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7.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8.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9.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0.xml" ContentType="application/vnd.openxmlformats-officedocument.theme+xml"/>
  <Override PartName="/ppt/slideLayouts/slideLayout314.xml" ContentType="application/vnd.openxmlformats-officedocument.presentationml.slideLayout+xml"/>
  <Override PartName="/ppt/theme/theme11.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13.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4.xml" ContentType="application/vnd.openxmlformats-officedocument.theme+xml"/>
  <Override PartName="/ppt/slideLayouts/slideLayout43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7.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80" r:id="rId5"/>
    <p:sldMasterId id="2147483712" r:id="rId6"/>
    <p:sldMasterId id="2147483731" r:id="rId7"/>
    <p:sldMasterId id="2147483765" r:id="rId8"/>
    <p:sldMasterId id="2147483804" r:id="rId9"/>
    <p:sldMasterId id="2147483837" r:id="rId10"/>
    <p:sldMasterId id="2147483882" r:id="rId11"/>
    <p:sldMasterId id="2147483925" r:id="rId12"/>
    <p:sldMasterId id="2147484098" r:id="rId13"/>
    <p:sldMasterId id="2147483972" r:id="rId14"/>
    <p:sldMasterId id="2147483975" r:id="rId15"/>
    <p:sldMasterId id="2147484015" r:id="rId16"/>
    <p:sldMasterId id="2147484049" r:id="rId17"/>
    <p:sldMasterId id="2147485097" r:id="rId18"/>
  </p:sldMasterIdLst>
  <p:notesMasterIdLst>
    <p:notesMasterId r:id="rId83"/>
  </p:notesMasterIdLst>
  <p:sldIdLst>
    <p:sldId id="2142532379" r:id="rId19"/>
    <p:sldId id="2076137889" r:id="rId20"/>
    <p:sldId id="2142532389" r:id="rId21"/>
    <p:sldId id="2142532390" r:id="rId22"/>
    <p:sldId id="2142532429" r:id="rId23"/>
    <p:sldId id="2142532367" r:id="rId24"/>
    <p:sldId id="2071" r:id="rId25"/>
    <p:sldId id="2083" r:id="rId26"/>
    <p:sldId id="2076138068" r:id="rId27"/>
    <p:sldId id="2076138069" r:id="rId28"/>
    <p:sldId id="2076137603" r:id="rId29"/>
    <p:sldId id="2076137485" r:id="rId30"/>
    <p:sldId id="2142532411" r:id="rId31"/>
    <p:sldId id="2076137490" r:id="rId32"/>
    <p:sldId id="2076137497" r:id="rId33"/>
    <p:sldId id="2142532384" r:id="rId34"/>
    <p:sldId id="2142532387" r:id="rId35"/>
    <p:sldId id="2076137489" r:id="rId36"/>
    <p:sldId id="2142532412" r:id="rId37"/>
    <p:sldId id="2076137583" r:id="rId38"/>
    <p:sldId id="2142532381" r:id="rId39"/>
    <p:sldId id="2142532382" r:id="rId40"/>
    <p:sldId id="2142532385" r:id="rId41"/>
    <p:sldId id="2142532383" r:id="rId42"/>
    <p:sldId id="2142532416" r:id="rId43"/>
    <p:sldId id="2142532413" r:id="rId44"/>
    <p:sldId id="2076137605" r:id="rId45"/>
    <p:sldId id="2142532417" r:id="rId46"/>
    <p:sldId id="2142532394" r:id="rId47"/>
    <p:sldId id="2142532418" r:id="rId48"/>
    <p:sldId id="2142532414" r:id="rId49"/>
    <p:sldId id="2142532380" r:id="rId50"/>
    <p:sldId id="2142532420" r:id="rId51"/>
    <p:sldId id="2142532401" r:id="rId52"/>
    <p:sldId id="2142532402" r:id="rId53"/>
    <p:sldId id="2142532403" r:id="rId54"/>
    <p:sldId id="2142532415" r:id="rId55"/>
    <p:sldId id="2142532365" r:id="rId56"/>
    <p:sldId id="4515" r:id="rId57"/>
    <p:sldId id="2502" r:id="rId58"/>
    <p:sldId id="2142532425" r:id="rId59"/>
    <p:sldId id="2142532376" r:id="rId60"/>
    <p:sldId id="2076137599" r:id="rId61"/>
    <p:sldId id="2142532393" r:id="rId62"/>
    <p:sldId id="2142532426" r:id="rId63"/>
    <p:sldId id="2142532407" r:id="rId64"/>
    <p:sldId id="2142532422" r:id="rId65"/>
    <p:sldId id="2142532419" r:id="rId66"/>
    <p:sldId id="2142532421" r:id="rId67"/>
    <p:sldId id="2142532423" r:id="rId68"/>
    <p:sldId id="2016" r:id="rId69"/>
    <p:sldId id="2014" r:id="rId70"/>
    <p:sldId id="2004" r:id="rId71"/>
    <p:sldId id="2142532344" r:id="rId72"/>
    <p:sldId id="2142532346" r:id="rId73"/>
    <p:sldId id="2142532428" r:id="rId74"/>
    <p:sldId id="2076137612" r:id="rId75"/>
    <p:sldId id="2076137610" r:id="rId76"/>
    <p:sldId id="2142532395" r:id="rId77"/>
    <p:sldId id="2076138075" r:id="rId78"/>
    <p:sldId id="2076138073" r:id="rId79"/>
    <p:sldId id="2076138090" r:id="rId80"/>
    <p:sldId id="2076138091" r:id="rId81"/>
    <p:sldId id="207613809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FC27CF9-4D33-41E7-B0C4-7764EB54A3D5}">
          <p14:sldIdLst>
            <p14:sldId id="2142532379"/>
            <p14:sldId id="2076137889"/>
          </p14:sldIdLst>
        </p14:section>
        <p14:section name="Value" id="{752534BB-7C12-4354-8D3C-3E0911D3EB82}">
          <p14:sldIdLst>
            <p14:sldId id="2142532389"/>
            <p14:sldId id="2142532390"/>
          </p14:sldIdLst>
        </p14:section>
        <p14:section name="Well-architected" id="{B0E0EE01-DD32-49A8-BF6E-28D42C895292}">
          <p14:sldIdLst>
            <p14:sldId id="2142532429"/>
            <p14:sldId id="2142532367"/>
          </p14:sldIdLst>
        </p14:section>
        <p14:section name="WA Framework" id="{6CF7F23A-B362-427D-9139-08596B5BE850}">
          <p14:sldIdLst>
            <p14:sldId id="2071"/>
            <p14:sldId id="2083"/>
            <p14:sldId id="2076138068"/>
            <p14:sldId id="2076138069"/>
          </p14:sldIdLst>
        </p14:section>
        <p14:section name="WAF Pillars Deep Dive" id="{D78D180F-6DD4-4D6C-8D04-6121BFAA0002}">
          <p14:sldIdLst/>
        </p14:section>
        <p14:section name="Cost Opt" id="{68B5128A-4679-4BF9-8825-C8BB6B27C563}">
          <p14:sldIdLst>
            <p14:sldId id="2076137603"/>
            <p14:sldId id="2076137485"/>
            <p14:sldId id="2142532411"/>
            <p14:sldId id="2076137490"/>
            <p14:sldId id="2076137497"/>
            <p14:sldId id="2142532384"/>
            <p14:sldId id="2142532387"/>
            <p14:sldId id="2076137489"/>
          </p14:sldIdLst>
        </p14:section>
        <p14:section name="Op Excellence" id="{5DE4914A-1DCA-4ABB-9092-D0397DBECBDC}">
          <p14:sldIdLst>
            <p14:sldId id="2142532412"/>
            <p14:sldId id="2076137583"/>
            <p14:sldId id="2142532381"/>
            <p14:sldId id="2142532382"/>
            <p14:sldId id="2142532385"/>
            <p14:sldId id="2142532383"/>
            <p14:sldId id="2142532416"/>
          </p14:sldIdLst>
        </p14:section>
        <p14:section name="Perf Efficiency" id="{4C9123D6-9D68-4560-9D94-55228A7C24D4}">
          <p14:sldIdLst>
            <p14:sldId id="2142532413"/>
            <p14:sldId id="2076137605"/>
            <p14:sldId id="2142532417"/>
            <p14:sldId id="2142532394"/>
            <p14:sldId id="2142532418"/>
          </p14:sldIdLst>
        </p14:section>
        <p14:section name="Reliability" id="{08708807-4A41-4D92-AA41-B502B86D2BE6}">
          <p14:sldIdLst>
            <p14:sldId id="2142532414"/>
            <p14:sldId id="2142532380"/>
            <p14:sldId id="2142532420"/>
            <p14:sldId id="2142532401"/>
            <p14:sldId id="2142532402"/>
            <p14:sldId id="2142532403"/>
          </p14:sldIdLst>
        </p14:section>
        <p14:section name="Security" id="{B437605D-FCF3-4E26-8519-57D55EFC9AAD}">
          <p14:sldIdLst>
            <p14:sldId id="2142532415"/>
            <p14:sldId id="2142532365"/>
            <p14:sldId id="4515"/>
            <p14:sldId id="2502"/>
            <p14:sldId id="2142532425"/>
            <p14:sldId id="2142532376"/>
            <p14:sldId id="2076137599"/>
          </p14:sldIdLst>
        </p14:section>
        <p14:section name="How to get started" id="{8B092EF2-8CFD-48FF-84F3-551266BA4FC6}">
          <p14:sldIdLst>
            <p14:sldId id="2142532393"/>
            <p14:sldId id="2142532426"/>
            <p14:sldId id="2142532407"/>
            <p14:sldId id="2142532422"/>
            <p14:sldId id="2142532419"/>
            <p14:sldId id="2142532421"/>
            <p14:sldId id="2142532423"/>
            <p14:sldId id="2016"/>
            <p14:sldId id="2014"/>
            <p14:sldId id="2004"/>
          </p14:sldIdLst>
        </p14:section>
        <p14:section name="Resources and Go Dos" id="{3AA08722-24EE-42CE-A008-29F673898FEB}">
          <p14:sldIdLst>
            <p14:sldId id="2142532344"/>
            <p14:sldId id="2142532346"/>
          </p14:sldIdLst>
        </p14:section>
        <p14:section name="Appendix" id="{6C398761-F24C-4437-BB3F-D20C5F9D2096}">
          <p14:sldIdLst>
            <p14:sldId id="2142532428"/>
            <p14:sldId id="2076137612"/>
            <p14:sldId id="2076137610"/>
            <p14:sldId id="2142532395"/>
            <p14:sldId id="2076138075"/>
            <p14:sldId id="2076138073"/>
            <p14:sldId id="2076138090"/>
            <p14:sldId id="2076138091"/>
            <p14:sldId id="20761380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E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2CB40-B019-7A89-6265-6420E510D4B5}" v="1" dt="2021-06-15T16:10:47.720"/>
    <p1510:client id="{115CAEDB-5292-4689-995D-69A170759CDA}" v="2052" dt="2021-06-16T02:19:58.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56" autoAdjust="0"/>
  </p:normalViewPr>
  <p:slideViewPr>
    <p:cSldViewPr snapToGrid="0">
      <p:cViewPr varScale="1">
        <p:scale>
          <a:sx n="94" d="100"/>
          <a:sy n="94" d="100"/>
        </p:scale>
        <p:origin x="11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presProps" Target="presProp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5" Type="http://schemas.openxmlformats.org/officeDocument/2006/relationships/slideMaster" Target="slideMasters/slideMaster2.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tableStyles" Target="tableStyles.xml"/><Relationship Id="rId61" Type="http://schemas.openxmlformats.org/officeDocument/2006/relationships/slide" Target="slides/slide43.xml"/><Relationship Id="rId82"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D967F-DBF5-462E-BDDC-A8E6B9526F7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19A9757-6291-41EF-B018-95969AF1F629}">
      <dgm:prSet phldrT="[Text]" custT="1"/>
      <dgm:spPr>
        <a:solidFill>
          <a:schemeClr val="tx1"/>
        </a:solidFill>
        <a:ln>
          <a:noFill/>
        </a:ln>
      </dgm:spPr>
      <dgm:t>
        <a:bodyPr/>
        <a:lstStyle/>
        <a:p>
          <a:r>
            <a:rPr lang="en-US" sz="2800" kern="1200" spc="-49">
              <a:ln w="3175">
                <a:noFill/>
              </a:ln>
              <a:solidFill>
                <a:schemeClr val="accent5"/>
              </a:solidFill>
              <a:latin typeface="Segoe UI Semibold"/>
              <a:ea typeface="+mn-ea"/>
              <a:cs typeface="Segoe UI" pitchFamily="34" charset="0"/>
            </a:rPr>
            <a:t>Gather</a:t>
          </a:r>
        </a:p>
      </dgm:t>
      <dgm:extLst>
        <a:ext uri="{E40237B7-FDA0-4F09-8148-C483321AD2D9}">
          <dgm14:cNvPr xmlns:dgm14="http://schemas.microsoft.com/office/drawing/2010/diagram" id="0" name="" descr="Circular graph showing process&#10;Gather&#10;Analyze&#10;Advise&#10;Review&#10;"/>
        </a:ext>
      </dgm:extLst>
    </dgm:pt>
    <dgm:pt modelId="{145E1ADD-2499-4D34-8177-8329857F338E}" type="parTrans" cxnId="{EEB75ECA-5848-4C80-8ACA-FA05E398BC0D}">
      <dgm:prSet/>
      <dgm:spPr/>
      <dgm:t>
        <a:bodyPr/>
        <a:lstStyle/>
        <a:p>
          <a:endParaRPr lang="en-US"/>
        </a:p>
      </dgm:t>
    </dgm:pt>
    <dgm:pt modelId="{85269E93-3615-4E98-83D8-CF4275A45B0D}" type="sibTrans" cxnId="{EEB75ECA-5848-4C80-8ACA-FA05E398BC0D}">
      <dgm:prSet/>
      <dgm:spPr>
        <a:solidFill>
          <a:schemeClr val="accent4"/>
        </a:solidFill>
      </dgm:spPr>
      <dgm:t>
        <a:bodyPr/>
        <a:lstStyle/>
        <a:p>
          <a:endParaRPr lang="en-US"/>
        </a:p>
      </dgm:t>
    </dgm:pt>
    <dgm:pt modelId="{D7DDE611-F61B-402E-B0E6-75F2436D50ED}">
      <dgm:prSet phldrT="[Text]" custT="1"/>
      <dgm:spPr>
        <a:solidFill>
          <a:schemeClr val="tx1"/>
        </a:solidFill>
        <a:ln>
          <a:noFill/>
        </a:ln>
      </dgm:spPr>
      <dgm:t>
        <a:bodyPr/>
        <a:lstStyle/>
        <a:p>
          <a:r>
            <a:rPr lang="en-US" sz="2800" kern="1200" spc="-49">
              <a:ln w="3175">
                <a:noFill/>
              </a:ln>
              <a:solidFill>
                <a:schemeClr val="accent5"/>
              </a:solidFill>
              <a:latin typeface="Segoe UI Semibold"/>
              <a:ea typeface="+mn-ea"/>
              <a:cs typeface="Segoe UI" pitchFamily="34" charset="0"/>
            </a:rPr>
            <a:t>Analyze</a:t>
          </a:r>
        </a:p>
      </dgm:t>
      <dgm:extLst>
        <a:ext uri="{E40237B7-FDA0-4F09-8148-C483321AD2D9}">
          <dgm14:cNvPr xmlns:dgm14="http://schemas.microsoft.com/office/drawing/2010/diagram" id="0" name="" descr="Circular graph showing process&#10;Gather&#10;Analyze&#10;Advise&#10;Review&#10;"/>
        </a:ext>
      </dgm:extLst>
    </dgm:pt>
    <dgm:pt modelId="{FC1247F7-9B5C-4B6A-B080-F5CA32C4191D}" type="parTrans" cxnId="{19DA3116-A3E1-46B3-9AF1-82602B438B06}">
      <dgm:prSet/>
      <dgm:spPr/>
      <dgm:t>
        <a:bodyPr/>
        <a:lstStyle/>
        <a:p>
          <a:endParaRPr lang="en-US"/>
        </a:p>
      </dgm:t>
    </dgm:pt>
    <dgm:pt modelId="{5B9F8290-084E-4889-9068-09EB85A4B7E0}" type="sibTrans" cxnId="{19DA3116-A3E1-46B3-9AF1-82602B438B06}">
      <dgm:prSet/>
      <dgm:spPr/>
      <dgm:t>
        <a:bodyPr/>
        <a:lstStyle/>
        <a:p>
          <a:endParaRPr lang="en-US"/>
        </a:p>
      </dgm:t>
    </dgm:pt>
    <dgm:pt modelId="{898021C0-CF8A-4653-887C-F8A37E5C2378}">
      <dgm:prSet phldrT="[Text]" custT="1"/>
      <dgm:spPr>
        <a:solidFill>
          <a:schemeClr val="tx1"/>
        </a:solidFill>
        <a:ln>
          <a:noFill/>
        </a:ln>
      </dgm:spPr>
      <dgm:t>
        <a:bodyPr/>
        <a:lstStyle/>
        <a:p>
          <a:r>
            <a:rPr lang="en-US" sz="2800" kern="1200" spc="-49">
              <a:ln w="3175">
                <a:noFill/>
              </a:ln>
              <a:solidFill>
                <a:schemeClr val="accent5"/>
              </a:solidFill>
              <a:latin typeface="+mj-lt"/>
              <a:ea typeface="+mn-ea"/>
              <a:cs typeface="Segoe UI" pitchFamily="34" charset="0"/>
            </a:rPr>
            <a:t>Advise</a:t>
          </a:r>
        </a:p>
      </dgm:t>
      <dgm:extLst>
        <a:ext uri="{E40237B7-FDA0-4F09-8148-C483321AD2D9}">
          <dgm14:cNvPr xmlns:dgm14="http://schemas.microsoft.com/office/drawing/2010/diagram" id="0" name="" descr="Circular graph showing process&#10;Gather&#10;Analyze&#10;Advise&#10;Review&#10;"/>
        </a:ext>
      </dgm:extLst>
    </dgm:pt>
    <dgm:pt modelId="{D4BD25C9-F148-48B1-9C4B-CEA50E53A86D}" type="parTrans" cxnId="{F6C78E3F-64E5-4B97-BF6E-41DECB0E3BCF}">
      <dgm:prSet/>
      <dgm:spPr/>
      <dgm:t>
        <a:bodyPr/>
        <a:lstStyle/>
        <a:p>
          <a:endParaRPr lang="en-US"/>
        </a:p>
      </dgm:t>
    </dgm:pt>
    <dgm:pt modelId="{B810ED90-ACA1-4F92-8921-9C1CDCF254E8}" type="sibTrans" cxnId="{F6C78E3F-64E5-4B97-BF6E-41DECB0E3BCF}">
      <dgm:prSet/>
      <dgm:spPr/>
      <dgm:t>
        <a:bodyPr/>
        <a:lstStyle/>
        <a:p>
          <a:endParaRPr lang="en-US"/>
        </a:p>
      </dgm:t>
    </dgm:pt>
    <dgm:pt modelId="{79DAFBC3-1573-4937-A464-129336163DC1}">
      <dgm:prSet phldrT="[Text]" custT="1"/>
      <dgm:spPr>
        <a:solidFill>
          <a:schemeClr val="tx1"/>
        </a:solidFill>
        <a:ln>
          <a:noFill/>
        </a:ln>
      </dgm:spPr>
      <dgm:t>
        <a:bodyPr/>
        <a:lstStyle/>
        <a:p>
          <a:r>
            <a:rPr lang="en-US" sz="2800" kern="1200" spc="-49">
              <a:ln w="3175">
                <a:noFill/>
              </a:ln>
              <a:solidFill>
                <a:schemeClr val="accent5"/>
              </a:solidFill>
              <a:latin typeface="Segoe UI Semibold"/>
              <a:ea typeface="+mn-ea"/>
              <a:cs typeface="Segoe UI" pitchFamily="34" charset="0"/>
            </a:rPr>
            <a:t>Implement</a:t>
          </a:r>
        </a:p>
      </dgm:t>
      <dgm:extLst>
        <a:ext uri="{E40237B7-FDA0-4F09-8148-C483321AD2D9}">
          <dgm14:cNvPr xmlns:dgm14="http://schemas.microsoft.com/office/drawing/2010/diagram" id="0" name="" descr="Circular graph showing process&#10;Gather&#10;Analyze&#10;Advise&#10;Review&#10;"/>
        </a:ext>
      </dgm:extLst>
    </dgm:pt>
    <dgm:pt modelId="{1F2438D3-D13F-480B-B70B-520166CF9305}" type="parTrans" cxnId="{E6AA8D28-8647-4071-AA6A-025A1AAFBBA1}">
      <dgm:prSet/>
      <dgm:spPr/>
      <dgm:t>
        <a:bodyPr/>
        <a:lstStyle/>
        <a:p>
          <a:endParaRPr lang="en-US"/>
        </a:p>
      </dgm:t>
    </dgm:pt>
    <dgm:pt modelId="{6F6A86A2-AC25-4BBC-8C6C-88932130AB68}" type="sibTrans" cxnId="{E6AA8D28-8647-4071-AA6A-025A1AAFBBA1}">
      <dgm:prSet/>
      <dgm:spPr/>
      <dgm:t>
        <a:bodyPr/>
        <a:lstStyle/>
        <a:p>
          <a:endParaRPr lang="en-US"/>
        </a:p>
      </dgm:t>
    </dgm:pt>
    <dgm:pt modelId="{5E0B432A-E356-441A-8EF1-77FE299CE78B}" type="pres">
      <dgm:prSet presAssocID="{1FFD967F-DBF5-462E-BDDC-A8E6B9526F7C}" presName="Name0" presStyleCnt="0">
        <dgm:presLayoutVars>
          <dgm:dir/>
          <dgm:resizeHandles val="exact"/>
        </dgm:presLayoutVars>
      </dgm:prSet>
      <dgm:spPr/>
    </dgm:pt>
    <dgm:pt modelId="{AEA247DD-12DC-4AF6-B8B7-A0A1BB9EB71B}" type="pres">
      <dgm:prSet presAssocID="{1FFD967F-DBF5-462E-BDDC-A8E6B9526F7C}" presName="cycle" presStyleCnt="0"/>
      <dgm:spPr/>
    </dgm:pt>
    <dgm:pt modelId="{A726D314-6ED1-414A-BE2A-ABAEDB96CF1D}" type="pres">
      <dgm:prSet presAssocID="{819A9757-6291-41EF-B018-95969AF1F629}" presName="nodeFirstNode" presStyleLbl="node1" presStyleIdx="0" presStyleCnt="4" custScaleX="72762" custScaleY="53614" custRadScaleRad="115124" custRadScaleInc="752">
        <dgm:presLayoutVars>
          <dgm:bulletEnabled val="1"/>
        </dgm:presLayoutVars>
      </dgm:prSet>
      <dgm:spPr/>
    </dgm:pt>
    <dgm:pt modelId="{137FB25B-D538-4166-BF1B-0CFD3F99CEC8}" type="pres">
      <dgm:prSet presAssocID="{85269E93-3615-4E98-83D8-CF4275A45B0D}" presName="sibTransFirstNode" presStyleLbl="bgShp" presStyleIdx="0" presStyleCnt="1" custAng="0"/>
      <dgm:spPr/>
    </dgm:pt>
    <dgm:pt modelId="{4955AF65-BF4D-472C-A80E-AFF6D82396E8}" type="pres">
      <dgm:prSet presAssocID="{D7DDE611-F61B-402E-B0E6-75F2436D50ED}" presName="nodeFollowingNodes" presStyleLbl="node1" presStyleIdx="1" presStyleCnt="4" custScaleX="72762" custScaleY="53614" custRadScaleRad="117199" custRadScaleInc="5897">
        <dgm:presLayoutVars>
          <dgm:bulletEnabled val="1"/>
        </dgm:presLayoutVars>
      </dgm:prSet>
      <dgm:spPr/>
    </dgm:pt>
    <dgm:pt modelId="{D28DD2D3-36D3-42F4-B7A6-48ECBD691520}" type="pres">
      <dgm:prSet presAssocID="{898021C0-CF8A-4653-887C-F8A37E5C2378}" presName="nodeFollowingNodes" presStyleLbl="node1" presStyleIdx="2" presStyleCnt="4" custScaleX="66235" custScaleY="85961" custRadScaleRad="103107" custRadScaleInc="-937">
        <dgm:presLayoutVars>
          <dgm:bulletEnabled val="1"/>
        </dgm:presLayoutVars>
      </dgm:prSet>
      <dgm:spPr/>
    </dgm:pt>
    <dgm:pt modelId="{2F8409BB-81A4-4561-8B7B-8813B64F282E}" type="pres">
      <dgm:prSet presAssocID="{79DAFBC3-1573-4937-A464-129336163DC1}" presName="nodeFollowingNodes" presStyleLbl="node1" presStyleIdx="3" presStyleCnt="4" custScaleX="84719" custScaleY="53614" custRadScaleRad="127779" custRadScaleInc="-7816">
        <dgm:presLayoutVars>
          <dgm:bulletEnabled val="1"/>
        </dgm:presLayoutVars>
      </dgm:prSet>
      <dgm:spPr/>
    </dgm:pt>
  </dgm:ptLst>
  <dgm:cxnLst>
    <dgm:cxn modelId="{0752A109-A4C3-448A-A852-5B5F136FD2FB}" type="presOf" srcId="{85269E93-3615-4E98-83D8-CF4275A45B0D}" destId="{137FB25B-D538-4166-BF1B-0CFD3F99CEC8}" srcOrd="0" destOrd="0" presId="urn:microsoft.com/office/officeart/2005/8/layout/cycle3"/>
    <dgm:cxn modelId="{19DA3116-A3E1-46B3-9AF1-82602B438B06}" srcId="{1FFD967F-DBF5-462E-BDDC-A8E6B9526F7C}" destId="{D7DDE611-F61B-402E-B0E6-75F2436D50ED}" srcOrd="1" destOrd="0" parTransId="{FC1247F7-9B5C-4B6A-B080-F5CA32C4191D}" sibTransId="{5B9F8290-084E-4889-9068-09EB85A4B7E0}"/>
    <dgm:cxn modelId="{E6AA8D28-8647-4071-AA6A-025A1AAFBBA1}" srcId="{1FFD967F-DBF5-462E-BDDC-A8E6B9526F7C}" destId="{79DAFBC3-1573-4937-A464-129336163DC1}" srcOrd="3" destOrd="0" parTransId="{1F2438D3-D13F-480B-B70B-520166CF9305}" sibTransId="{6F6A86A2-AC25-4BBC-8C6C-88932130AB68}"/>
    <dgm:cxn modelId="{F6C78E3F-64E5-4B97-BF6E-41DECB0E3BCF}" srcId="{1FFD967F-DBF5-462E-BDDC-A8E6B9526F7C}" destId="{898021C0-CF8A-4653-887C-F8A37E5C2378}" srcOrd="2" destOrd="0" parTransId="{D4BD25C9-F148-48B1-9C4B-CEA50E53A86D}" sibTransId="{B810ED90-ACA1-4F92-8921-9C1CDCF254E8}"/>
    <dgm:cxn modelId="{D8124984-64A0-4804-A3AA-51639363AA79}" type="presOf" srcId="{898021C0-CF8A-4653-887C-F8A37E5C2378}" destId="{D28DD2D3-36D3-42F4-B7A6-48ECBD691520}" srcOrd="0" destOrd="0" presId="urn:microsoft.com/office/officeart/2005/8/layout/cycle3"/>
    <dgm:cxn modelId="{8D9D95C0-4A84-47E9-8EB7-18A40217538E}" type="presOf" srcId="{D7DDE611-F61B-402E-B0E6-75F2436D50ED}" destId="{4955AF65-BF4D-472C-A80E-AFF6D82396E8}" srcOrd="0" destOrd="0" presId="urn:microsoft.com/office/officeart/2005/8/layout/cycle3"/>
    <dgm:cxn modelId="{EEB75ECA-5848-4C80-8ACA-FA05E398BC0D}" srcId="{1FFD967F-DBF5-462E-BDDC-A8E6B9526F7C}" destId="{819A9757-6291-41EF-B018-95969AF1F629}" srcOrd="0" destOrd="0" parTransId="{145E1ADD-2499-4D34-8177-8329857F338E}" sibTransId="{85269E93-3615-4E98-83D8-CF4275A45B0D}"/>
    <dgm:cxn modelId="{3B8670D8-4FD7-4CB8-859A-F1F31D0F80D0}" type="presOf" srcId="{79DAFBC3-1573-4937-A464-129336163DC1}" destId="{2F8409BB-81A4-4561-8B7B-8813B64F282E}" srcOrd="0" destOrd="0" presId="urn:microsoft.com/office/officeart/2005/8/layout/cycle3"/>
    <dgm:cxn modelId="{CBDB71E1-22FD-4198-AB6B-73CD13D9AF9B}" type="presOf" srcId="{819A9757-6291-41EF-B018-95969AF1F629}" destId="{A726D314-6ED1-414A-BE2A-ABAEDB96CF1D}" srcOrd="0" destOrd="0" presId="urn:microsoft.com/office/officeart/2005/8/layout/cycle3"/>
    <dgm:cxn modelId="{BB10B6EA-B520-48E9-B62D-514D87574247}" type="presOf" srcId="{1FFD967F-DBF5-462E-BDDC-A8E6B9526F7C}" destId="{5E0B432A-E356-441A-8EF1-77FE299CE78B}" srcOrd="0" destOrd="0" presId="urn:microsoft.com/office/officeart/2005/8/layout/cycle3"/>
    <dgm:cxn modelId="{648F83F5-06D3-4D3A-8EA9-E67B0D368850}" type="presParOf" srcId="{5E0B432A-E356-441A-8EF1-77FE299CE78B}" destId="{AEA247DD-12DC-4AF6-B8B7-A0A1BB9EB71B}" srcOrd="0" destOrd="0" presId="urn:microsoft.com/office/officeart/2005/8/layout/cycle3"/>
    <dgm:cxn modelId="{D7E5D2D8-ABE4-4DC8-8501-846600546D22}" type="presParOf" srcId="{AEA247DD-12DC-4AF6-B8B7-A0A1BB9EB71B}" destId="{A726D314-6ED1-414A-BE2A-ABAEDB96CF1D}" srcOrd="0" destOrd="0" presId="urn:microsoft.com/office/officeart/2005/8/layout/cycle3"/>
    <dgm:cxn modelId="{BBD8E613-5B99-427B-81FD-0D297B71B2B5}" type="presParOf" srcId="{AEA247DD-12DC-4AF6-B8B7-A0A1BB9EB71B}" destId="{137FB25B-D538-4166-BF1B-0CFD3F99CEC8}" srcOrd="1" destOrd="0" presId="urn:microsoft.com/office/officeart/2005/8/layout/cycle3"/>
    <dgm:cxn modelId="{D1E91B90-CC3B-4CB7-A343-C9096A1DCAB8}" type="presParOf" srcId="{AEA247DD-12DC-4AF6-B8B7-A0A1BB9EB71B}" destId="{4955AF65-BF4D-472C-A80E-AFF6D82396E8}" srcOrd="2" destOrd="0" presId="urn:microsoft.com/office/officeart/2005/8/layout/cycle3"/>
    <dgm:cxn modelId="{90C8D77B-A20B-40CB-8CA0-814A1404BFB2}" type="presParOf" srcId="{AEA247DD-12DC-4AF6-B8B7-A0A1BB9EB71B}" destId="{D28DD2D3-36D3-42F4-B7A6-48ECBD691520}" srcOrd="3" destOrd="0" presId="urn:microsoft.com/office/officeart/2005/8/layout/cycle3"/>
    <dgm:cxn modelId="{9B907131-298C-4CA7-9682-A26229A69BB2}" type="presParOf" srcId="{AEA247DD-12DC-4AF6-B8B7-A0A1BB9EB71B}" destId="{2F8409BB-81A4-4561-8B7B-8813B64F282E}"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FB25B-D538-4166-BF1B-0CFD3F99CEC8}">
      <dsp:nvSpPr>
        <dsp:cNvPr id="0" name=""/>
        <dsp:cNvSpPr/>
      </dsp:nvSpPr>
      <dsp:spPr>
        <a:xfrm>
          <a:off x="2070542" y="-100272"/>
          <a:ext cx="3659087" cy="3659087"/>
        </a:xfrm>
        <a:prstGeom prst="circularArrow">
          <a:avLst>
            <a:gd name="adj1" fmla="val 4668"/>
            <a:gd name="adj2" fmla="val 272909"/>
            <a:gd name="adj3" fmla="val 13847662"/>
            <a:gd name="adj4" fmla="val 17377471"/>
            <a:gd name="adj5" fmla="val 4847"/>
          </a:avLst>
        </a:prstGeom>
        <a:solidFill>
          <a:schemeClr val="accent4"/>
        </a:solidFill>
        <a:ln>
          <a:noFill/>
        </a:ln>
        <a:effectLst/>
      </dsp:spPr>
      <dsp:style>
        <a:lnRef idx="0">
          <a:scrgbClr r="0" g="0" b="0"/>
        </a:lnRef>
        <a:fillRef idx="1">
          <a:scrgbClr r="0" g="0" b="0"/>
        </a:fillRef>
        <a:effectRef idx="0">
          <a:scrgbClr r="0" g="0" b="0"/>
        </a:effectRef>
        <a:fontRef idx="minor"/>
      </dsp:style>
    </dsp:sp>
    <dsp:sp modelId="{A726D314-6ED1-414A-BE2A-ABAEDB96CF1D}">
      <dsp:nvSpPr>
        <dsp:cNvPr id="0" name=""/>
        <dsp:cNvSpPr/>
      </dsp:nvSpPr>
      <dsp:spPr>
        <a:xfrm>
          <a:off x="3031404" y="0"/>
          <a:ext cx="1737364" cy="640080"/>
        </a:xfrm>
        <a:prstGeom prst="roundRect">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spc="-49">
              <a:ln w="3175">
                <a:noFill/>
              </a:ln>
              <a:solidFill>
                <a:schemeClr val="accent5"/>
              </a:solidFill>
              <a:latin typeface="Segoe UI Semibold"/>
              <a:ea typeface="+mn-ea"/>
              <a:cs typeface="Segoe UI" pitchFamily="34" charset="0"/>
            </a:rPr>
            <a:t>Gather</a:t>
          </a:r>
        </a:p>
      </dsp:txBody>
      <dsp:txXfrm>
        <a:off x="3062650" y="31246"/>
        <a:ext cx="1674872" cy="577588"/>
      </dsp:txXfrm>
    </dsp:sp>
    <dsp:sp modelId="{4955AF65-BF4D-472C-A80E-AFF6D82396E8}">
      <dsp:nvSpPr>
        <dsp:cNvPr id="0" name=""/>
        <dsp:cNvSpPr/>
      </dsp:nvSpPr>
      <dsp:spPr>
        <a:xfrm>
          <a:off x="4552710" y="1609668"/>
          <a:ext cx="1737364" cy="640080"/>
        </a:xfrm>
        <a:prstGeom prst="roundRect">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spc="-49">
              <a:ln w="3175">
                <a:noFill/>
              </a:ln>
              <a:solidFill>
                <a:schemeClr val="accent5"/>
              </a:solidFill>
              <a:latin typeface="Segoe UI Semibold"/>
              <a:ea typeface="+mn-ea"/>
              <a:cs typeface="Segoe UI" pitchFamily="34" charset="0"/>
            </a:rPr>
            <a:t>Analyze</a:t>
          </a:r>
        </a:p>
      </dsp:txBody>
      <dsp:txXfrm>
        <a:off x="4583956" y="1640914"/>
        <a:ext cx="1674872" cy="577588"/>
      </dsp:txXfrm>
    </dsp:sp>
    <dsp:sp modelId="{D28DD2D3-36D3-42F4-B7A6-48ECBD691520}">
      <dsp:nvSpPr>
        <dsp:cNvPr id="0" name=""/>
        <dsp:cNvSpPr/>
      </dsp:nvSpPr>
      <dsp:spPr>
        <a:xfrm>
          <a:off x="3110984" y="2657158"/>
          <a:ext cx="1581516" cy="1026260"/>
        </a:xfrm>
        <a:prstGeom prst="roundRect">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spc="-49">
              <a:ln w="3175">
                <a:noFill/>
              </a:ln>
              <a:solidFill>
                <a:schemeClr val="accent5"/>
              </a:solidFill>
              <a:latin typeface="+mj-lt"/>
              <a:ea typeface="+mn-ea"/>
              <a:cs typeface="Segoe UI" pitchFamily="34" charset="0"/>
            </a:rPr>
            <a:t>Advise</a:t>
          </a:r>
        </a:p>
      </dsp:txBody>
      <dsp:txXfrm>
        <a:off x="3161082" y="2707256"/>
        <a:ext cx="1481320" cy="926064"/>
      </dsp:txXfrm>
    </dsp:sp>
    <dsp:sp modelId="{2F8409BB-81A4-4561-8B7B-8813B64F282E}">
      <dsp:nvSpPr>
        <dsp:cNvPr id="0" name=""/>
        <dsp:cNvSpPr/>
      </dsp:nvSpPr>
      <dsp:spPr>
        <a:xfrm>
          <a:off x="1203619" y="1660293"/>
          <a:ext cx="2022866" cy="640080"/>
        </a:xfrm>
        <a:prstGeom prst="roundRect">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spc="-49">
              <a:ln w="3175">
                <a:noFill/>
              </a:ln>
              <a:solidFill>
                <a:schemeClr val="accent5"/>
              </a:solidFill>
              <a:latin typeface="Segoe UI Semibold"/>
              <a:ea typeface="+mn-ea"/>
              <a:cs typeface="Segoe UI" pitchFamily="34" charset="0"/>
            </a:rPr>
            <a:t>Implement</a:t>
          </a:r>
        </a:p>
      </dsp:txBody>
      <dsp:txXfrm>
        <a:off x="1234865" y="1691539"/>
        <a:ext cx="1960374" cy="57758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5C116-47C0-4FA1-AD42-0B96369B64CA}" type="datetimeFigureOut">
              <a:rPr lang="en-US" smtClean="0"/>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C2163-7640-4A6B-9645-1292E03E823C}" type="slidenum">
              <a:rPr lang="en-US" smtClean="0"/>
              <a:t>‹#›</a:t>
            </a:fld>
            <a:endParaRPr lang="en-US"/>
          </a:p>
        </p:txBody>
      </p:sp>
    </p:spTree>
    <p:extLst>
      <p:ext uri="{BB962C8B-B14F-4D97-AF65-F5344CB8AC3E}">
        <p14:creationId xmlns:p14="http://schemas.microsoft.com/office/powerpoint/2010/main" val="3578025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advisor-a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azure/azure-monitor/app/app-insights-overview"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a11smiles/architecture-center/blob/principles/docs/patterns/index-pattern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ustomers.microsoft.com/en-us/story/818901-push-doctor-professional-services-azur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windowsazure.com/"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Microsoft_account"/></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guides/developer/azure-developer-guid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b="0" dirty="0">
                <a:effectLst/>
                <a:latin typeface="Segoe UI" panose="020B0502040204020203" pitchFamily="34" charset="0"/>
                <a:ea typeface="Calibri" panose="020F0502020204030204" pitchFamily="34" charset="0"/>
                <a:cs typeface="Times New Roman" panose="02020603050405020304" pitchFamily="18" charset="0"/>
              </a:rPr>
              <a:t>Research underscores that cost optimization is a key point of focus for customers.</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800"/>
              </a:spcAft>
            </a:pPr>
            <a:endParaRPr lang="en-US" sz="1800" b="1" dirty="0">
              <a:effectLst/>
              <a:latin typeface="Segoe UI" panose="020B0502040204020203" pitchFamily="34" charset="0"/>
              <a:ea typeface="Calibri" panose="020F0502020204030204" pitchFamily="34" charset="0"/>
              <a:cs typeface="Times New Roman" panose="02020603050405020304" pitchFamily="18" charset="0"/>
            </a:endParaRPr>
          </a:p>
          <a:p>
            <a:r>
              <a:rPr lang="en-US" dirty="0"/>
              <a:t>We’ve heard from many of our customers that cost optimization is one of the top IT priorities at their organizations once again. The global health pandemic has put a new focus on financial rigor and ensuring dollars are well-spent. Flexera’s 2021 State of the Cloud Report shows that this is true across the industry and optimizing spend has been the top cloud initiative for five years running.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1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t>You can think of cost optimization in three main categories: organizational, architectural, and tactical.</a:t>
            </a:r>
          </a:p>
          <a:p>
            <a:pPr marL="0" indent="0">
              <a:spcBef>
                <a:spcPts val="1800"/>
              </a:spcBef>
              <a:buFont typeface="Arial" panose="020B0604020202020204" pitchFamily="34" charset="0"/>
              <a:buNone/>
            </a:pPr>
            <a:endParaRPr lang="en-US" sz="1800" b="0" dirty="0"/>
          </a:p>
          <a:p>
            <a:pPr marL="0" indent="0">
              <a:spcBef>
                <a:spcPts val="1800"/>
              </a:spcBef>
              <a:buFont typeface="Arial" panose="020B0604020202020204" pitchFamily="34" charset="0"/>
              <a:buNone/>
            </a:pPr>
            <a:r>
              <a:rPr lang="en-US" sz="1800" b="1" dirty="0"/>
              <a:t>Organizational</a:t>
            </a:r>
            <a:r>
              <a:rPr lang="en-US" sz="1800" dirty="0"/>
              <a:t>:  This is where we review your processes and related actions (anything from cultural aspects and beyond) to get good insights into how to improve your current footprint. Examples include:</a:t>
            </a:r>
          </a:p>
          <a:p>
            <a:pPr marL="400050" lvl="1" indent="-171450">
              <a:spcBef>
                <a:spcPts val="1800"/>
              </a:spcBef>
              <a:buFont typeface="Arial" panose="020B0604020202020204" pitchFamily="34" charset="0"/>
              <a:buChar char="•"/>
            </a:pPr>
            <a:r>
              <a:rPr lang="en-US" sz="1000" dirty="0"/>
              <a:t>Tagging</a:t>
            </a:r>
          </a:p>
          <a:p>
            <a:pPr marL="400050" lvl="1" indent="-171450">
              <a:spcBef>
                <a:spcPts val="1800"/>
              </a:spcBef>
              <a:buFont typeface="Arial" panose="020B0604020202020204" pitchFamily="34" charset="0"/>
              <a:buChar char="•"/>
            </a:pPr>
            <a:r>
              <a:rPr lang="en-US" sz="1000" dirty="0"/>
              <a:t>Charge/Show back models (Transparency of the data)</a:t>
            </a:r>
          </a:p>
          <a:p>
            <a:pPr marL="400050" lvl="1" indent="-171450">
              <a:spcBef>
                <a:spcPts val="1800"/>
              </a:spcBef>
              <a:buFont typeface="Arial" panose="020B0604020202020204" pitchFamily="34" charset="0"/>
              <a:buChar char="•"/>
            </a:pPr>
            <a:r>
              <a:rPr lang="en-US" sz="1000" dirty="0"/>
              <a:t>ACM Budgets and Alerts     (Targets and Forecast)</a:t>
            </a:r>
          </a:p>
          <a:p>
            <a:pPr marL="400050" lvl="1" indent="-171450">
              <a:spcBef>
                <a:spcPts val="1800"/>
              </a:spcBef>
              <a:buFont typeface="Arial" panose="020B0604020202020204" pitchFamily="34" charset="0"/>
              <a:buChar char="•"/>
            </a:pPr>
            <a:r>
              <a:rPr lang="en-US" sz="1000" dirty="0"/>
              <a:t>Onboarding process            (intake process, request forms, etc.)</a:t>
            </a:r>
          </a:p>
          <a:p>
            <a:pPr marL="0" indent="0">
              <a:spcBef>
                <a:spcPts val="1800"/>
              </a:spcBef>
              <a:buFont typeface="Arial" panose="020B0604020202020204" pitchFamily="34" charset="0"/>
              <a:buNone/>
            </a:pPr>
            <a:r>
              <a:rPr lang="en-US" sz="1800" b="1" dirty="0"/>
              <a:t>Architectural</a:t>
            </a:r>
            <a:r>
              <a:rPr lang="en-US" sz="1800" dirty="0"/>
              <a:t>: This is where we look at the current footprint design, why are you in IaaS, can workloads go into PaaS and beyond (serverless). Examples include:</a:t>
            </a:r>
          </a:p>
          <a:p>
            <a:pPr marL="400050" lvl="1" indent="-171450">
              <a:spcBef>
                <a:spcPts val="1800"/>
              </a:spcBef>
              <a:buFont typeface="Arial" panose="020B0604020202020204" pitchFamily="34" charset="0"/>
              <a:buChar char="•"/>
            </a:pPr>
            <a:r>
              <a:rPr lang="en-US" sz="1000" dirty="0">
                <a:cs typeface="Segoe UI"/>
              </a:rPr>
              <a:t>Azure Hybrid Benefit (AHB) for SQL and Windows</a:t>
            </a:r>
          </a:p>
          <a:p>
            <a:pPr marL="400050" lvl="1" indent="-171450">
              <a:spcBef>
                <a:spcPts val="1800"/>
              </a:spcBef>
              <a:buFont typeface="Arial" panose="020B0604020202020204" pitchFamily="34" charset="0"/>
              <a:buChar char="•"/>
            </a:pPr>
            <a:r>
              <a:rPr lang="en-US" sz="1000" dirty="0"/>
              <a:t>PaaS and serverless considerations</a:t>
            </a:r>
          </a:p>
          <a:p>
            <a:pPr marL="0" indent="0">
              <a:spcBef>
                <a:spcPts val="1800"/>
              </a:spcBef>
              <a:buFont typeface="Arial" panose="020B0604020202020204" pitchFamily="34" charset="0"/>
              <a:buNone/>
            </a:pPr>
            <a:r>
              <a:rPr lang="en-US" sz="1800" b="1" dirty="0"/>
              <a:t>Tactical</a:t>
            </a:r>
            <a:r>
              <a:rPr lang="en-US" sz="1800" dirty="0"/>
              <a:t>:  this is where we look into areas of how your teams are using the day-to-day tools, rhythm of cadence (</a:t>
            </a:r>
            <a:r>
              <a:rPr lang="en-US" sz="2800" b="0" i="0" u="sng" dirty="0">
                <a:solidFill>
                  <a:srgbClr val="002847"/>
                </a:solidFill>
                <a:effectLst/>
                <a:latin typeface="Segoe UI" panose="020B0502040204020203" pitchFamily="34" charset="0"/>
                <a:hlinkClick r:id="rId3"/>
              </a:rPr>
              <a:t>Azure Advisor</a:t>
            </a:r>
            <a:r>
              <a:rPr lang="en-US" sz="2800" b="0" i="0" u="sng" dirty="0">
                <a:solidFill>
                  <a:srgbClr val="002847"/>
                </a:solidFill>
                <a:effectLst/>
                <a:latin typeface="Segoe UI" panose="020B0502040204020203" pitchFamily="34" charset="0"/>
              </a:rPr>
              <a:t>) and so forth.</a:t>
            </a:r>
            <a:endParaRPr lang="en-US" sz="1800" dirty="0"/>
          </a:p>
          <a:p>
            <a:pPr marL="400050" lvl="1" indent="-171450">
              <a:spcBef>
                <a:spcPts val="1800"/>
              </a:spcBef>
              <a:buFont typeface="Arial" panose="020B0604020202020204" pitchFamily="34" charset="0"/>
              <a:buChar char="•"/>
            </a:pPr>
            <a:r>
              <a:rPr lang="en-US" sz="1200" b="0" i="0" dirty="0">
                <a:solidFill>
                  <a:srgbClr val="4C4C51"/>
                </a:solidFill>
                <a:effectLst/>
                <a:latin typeface="Segoe UI" panose="020B0502040204020203" pitchFamily="34" charset="0"/>
              </a:rPr>
              <a:t>Auto-shutdown </a:t>
            </a:r>
            <a:endParaRPr lang="en-US" sz="1000" dirty="0"/>
          </a:p>
          <a:p>
            <a:pPr marL="400050" lvl="1" indent="-171450">
              <a:spcBef>
                <a:spcPts val="1800"/>
              </a:spcBef>
              <a:buFont typeface="Arial" panose="020B0604020202020204" pitchFamily="34" charset="0"/>
              <a:buChar char="•"/>
            </a:pPr>
            <a:r>
              <a:rPr lang="en-US" sz="1000" dirty="0"/>
              <a:t>Right Sizing </a:t>
            </a:r>
          </a:p>
          <a:p>
            <a:pPr marL="400050" lvl="1" indent="-171450">
              <a:spcBef>
                <a:spcPts val="1800"/>
              </a:spcBef>
              <a:buFont typeface="Arial" panose="020B0604020202020204" pitchFamily="34" charset="0"/>
              <a:buChar char="•"/>
            </a:pPr>
            <a:r>
              <a:rPr lang="en-US" sz="1000" dirty="0"/>
              <a:t>Reserved Instances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900" dirty="0"/>
              <a:t>We’d like to conduct an engagement with you to help you manage and optimize your Azure costs and become more efficient with your Azure footprint. Cost optimization is always important, but now more than ever.</a:t>
            </a:r>
          </a:p>
          <a:p>
            <a:pPr marL="0" indent="0">
              <a:buNone/>
            </a:pPr>
            <a:endParaRPr lang="en-US" sz="900" dirty="0"/>
          </a:p>
          <a:p>
            <a:pPr marL="0" indent="0">
              <a:buFont typeface="Arial" panose="020B0604020202020204" pitchFamily="34" charset="0"/>
              <a:buNone/>
            </a:pPr>
            <a:r>
              <a:rPr lang="en-US" sz="900" dirty="0"/>
              <a:t>Purpose of engagement = to </a:t>
            </a:r>
            <a:r>
              <a:rPr lang="en-US" sz="900" b="0" i="1" dirty="0"/>
              <a:t>answer frequently asked questions</a:t>
            </a:r>
            <a:r>
              <a:rPr lang="en-US" sz="900" dirty="0"/>
              <a:t>:</a:t>
            </a:r>
          </a:p>
          <a:p>
            <a:pPr marL="171450" indent="-171450">
              <a:buFont typeface="Arial" panose="020B0604020202020204" pitchFamily="34" charset="0"/>
              <a:buChar char="•"/>
            </a:pPr>
            <a:r>
              <a:rPr lang="en-US" sz="900" dirty="0"/>
              <a:t>Why is my bill so high?</a:t>
            </a:r>
          </a:p>
          <a:p>
            <a:pPr marL="171450" indent="-171450">
              <a:buFont typeface="Arial" panose="020B0604020202020204" pitchFamily="34" charset="0"/>
              <a:buChar char="•"/>
            </a:pPr>
            <a:r>
              <a:rPr lang="en-US" sz="900" dirty="0"/>
              <a:t>Where am I spending the most?</a:t>
            </a:r>
          </a:p>
          <a:p>
            <a:pPr marL="171450" indent="-171450">
              <a:buFont typeface="Arial" panose="020B0604020202020204" pitchFamily="34" charset="0"/>
              <a:buChar char="•"/>
            </a:pPr>
            <a:r>
              <a:rPr lang="en-US" sz="900" dirty="0"/>
              <a:t>I was told the cloud was going to be cheaper, what happened?</a:t>
            </a:r>
          </a:p>
          <a:p>
            <a:pPr marL="171450" indent="-171450">
              <a:buFont typeface="Arial" panose="020B0604020202020204" pitchFamily="34" charset="0"/>
              <a:buChar char="•"/>
            </a:pPr>
            <a:r>
              <a:rPr lang="en-US" sz="900" dirty="0"/>
              <a:t>Can I move to PaaS or modernize to reduce costs?</a:t>
            </a:r>
          </a:p>
          <a:p>
            <a:pPr marL="171450" indent="-171450">
              <a:buFont typeface="Arial" panose="020B0604020202020204" pitchFamily="34" charset="0"/>
              <a:buChar char="•"/>
            </a:pPr>
            <a:r>
              <a:rPr lang="en-US" sz="900" dirty="0"/>
              <a:t>How do I get my organization to think differently, to have “cost awareness” part of their DNA?</a:t>
            </a:r>
          </a:p>
          <a:p>
            <a:pPr marL="171450" indent="-171450">
              <a:buFont typeface="Arial" panose="020B0604020202020204" pitchFamily="34" charset="0"/>
              <a:buChar char="•"/>
            </a:pPr>
            <a:r>
              <a:rPr lang="en-US" sz="900" dirty="0"/>
              <a:t>How do I provide visibility to my business units on their spending?</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The goal is to help you become more efficient so you can be more successful in the cloud and ultimately choose the cloud for more of your workloads. The three buckets of areas on the screen are where we’ll focus. First, understanding your costs. Then cost optimizing your workloads. And finally helping you put in place practices to control your costs going forward. Here are some of the tactical things we’ll end up doing together, if you agree to proceed with us:</a:t>
            </a:r>
          </a:p>
          <a:p>
            <a:pPr marL="384432" lvl="1" indent="-171450">
              <a:buFont typeface="Arial" panose="020B0604020202020204" pitchFamily="34" charset="0"/>
              <a:buChar char="•"/>
            </a:pPr>
            <a:r>
              <a:rPr lang="en-US" sz="900" dirty="0"/>
              <a:t>Right sizing your environment</a:t>
            </a:r>
          </a:p>
          <a:p>
            <a:pPr marL="384432" lvl="1" indent="-171450">
              <a:buFont typeface="Arial" panose="020B0604020202020204" pitchFamily="34" charset="0"/>
              <a:buChar char="•"/>
            </a:pPr>
            <a:r>
              <a:rPr lang="en-US" sz="900" dirty="0"/>
              <a:t>Identifying unused/”orphaned” resources</a:t>
            </a:r>
          </a:p>
          <a:p>
            <a:pPr marL="384432" lvl="1" indent="-171450">
              <a:buFont typeface="Arial" panose="020B0604020202020204" pitchFamily="34" charset="0"/>
              <a:buChar char="•"/>
            </a:pPr>
            <a:r>
              <a:rPr lang="en-US" sz="900" dirty="0"/>
              <a:t>Getting more density with your compute</a:t>
            </a:r>
          </a:p>
          <a:p>
            <a:pPr marL="384432" lvl="1" indent="-171450">
              <a:buFont typeface="Arial" panose="020B0604020202020204" pitchFamily="34" charset="0"/>
              <a:buChar char="•"/>
            </a:pPr>
            <a:r>
              <a:rPr lang="en-US" sz="900" dirty="0"/>
              <a:t>Identifying Reservation, Hybrid Benefit, and Spot VM opportunities</a:t>
            </a:r>
          </a:p>
          <a:p>
            <a:pPr marL="384432" lvl="1" indent="-171450">
              <a:buFont typeface="Arial" panose="020B0604020202020204" pitchFamily="34" charset="0"/>
              <a:buChar char="•"/>
            </a:pPr>
            <a:r>
              <a:rPr lang="en-US" sz="900" dirty="0"/>
              <a:t>Identifying workloads that can move up the Azure stack (PaaS and SaaS)</a:t>
            </a:r>
          </a:p>
          <a:p>
            <a:pPr marL="212982"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dirty="0">
              <a:solidFill>
                <a:schemeClr val="tx1"/>
              </a:solidFill>
              <a:latin typeface="+mn-lt"/>
            </a:endParaRP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olidFill>
                  <a:schemeClr val="bg1"/>
                </a:solidFill>
                <a:latin typeface="+mj-lt"/>
              </a:rPr>
              <a:t>Let’s </a:t>
            </a:r>
            <a:r>
              <a:rPr lang="en-US" b="1" dirty="0">
                <a:solidFill>
                  <a:schemeClr val="bg1"/>
                </a:solidFill>
                <a:latin typeface="+mj-lt"/>
              </a:rPr>
              <a:t>review</a:t>
            </a:r>
            <a:r>
              <a:rPr lang="en-US" dirty="0">
                <a:solidFill>
                  <a:schemeClr val="bg1"/>
                </a:solidFill>
                <a:latin typeface="+mj-lt"/>
              </a:rPr>
              <a:t> this pillar’s </a:t>
            </a:r>
            <a:r>
              <a:rPr lang="en-US" b="1" dirty="0">
                <a:solidFill>
                  <a:schemeClr val="bg1"/>
                </a:solidFill>
                <a:latin typeface="+mj-lt"/>
              </a:rPr>
              <a:t>guiding principles</a:t>
            </a:r>
            <a:r>
              <a:rPr lang="en-US" dirty="0">
                <a:solidFill>
                  <a:schemeClr val="bg1"/>
                </a:solidFill>
                <a:latin typeface="+mj-lt"/>
              </a:rPr>
              <a:t>:</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Keep within the cost constraints </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Aim for scalable costs </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Pay for consumption </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Right resources, right size </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Monitor and optimize</a:t>
            </a:r>
          </a:p>
          <a:p>
            <a:pPr marL="0" marR="0" lvl="0" indent="-244218"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dirty="0"/>
            </a:b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316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 and Optimize principle states that you should t</a:t>
            </a:r>
            <a:r>
              <a:rPr lang="en-US" b="0" i="0" dirty="0">
                <a:solidFill>
                  <a:srgbClr val="171717"/>
                </a:solidFill>
                <a:effectLst/>
                <a:latin typeface="Segoe UI" panose="020B0502040204020203" pitchFamily="34" charset="0"/>
              </a:rPr>
              <a:t>reat cost monitoring and optimization as a process, rather than a point-in-time activity. What does that mean? Let’s discuss some specifics: </a:t>
            </a:r>
            <a:endParaRPr lang="en-US" dirty="0"/>
          </a:p>
          <a:p>
            <a:endParaRPr lang="en-US" dirty="0"/>
          </a:p>
          <a:p>
            <a:pPr marL="171450" indent="-171450">
              <a:buFont typeface="Arial" panose="020B0604020202020204" pitchFamily="34" charset="0"/>
              <a:buChar char="•"/>
            </a:pPr>
            <a:r>
              <a:rPr lang="en-US" dirty="0"/>
              <a:t>Conduct regular cost reviews and measure and forecast the capacity needs so that you can provision resources dynamically and scale with demand. Review the cost management recommendations and take action to optimize workload costs. Use Advisor Score to identify the greatest opportunities for cost optimization for your workload.</a:t>
            </a:r>
          </a:p>
          <a:p>
            <a:pPr marL="171450" indent="-171450" algn="l">
              <a:buFont typeface="Arial" panose="020B0604020202020204" pitchFamily="34" charset="0"/>
              <a:buChar char="•"/>
            </a:pPr>
            <a:r>
              <a:rPr lang="en-US" b="1" dirty="0"/>
              <a:t>Set budgets and alerts: </a:t>
            </a:r>
            <a:r>
              <a:rPr lang="en-US" b="0" i="0" dirty="0">
                <a:solidFill>
                  <a:srgbClr val="171717"/>
                </a:solidFill>
                <a:effectLst/>
                <a:latin typeface="Segoe UI" panose="020B0502040204020203" pitchFamily="34" charset="0"/>
              </a:rPr>
              <a:t>A cost-effective workload is driven by business goals and the return on investment (ROI) while staying within a given budget. The principles of cost optimization are a series of important considerations that can help achieve both business objectives and cost justification.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Respond to Alerts:</a:t>
            </a:r>
            <a:r>
              <a:rPr lang="en-US" b="0" i="0" dirty="0">
                <a:solidFill>
                  <a:srgbClr val="171717"/>
                </a:solidFill>
                <a:effectLst/>
                <a:latin typeface="Segoe UI" panose="020B0502040204020203" pitchFamily="34" charset="0"/>
              </a:rPr>
              <a:t> When you receive an alert, check the current consumption data. Budget alerts aren't triggered in real time. There may be a delay between the alert and the current actual cost. Look for significant difference between cost values when the alert happened and the current cost. Next, conduct a cost review to discuss the cost trend, possible causes, and any required action. For information about stakeholders in a cost review, see Cost reviews.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Revise your budgets based on analysis of spending data:</a:t>
            </a:r>
            <a:r>
              <a:rPr lang="en-US" b="0" i="0" dirty="0">
                <a:solidFill>
                  <a:srgbClr val="171717"/>
                </a:solidFill>
                <a:effectLst/>
                <a:latin typeface="Segoe UI" panose="020B0502040204020203" pitchFamily="34" charset="0"/>
              </a:rPr>
              <a:t> After you identify and analyze your spending patterns, you can set budget limits for applications or business units. You'll want to assign access to view or manage each budget to the appropriate groups. Setting several alert thresholds for each budget can help track your burn down rate.</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Autoscaling:</a:t>
            </a:r>
            <a:r>
              <a:rPr lang="en-US" b="0" i="0" dirty="0">
                <a:solidFill>
                  <a:srgbClr val="171717"/>
                </a:solidFill>
                <a:effectLst/>
                <a:latin typeface="Segoe UI" panose="020B0502040204020203" pitchFamily="34" charset="0"/>
              </a:rPr>
              <a:t> In Azure, it’s easier to grow a service with little to no downtime against downscaling a service, which usually requires deprovisioning or downtime. In general, opt for scale-out instead of scale up. For certain application, capacity requirements may swing over time. Autoscaling policies allow for less error-prone operations and cost savings through robust automation. For auto scaling, consider the choice of instance size. The size can significantly change the cost of your workload.</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Stateless Applications:</a:t>
            </a:r>
            <a:r>
              <a:rPr lang="en-US" b="0" i="0" dirty="0">
                <a:solidFill>
                  <a:srgbClr val="171717"/>
                </a:solidFill>
                <a:effectLst/>
                <a:latin typeface="Segoe UI" panose="020B0502040204020203" pitchFamily="34" charset="0"/>
              </a:rPr>
              <a:t> Many Azure services can be used to improve the application's ability to scale dynamically. Even where they may not have been originally designed to do so. For example, many ASP.NET stateful web applications can be made stateless. Then they can be auto scaled, which results in cost benefit. You store state using Azure Redis Cache, or Cosmos DB as a back-end session state store through a Session State Provider.</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Reservations:</a:t>
            </a:r>
            <a:r>
              <a:rPr lang="en-US" b="0" i="0" dirty="0">
                <a:solidFill>
                  <a:srgbClr val="171717"/>
                </a:solidFill>
                <a:effectLst/>
                <a:latin typeface="Segoe UI" panose="020B0502040204020203" pitchFamily="34" charset="0"/>
              </a:rPr>
              <a:t> Azure Reservations are offered on many services as a way to lower cost. You reserve a prepaid capacity for a period, generally one or three years. With reserved instances, there’s a significant discount when compared with pay-as-you-go pricing. You can pay up front or monthly, price wise both are same.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7998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solidFill>
                  <a:srgbClr val="171717"/>
                </a:solidFill>
                <a:effectLst/>
                <a:latin typeface="Segoe UI" panose="020B0502040204020203" pitchFamily="34" charset="0"/>
              </a:rPr>
              <a:t>Every design choice has cost implications. Before choosing an architectural pattern, Azure service, or a price model for the service, consider the budget constraints set by the company. As part of design, identify acceptable boundaries on scale, redundancy, and performance against cost. After estimating the initial cost, set budgets and alerts at different scopes to measure the cost. One of cost drivers can be unrestricted resources. These resources typically need to scale and consume more cost to meet demand.</a:t>
            </a:r>
          </a:p>
          <a:p>
            <a:endParaRPr lang="en-US" sz="9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dirty="0">
                <a:solidFill>
                  <a:srgbClr val="171717"/>
                </a:solidFill>
                <a:effectLst/>
                <a:latin typeface="Segoe UI" panose="020B0502040204020203" pitchFamily="34" charset="0"/>
              </a:rPr>
              <a:t>Cost modeling </a:t>
            </a:r>
            <a:r>
              <a:rPr lang="en-US" sz="1100" b="0" i="0" dirty="0">
                <a:solidFill>
                  <a:srgbClr val="171717"/>
                </a:solidFill>
                <a:effectLst/>
                <a:latin typeface="Segoe UI" panose="020B0502040204020203" pitchFamily="34" charset="0"/>
              </a:rPr>
              <a:t>is an exercise where you create logical groups of cloud resources that are mapped to the organization's hierarchy and then estimate costs for those groups. The goal of cost modeling is to estimate the overall cost of the organization in the cloud.</a:t>
            </a:r>
          </a:p>
          <a:p>
            <a:pPr marL="171450" indent="-171450" algn="l">
              <a:buFont typeface="Arial" panose="020B0604020202020204" pitchFamily="34" charset="0"/>
              <a:buChar char="•"/>
            </a:pPr>
            <a:r>
              <a:rPr lang="en-US" sz="1100" b="0" i="0" dirty="0">
                <a:solidFill>
                  <a:srgbClr val="171717"/>
                </a:solidFill>
                <a:effectLst/>
                <a:latin typeface="Segoe UI" panose="020B0502040204020203" pitchFamily="34" charset="0"/>
              </a:rPr>
              <a:t>An inappropriate or misconfigured service can impact cost. For example, building a multi-region service when the service levels don't require high-availability or geo-redundancy will increase cost without any reasonable business justification. Certain infrastructure resources are delivered as fix-sized building blocks. Ensure that these blocks are adequately sized to meet capacity demand, deliver expected performance without wasting resources.</a:t>
            </a:r>
          </a:p>
          <a:p>
            <a:pPr marL="171450" indent="-171450" algn="l">
              <a:buFont typeface="Arial" panose="020B0604020202020204" pitchFamily="34" charset="0"/>
              <a:buChar char="•"/>
            </a:pPr>
            <a:r>
              <a:rPr lang="en-US" sz="1600" b="0" i="0" dirty="0">
                <a:solidFill>
                  <a:srgbClr val="171717"/>
                </a:solidFill>
                <a:effectLst/>
                <a:latin typeface="Segoe UI" panose="020B0502040204020203" pitchFamily="34" charset="0"/>
              </a:rPr>
              <a:t>As requirements are prioritized, cost can be adjusted. Expect a series of tradeoffs in the areas that you want to optimize, such as security, scalability, resilience, and operability. If the cost to address the challenges in those areas is high, stakeholders will look for alternate options to reduce cost. There might be risky choices made in favor or a cheaper solution.</a:t>
            </a:r>
          </a:p>
          <a:p>
            <a:pPr marL="171450" indent="-171450" algn="l">
              <a:buFont typeface="Arial" panose="020B0604020202020204" pitchFamily="34" charset="0"/>
              <a:buChar char="•"/>
            </a:pPr>
            <a:r>
              <a:rPr lang="en-US" sz="1600" b="0" i="0" dirty="0">
                <a:solidFill>
                  <a:srgbClr val="171717"/>
                </a:solidFill>
                <a:effectLst/>
                <a:latin typeface="Segoe UI" panose="020B0502040204020203" pitchFamily="34" charset="0"/>
              </a:rPr>
              <a:t>Overall Service Level Agreement (SLA), Recovery Time Objective (RTO), and Recovery Point Objective (RPO) may lead to expensive design choices. If your service SLAs, RTOs, and RPOs times are short, then higher investment is inevitable for high availability and disaster recovery options. For example, to support high availability, you choose to host the application across regions. This choice is costlier than single region because of the replication costs or the need provisioning extra nodes. Data transfer between regions will also add cost. If the cost of high availability exceeds the cost of downtime, you can save by using Azure platform-managed replication and recover data from the backup storage. </a:t>
            </a:r>
          </a:p>
          <a:p>
            <a:pPr marL="171450" indent="-171450" algn="l">
              <a:buFont typeface="Arial" panose="020B0604020202020204" pitchFamily="34" charset="0"/>
              <a:buChar char="•"/>
            </a:pPr>
            <a:r>
              <a:rPr lang="en-US" sz="2400" b="0" i="0" dirty="0">
                <a:solidFill>
                  <a:srgbClr val="171717"/>
                </a:solidFill>
                <a:effectLst/>
                <a:latin typeface="Segoe UI" panose="020B0502040204020203" pitchFamily="34" charset="0"/>
              </a:rPr>
              <a:t>Locating resources in a cheaper region should not negate the cost of network ingress and egress or by degraded application performance because of increased latency. </a:t>
            </a:r>
          </a:p>
          <a:p>
            <a:pPr marL="171450" indent="-171450" algn="l">
              <a:buFont typeface="Arial" panose="020B0604020202020204" pitchFamily="34" charset="0"/>
              <a:buChar char="•"/>
            </a:pPr>
            <a:r>
              <a:rPr lang="en-US" sz="2400" b="0" i="0" dirty="0">
                <a:solidFill>
                  <a:srgbClr val="171717"/>
                </a:solidFill>
                <a:effectLst/>
                <a:latin typeface="Segoe UI" panose="020B0502040204020203" pitchFamily="34" charset="0"/>
              </a:rPr>
              <a:t>An application hosted in a single region may cost less than an application hosted across regions because of replication costs or the need for extra nodes.</a:t>
            </a:r>
          </a:p>
          <a:p>
            <a:pPr marL="171450" indent="-171450" algn="l">
              <a:buFont typeface="Arial" panose="020B0604020202020204" pitchFamily="34" charset="0"/>
              <a:buChar char="•"/>
            </a:pPr>
            <a:endParaRPr lang="en-US" sz="1600"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9322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Available from AppSource</a:t>
            </a:r>
          </a:p>
          <a:p>
            <a:r>
              <a:rPr lang="en-US"/>
              <a:t>Built from the ACM Power BI desktop connector</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dirty="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4/7/2023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The Operational Excellence pillar focuses on the use of built-in tools in Azure to help you to improve your workload performance. We also separate the Performance Efficiency guidance in 3 key benefits that will make a different in the management of your applications.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 </a:t>
            </a:r>
            <a:r>
              <a:rPr lang="en-US" sz="900" u="sng" dirty="0">
                <a:latin typeface="Segoe UI Light"/>
                <a:cs typeface="Segoe UI Light"/>
              </a:rPr>
              <a:t>Agile and Accurate Processes:</a:t>
            </a:r>
            <a:r>
              <a:rPr lang="en-US" sz="900" dirty="0">
                <a:latin typeface="Segoe UI Light"/>
                <a:cs typeface="Segoe UI Light"/>
              </a:rPr>
              <a:t> Build, deploy and maintain workloads with DevOps mindset and procedures, to integrate all parts of the development process and reduce dependency from manual workloads.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 </a:t>
            </a:r>
            <a:r>
              <a:rPr lang="en-US" sz="900" u="sng" dirty="0">
                <a:latin typeface="Segoe UI Light"/>
                <a:cs typeface="Segoe UI Light"/>
              </a:rPr>
              <a:t>Focused and assertive application monitoring:</a:t>
            </a:r>
            <a:r>
              <a:rPr lang="en-US" sz="900" dirty="0">
                <a:latin typeface="Segoe UI Light"/>
                <a:cs typeface="Segoe UI Light"/>
              </a:rPr>
              <a:t> Have visibility of fundamental infrastructure and deep application data to ensure appropriate management of the workload environment.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a:t>
            </a:r>
            <a:r>
              <a:rPr lang="en-US" sz="900" u="sng" dirty="0">
                <a:latin typeface="Segoe UI Light"/>
                <a:cs typeface="Segoe UI Light"/>
              </a:rPr>
              <a:t> Continuous Improvement: </a:t>
            </a:r>
            <a:r>
              <a:rPr lang="en-US" sz="900" dirty="0">
                <a:latin typeface="Segoe UI Light"/>
                <a:cs typeface="Segoe UI Light"/>
              </a:rPr>
              <a:t>Create and improve workloads with structured testing to mitigate risks and improve environment consistency between development and production stages.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0559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a:cs typeface="Segoe UI Light"/>
              </a:rPr>
              <a:t>It is also helpful, for context, to understand the main topics/processes of Operational Excellence. The next one is the agile build and release processes.</a:t>
            </a:r>
          </a:p>
          <a:p>
            <a:endParaRPr lang="en-US" sz="900" dirty="0">
              <a:latin typeface="Segoe UI Light"/>
              <a:cs typeface="Segoe UI Light"/>
            </a:endParaRPr>
          </a:p>
          <a:p>
            <a:pPr marL="342900" indent="-342900">
              <a:buFontTx/>
              <a:buChar char="-"/>
            </a:pPr>
            <a:r>
              <a:rPr lang="en-US" sz="2000" b="0" i="0" dirty="0">
                <a:solidFill>
                  <a:srgbClr val="171717"/>
                </a:solidFill>
                <a:effectLst/>
                <a:latin typeface="Segoe UI" panose="020B0502040204020203" pitchFamily="34" charset="0"/>
              </a:rPr>
              <a:t>From provisioning with Infrastructure as Code, building and releasing with CI/CD pipelines, automated testing, and embracing software engineering disciplines across your entire environment. </a:t>
            </a:r>
          </a:p>
          <a:p>
            <a:pPr marL="342900" indent="-342900">
              <a:buFontTx/>
              <a:buChar char="-"/>
            </a:pPr>
            <a:r>
              <a:rPr lang="en-US" sz="2000" b="0" i="0" dirty="0">
                <a:solidFill>
                  <a:srgbClr val="171717"/>
                </a:solidFill>
                <a:effectLst/>
                <a:latin typeface="Segoe UI" panose="020B0502040204020203" pitchFamily="34" charset="0"/>
              </a:rPr>
              <a:t>This approach ensures the creation and management of environments throughout the software development lifecycle is consistent, repeatable, and enables early detection of issues.</a:t>
            </a:r>
          </a:p>
          <a:p>
            <a:endParaRPr lang="en-US" sz="2000" b="0" i="0" dirty="0">
              <a:solidFill>
                <a:srgbClr val="171717"/>
              </a:solidFill>
              <a:effectLst/>
              <a:latin typeface="Segoe UI" panose="020B0502040204020203" pitchFamily="34" charset="0"/>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2390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latin typeface="Segoe UI Light"/>
                <a:cs typeface="Segoe UI Light"/>
              </a:rPr>
              <a:t>It is also helpful, for context, to understand the main topics/processes of Operational Excellence. The focused and assertive monitoring.</a:t>
            </a:r>
          </a:p>
          <a:p>
            <a:endParaRPr lang="en-US" sz="800" dirty="0">
              <a:latin typeface="Segoe UI Light"/>
              <a:cs typeface="Segoe UI Light"/>
            </a:endParaRPr>
          </a:p>
          <a:p>
            <a:pPr marL="342900" indent="-342900">
              <a:buFontTx/>
              <a:buChar char="-"/>
            </a:pPr>
            <a:r>
              <a:rPr lang="en-US" sz="2000" b="0" i="0" dirty="0">
                <a:solidFill>
                  <a:srgbClr val="171717"/>
                </a:solidFill>
                <a:effectLst/>
                <a:latin typeface="Segoe UI" panose="020B0502040204020203" pitchFamily="34" charset="0"/>
              </a:rPr>
              <a:t>Implement systems and processes to monitor build and release processes, infrastructure health, and application health. </a:t>
            </a:r>
          </a:p>
          <a:p>
            <a:pPr marL="342900" indent="-342900">
              <a:buFontTx/>
              <a:buChar char="-"/>
            </a:pPr>
            <a:r>
              <a:rPr lang="en-US" sz="2000" b="0" i="0" dirty="0">
                <a:solidFill>
                  <a:srgbClr val="171717"/>
                </a:solidFill>
                <a:effectLst/>
                <a:latin typeface="Segoe UI" panose="020B0502040204020203" pitchFamily="34" charset="0"/>
              </a:rPr>
              <a:t>Telemetry is critical to understanding the health of a workload and whether the service is meeting the business goals.</a:t>
            </a:r>
          </a:p>
          <a:p>
            <a:endParaRPr lang="en-US" sz="900" b="0" i="0" dirty="0">
              <a:solidFill>
                <a:srgbClr val="171717"/>
              </a:solidFill>
              <a:effectLst/>
              <a:latin typeface="Segoe UI" panose="020B0502040204020203" pitchFamily="34" charset="0"/>
              <a:cs typeface="Segoe UI Ligh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1089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 b="0" dirty="0">
                <a:latin typeface="Segoe UI Light"/>
                <a:cs typeface="Segoe UI Light"/>
              </a:rPr>
              <a:t>This modular approach allows for more autonomy and flexibility</a:t>
            </a:r>
          </a:p>
          <a:p>
            <a:endParaRPr lang="en-US" sz="100" dirty="0">
              <a:latin typeface="Segoe UI Light"/>
              <a:cs typeface="Segoe UI Light"/>
            </a:endParaRPr>
          </a:p>
          <a:p>
            <a:pPr marL="342900" indent="-342900">
              <a:buFontTx/>
              <a:buChar char="-"/>
            </a:pPr>
            <a:r>
              <a:rPr lang="en-US" sz="2000" b="0" i="0" dirty="0">
                <a:solidFill>
                  <a:srgbClr val="171717"/>
                </a:solidFill>
                <a:effectLst/>
                <a:latin typeface="Segoe UI" panose="020B0502040204020203" pitchFamily="34" charset="0"/>
              </a:rPr>
              <a:t>Continuously evaluate and refine operational procedures and tasks while striving to reduce complexity and ambiguity. </a:t>
            </a:r>
          </a:p>
          <a:p>
            <a:pPr marL="342900" indent="-342900">
              <a:buFontTx/>
              <a:buChar char="-"/>
            </a:pPr>
            <a:r>
              <a:rPr lang="en-US" sz="2000" b="0" i="0" dirty="0">
                <a:solidFill>
                  <a:srgbClr val="171717"/>
                </a:solidFill>
                <a:effectLst/>
                <a:latin typeface="Segoe UI" panose="020B0502040204020203" pitchFamily="34" charset="0"/>
              </a:rPr>
              <a:t>This approach enables an organization to evolve processes over time, optimizing inefficiencies, and learning from failures.</a:t>
            </a:r>
          </a:p>
          <a:p>
            <a:pPr marL="342900" indent="-342900">
              <a:buFontTx/>
              <a:buChar char="-"/>
            </a:pPr>
            <a:r>
              <a:rPr lang="en-US" sz="2000" b="0" i="0" dirty="0">
                <a:solidFill>
                  <a:srgbClr val="171717"/>
                </a:solidFill>
                <a:effectLst/>
                <a:latin typeface="Segoe UI" panose="020B0502040204020203" pitchFamily="34" charset="0"/>
              </a:rPr>
              <a:t>The goal of workload isolation is to associate an application's specific resources to a team to independently manage all aspects of those resources.</a:t>
            </a:r>
            <a:endParaRPr lang="en-US" sz="900" b="0" i="0" dirty="0">
              <a:solidFill>
                <a:srgbClr val="171717"/>
              </a:solidFill>
              <a:effectLst/>
              <a:latin typeface="Segoe UI" panose="020B0502040204020203" pitchFamily="34" charset="0"/>
            </a:endParaRPr>
          </a:p>
          <a:p>
            <a:endParaRPr lang="en-US" sz="800" b="0" i="0" dirty="0">
              <a:solidFill>
                <a:srgbClr val="171717"/>
              </a:solidFill>
              <a:effectLst/>
              <a:latin typeface="Segoe UI" panose="020B0502040204020203" pitchFamily="34" charset="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97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 b="0" dirty="0">
                <a:latin typeface="Segoe UI Light"/>
                <a:cs typeface="Segoe UI Light"/>
              </a:rPr>
              <a:t>Planning for failure is important, so that if and when it does happen, you know what steps to take in each scenario.</a:t>
            </a:r>
          </a:p>
          <a:p>
            <a:endParaRPr lang="en-US" sz="100" dirty="0">
              <a:latin typeface="Segoe UI Light"/>
              <a:cs typeface="Segoe UI Light"/>
            </a:endParaRPr>
          </a:p>
          <a:p>
            <a:pPr marL="342900" indent="-342900">
              <a:buFontTx/>
              <a:buChar char="-"/>
            </a:pPr>
            <a:r>
              <a:rPr lang="en-US" sz="2000" b="0" i="0" dirty="0">
                <a:solidFill>
                  <a:srgbClr val="171717"/>
                </a:solidFill>
                <a:effectLst/>
                <a:latin typeface="Segoe UI" panose="020B0502040204020203" pitchFamily="34" charset="0"/>
              </a:rPr>
              <a:t>When incidents occur, have well thought-out plans and solutions for incident management, incident communication, and feedback loops.</a:t>
            </a:r>
          </a:p>
          <a:p>
            <a:pPr marL="342900" indent="-342900">
              <a:buFontTx/>
              <a:buChar char="-"/>
            </a:pPr>
            <a:r>
              <a:rPr lang="en-US" sz="2000" b="0" i="0" dirty="0">
                <a:solidFill>
                  <a:srgbClr val="171717"/>
                </a:solidFill>
                <a:effectLst/>
                <a:latin typeface="Segoe UI" panose="020B0502040204020203" pitchFamily="34" charset="0"/>
              </a:rPr>
              <a:t>Take the lessons learned from each incident and build telemetry and monitoring elements to prevent future occurrences.</a:t>
            </a:r>
            <a:endParaRPr lang="en-US" sz="100" b="0" i="0" dirty="0">
              <a:solidFill>
                <a:srgbClr val="171717"/>
              </a:solidFill>
              <a:effectLst/>
              <a:latin typeface="Segoe UI" panose="020B0502040204020203" pitchFamily="34" charset="0"/>
              <a:cs typeface="Segoe UI Light"/>
            </a:endParaRPr>
          </a:p>
          <a:p>
            <a:endParaRPr lang="en-US" sz="100" b="1" dirty="0">
              <a:latin typeface="Segoe UI Light"/>
              <a:cs typeface="Segoe UI Light"/>
            </a:endParaRPr>
          </a:p>
          <a:p>
            <a:r>
              <a:rPr lang="en-US" sz="100" b="0" dirty="0">
                <a:latin typeface="Segoe UI Light"/>
                <a:cs typeface="Segoe UI Light"/>
              </a:rPr>
              <a:t>Planning isn’t a “one-and-done” exercise. Let’s talk next about the process of review and refinement.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6931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Operational Excellence is an ongoing concern.  As your business evolves, you should circle back and review the procedures that you have in place to ensure that they are fully optimized.</a:t>
            </a:r>
          </a:p>
          <a:p>
            <a:endParaRPr lang="en-US" sz="850" dirty="0">
              <a:latin typeface="Segoe UI Light"/>
              <a:cs typeface="Segoe UI Light"/>
            </a:endParaRPr>
          </a:p>
          <a:p>
            <a:pPr marL="285750" indent="-285750">
              <a:buFontTx/>
              <a:buChar char="-"/>
            </a:pPr>
            <a:r>
              <a:rPr lang="en-US" sz="1600" b="0" i="0" dirty="0">
                <a:solidFill>
                  <a:srgbClr val="171717"/>
                </a:solidFill>
                <a:effectLst/>
                <a:latin typeface="Segoe UI" panose="020B0502040204020203" pitchFamily="34" charset="0"/>
              </a:rPr>
              <a:t>Continuously evaluate and refine operational procedures and tasks while striving to reduce complexity and ambiguity. </a:t>
            </a:r>
          </a:p>
          <a:p>
            <a:pPr marL="285750" indent="-285750">
              <a:buFontTx/>
              <a:buChar char="-"/>
            </a:pPr>
            <a:r>
              <a:rPr lang="en-US" sz="1600" b="0" i="0" dirty="0">
                <a:solidFill>
                  <a:srgbClr val="171717"/>
                </a:solidFill>
                <a:effectLst/>
                <a:latin typeface="Segoe UI" panose="020B0502040204020203" pitchFamily="34" charset="0"/>
              </a:rPr>
              <a:t>This approach enables an organization to evolve processes over time, optimizing inefficiencies, and learning from failures.</a:t>
            </a:r>
          </a:p>
          <a:p>
            <a:pPr marL="285750" indent="-285750">
              <a:buFontTx/>
              <a:buChar char="-"/>
            </a:pPr>
            <a:endParaRPr lang="en-US" sz="1600" b="0" i="0" dirty="0">
              <a:solidFill>
                <a:srgbClr val="171717"/>
              </a:solidFill>
              <a:effectLst/>
              <a:latin typeface="Segoe UI" panose="020B0502040204020203" pitchFamily="34" charset="0"/>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546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Performance Efficiency focuses on built-in tools in Azure to improve your workload performance and improve your application management.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 </a:t>
            </a:r>
            <a:r>
              <a:rPr lang="en-US" sz="900" u="sng" dirty="0">
                <a:latin typeface="Segoe UI Light"/>
                <a:cs typeface="Segoe UI Light"/>
              </a:rPr>
              <a:t>Active response to performance issues:</a:t>
            </a:r>
            <a:r>
              <a:rPr lang="en-US" sz="900" dirty="0">
                <a:latin typeface="Segoe UI Light"/>
                <a:cs typeface="Segoe UI Light"/>
              </a:rPr>
              <a:t> Identify and remediate potential risks and bottlenecks within your applications with analytical tools that provide data from different layers of your system.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 </a:t>
            </a:r>
            <a:r>
              <a:rPr lang="en-US" sz="900" u="sng" dirty="0">
                <a:latin typeface="Segoe UI Light"/>
                <a:cs typeface="Segoe UI Light"/>
              </a:rPr>
              <a:t>Optimal service execution : </a:t>
            </a:r>
            <a:r>
              <a:rPr lang="en-US" sz="900" dirty="0">
                <a:latin typeface="Segoe UI Light"/>
                <a:cs typeface="Segoe UI Light"/>
              </a:rPr>
              <a:t>Review availability and operation of resources to facilitate network and storage optimization and ensure high quality service to the end users.</a:t>
            </a:r>
          </a:p>
          <a:p>
            <a:pPr>
              <a:defRPr/>
            </a:pPr>
            <a:r>
              <a:rPr lang="en-US" sz="900" dirty="0">
                <a:latin typeface="Segoe UI Light"/>
                <a:cs typeface="Segoe UI Light"/>
              </a:rPr>
              <a:t>• </a:t>
            </a:r>
            <a:r>
              <a:rPr lang="en-US" sz="900" u="sng" dirty="0">
                <a:latin typeface="Segoe UI Light"/>
                <a:cs typeface="Segoe UI Light"/>
              </a:rPr>
              <a:t>Efficient trade-offs within applications</a:t>
            </a:r>
            <a:r>
              <a:rPr lang="en-US" sz="900" dirty="0">
                <a:latin typeface="Segoe UI Light"/>
                <a:cs typeface="Segoe UI Light"/>
              </a:rPr>
              <a:t>: Build and develop your applications with tools that facilitate efficient trade-off choices between performance and the other well-architected framework pillars.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50E6FF"/>
              </a:solidFill>
              <a:effectLst/>
              <a:uLnTx/>
              <a:uFillTx/>
              <a:latin typeface="Segoe UI Semibold"/>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6532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000" b="0" i="0" u="none" kern="1200" dirty="0">
                <a:solidFill>
                  <a:schemeClr val="bg1"/>
                </a:solidFill>
                <a:effectLst/>
                <a:latin typeface="Segoe UI" panose="020B0502040204020203" pitchFamily="34" charset="0"/>
                <a:ea typeface="+mn-ea"/>
                <a:cs typeface="+mn-cs"/>
              </a:rPr>
              <a:t>Load Testing helps </a:t>
            </a:r>
            <a:r>
              <a:rPr lang="en-US" sz="2000" b="0" i="0" dirty="0">
                <a:solidFill>
                  <a:srgbClr val="171717"/>
                </a:solidFill>
                <a:effectLst/>
                <a:latin typeface="Segoe UI" panose="020B0502040204020203" pitchFamily="34" charset="0"/>
              </a:rPr>
              <a:t>ensure that your applications can scale and do not go down during peak traffic. Load test each application to understand how it performs at various scales.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2000" b="0" i="0" dirty="0">
              <a:solidFill>
                <a:srgbClr val="171717"/>
              </a:solidFill>
              <a:effectLst/>
              <a:latin typeface="Segoe UI" panose="020B0502040204020203" pitchFamily="34" charset="0"/>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000" b="1" i="0" dirty="0">
                <a:solidFill>
                  <a:srgbClr val="24292E"/>
                </a:solidFill>
                <a:effectLst/>
                <a:latin typeface="-apple-system"/>
              </a:rPr>
              <a:t>Baselines</a:t>
            </a:r>
            <a:r>
              <a:rPr lang="en-US" sz="2000" b="0" i="0" dirty="0">
                <a:solidFill>
                  <a:srgbClr val="24292E"/>
                </a:solidFill>
                <a:effectLst/>
                <a:latin typeface="-apple-system"/>
              </a:rPr>
              <a:t> help to establish the current efficiency of your application and its supporting infrastructure. Baselines can provide a good bearing for improvements in your application's performance and helps you determine if the application is meeting the business's KPIs. Baselines can be created for any application regardless of its maturity—a new project or an application that has been running in production for years. No matter when you establish the baseline, performance during continued development can be continuously measured against it. When code and/or infrastructure changes, the effect on performance can be actively measured.</a:t>
            </a:r>
            <a:br>
              <a:rPr lang="en-US" sz="2000" b="0" i="0" dirty="0">
                <a:solidFill>
                  <a:srgbClr val="171717"/>
                </a:solidFill>
                <a:effectLst/>
                <a:latin typeface="Segoe UI" panose="020B0502040204020203" pitchFamily="34" charset="0"/>
                <a:cs typeface="Segoe UI Light"/>
              </a:rPr>
            </a:br>
            <a:endParaRPr lang="en-US" sz="2000" b="0" i="0" dirty="0">
              <a:solidFill>
                <a:srgbClr val="171717"/>
              </a:solidFill>
              <a:effectLst/>
              <a:latin typeface="Segoe UI" panose="020B0502040204020203" pitchFamily="34" charset="0"/>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000" b="0" i="0" dirty="0">
                <a:solidFill>
                  <a:srgbClr val="24292E"/>
                </a:solidFill>
                <a:effectLst/>
                <a:latin typeface="-apple-system"/>
              </a:rPr>
              <a:t>Besides standard performance testing and the constant measurements against your baselines, there are two additional flavors of testing—</a:t>
            </a:r>
            <a:r>
              <a:rPr lang="en-US" sz="2000" b="1" i="0" dirty="0">
                <a:solidFill>
                  <a:srgbClr val="24292E"/>
                </a:solidFill>
                <a:effectLst/>
                <a:latin typeface="-apple-system"/>
              </a:rPr>
              <a:t>load and stress testing</a:t>
            </a:r>
            <a:r>
              <a:rPr lang="en-US" sz="2000" b="0" i="0" dirty="0">
                <a:solidFill>
                  <a:srgbClr val="24292E"/>
                </a:solidFill>
                <a:effectLst/>
                <a:latin typeface="-apple-system"/>
              </a:rPr>
              <a:t>. Load testing measures your application's performance under predetermined amounts of load. Stress testing measures the </a:t>
            </a:r>
            <a:r>
              <a:rPr lang="en-US" sz="2000" b="0" i="1" dirty="0">
                <a:solidFill>
                  <a:srgbClr val="24292E"/>
                </a:solidFill>
                <a:effectLst/>
                <a:latin typeface="-apple-system"/>
              </a:rPr>
              <a:t>maximum</a:t>
            </a:r>
            <a:r>
              <a:rPr lang="en-US" sz="2000" b="0" i="0" dirty="0">
                <a:solidFill>
                  <a:srgbClr val="24292E"/>
                </a:solidFill>
                <a:effectLst/>
                <a:latin typeface="-apple-system"/>
              </a:rPr>
              <a:t> load your application and its infrastructure can support before it buckles.</a:t>
            </a:r>
            <a:br>
              <a:rPr lang="en-US" sz="2000" b="0" i="0" dirty="0">
                <a:solidFill>
                  <a:srgbClr val="24292E"/>
                </a:solidFill>
                <a:effectLst/>
                <a:latin typeface="-apple-system"/>
              </a:rPr>
            </a:br>
            <a:br>
              <a:rPr lang="en-US" sz="2000" b="0" i="0" dirty="0">
                <a:solidFill>
                  <a:srgbClr val="24292E"/>
                </a:solidFill>
                <a:effectLst/>
                <a:latin typeface="-apple-system"/>
              </a:rPr>
            </a:br>
            <a:r>
              <a:rPr lang="en-US" sz="2000" b="0" i="0" dirty="0">
                <a:solidFill>
                  <a:srgbClr val="24292E"/>
                </a:solidFill>
                <a:effectLst/>
                <a:latin typeface="-apple-system"/>
              </a:rPr>
              <a:t>Load testing takes places in stages of load. These stages are usually measured by virtual users (VUs) or simulated requests, and the stages happen over given intervals. Load testing provides insights into how and when your application needs to scale in order to continue to meet your SLA to your customers (whether internal or external). Load testing can also be useful for determining latency across distributed applications and microservices.</a:t>
            </a:r>
            <a:br>
              <a:rPr lang="en-US" sz="2000" b="0" i="0" dirty="0">
                <a:solidFill>
                  <a:srgbClr val="24292E"/>
                </a:solidFill>
                <a:effectLst/>
                <a:latin typeface="-apple-system"/>
              </a:rPr>
            </a:br>
            <a:endParaRPr lang="en-US" sz="2000" b="0" i="0" dirty="0">
              <a:solidFill>
                <a:srgbClr val="24292E"/>
              </a:solidFill>
              <a:effectLst/>
              <a:latin typeface="-apple-system"/>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4800" b="1" i="0" dirty="0">
                <a:solidFill>
                  <a:srgbClr val="24292E"/>
                </a:solidFill>
                <a:effectLst/>
                <a:latin typeface="-apple-system"/>
              </a:rPr>
              <a:t>Bottlenecks</a:t>
            </a:r>
            <a:r>
              <a:rPr lang="en-US" sz="4800" b="0" i="0" dirty="0">
                <a:solidFill>
                  <a:srgbClr val="24292E"/>
                </a:solidFill>
                <a:effectLst/>
                <a:latin typeface="-apple-system"/>
              </a:rPr>
              <a:t> are areas within your application that can hinder performance, and the bottleneck typically worsens as load increases. Bottlenecks can be the result of deficiencies in code or misconfiguration of a service.</a:t>
            </a:r>
            <a:br>
              <a:rPr lang="en-US" sz="4800" b="0" i="0" dirty="0">
                <a:solidFill>
                  <a:srgbClr val="24292E"/>
                </a:solidFill>
                <a:effectLst/>
                <a:latin typeface="-apple-system"/>
              </a:rPr>
            </a:br>
            <a:endParaRPr lang="en-US" sz="4800" b="0" i="0" dirty="0">
              <a:solidFill>
                <a:srgbClr val="24292E"/>
              </a:solidFill>
              <a:effectLst/>
              <a:latin typeface="-apple-system"/>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24292E"/>
                </a:solidFill>
                <a:effectLst/>
                <a:latin typeface="-apple-system"/>
              </a:rPr>
              <a:t>The first step for determining options for improvement is to ensure that you are </a:t>
            </a:r>
            <a:r>
              <a:rPr lang="en-US" b="1" i="0" dirty="0">
                <a:solidFill>
                  <a:srgbClr val="24292E"/>
                </a:solidFill>
                <a:effectLst/>
                <a:latin typeface="-apple-system"/>
              </a:rPr>
              <a:t>capturing telemetry </a:t>
            </a:r>
            <a:r>
              <a:rPr lang="en-US" b="0" i="0" dirty="0">
                <a:solidFill>
                  <a:srgbClr val="24292E"/>
                </a:solidFill>
                <a:effectLst/>
                <a:latin typeface="-apple-system"/>
              </a:rPr>
              <a:t>throughout your </a:t>
            </a:r>
            <a:r>
              <a:rPr lang="en-US" sz="882" b="0" i="0" kern="1200" dirty="0">
                <a:solidFill>
                  <a:srgbClr val="24292E"/>
                </a:solidFill>
                <a:effectLst/>
                <a:latin typeface="-apple-system"/>
                <a:ea typeface="+mn-ea"/>
                <a:cs typeface="+mn-cs"/>
              </a:rPr>
              <a:t>application. </a:t>
            </a:r>
            <a:r>
              <a:rPr lang="en-US" sz="882" b="0" i="0" kern="1200" dirty="0">
                <a:solidFill>
                  <a:srgbClr val="24292E"/>
                </a:solidFill>
                <a:effectLst/>
                <a:latin typeface="-apple-system"/>
                <a:ea typeface="+mn-ea"/>
                <a:cs typeface="+mn-cs"/>
                <a:hlinkClick r:id="rId3">
                  <a:extLst>
                    <a:ext uri="{A12FA001-AC4F-418D-AE19-62706E023703}">
                      <ahyp:hlinkClr xmlns:ahyp="http://schemas.microsoft.com/office/drawing/2018/hyperlinkcolor" val="tx"/>
                    </a:ext>
                  </a:extLst>
                </a:hlinkClick>
              </a:rPr>
              <a:t>Application Insights</a:t>
            </a:r>
            <a:r>
              <a:rPr lang="en-US" sz="882" b="0" i="0" kern="1200" dirty="0">
                <a:solidFill>
                  <a:srgbClr val="24292E"/>
                </a:solidFill>
                <a:effectLst/>
                <a:latin typeface="-apple-system"/>
                <a:ea typeface="+mn-ea"/>
                <a:cs typeface="+mn-cs"/>
              </a:rPr>
              <a:t> provides </a:t>
            </a:r>
            <a:r>
              <a:rPr lang="en-US" b="0" i="0" dirty="0">
                <a:solidFill>
                  <a:srgbClr val="24292E"/>
                </a:solidFill>
                <a:effectLst/>
                <a:latin typeface="-apple-system"/>
              </a:rPr>
              <a:t>some great telemetry out of the box, and you can customize what is captured for even greater visibility. Next, you may want to compare your code to proven architectures in the </a:t>
            </a:r>
            <a:r>
              <a:rPr lang="en-US" b="0" i="0" u="none" strike="noStrike" dirty="0">
                <a:solidFill>
                  <a:srgbClr val="24292E"/>
                </a:solidFill>
                <a:effectLst/>
                <a:latin typeface="-apple-system"/>
                <a:hlinkClick r:id="rId4"/>
              </a:rPr>
              <a:t>Cloud Design Patterns</a:t>
            </a:r>
            <a:r>
              <a:rPr lang="en-US" b="0" i="0" dirty="0">
                <a:solidFill>
                  <a:srgbClr val="24292E"/>
                </a:solidFill>
                <a:effectLst/>
                <a:latin typeface="-apple-system"/>
              </a:rPr>
              <a:t>. By referencing the design patterns, you can avoid common mistakes by developers who are deploying applications into the cloud. Finally, you may consider other Azure services that may be more appropriate for your objectives. While Azure has many services that seem to overlap in capabilities, often there are specific use-cases for which the services are designed.</a:t>
            </a:r>
            <a:br>
              <a:rPr lang="en-US" b="0" i="0" dirty="0">
                <a:solidFill>
                  <a:srgbClr val="24292E"/>
                </a:solidFill>
                <a:effectLst/>
                <a:latin typeface="-apple-system"/>
              </a:rPr>
            </a:br>
            <a:endParaRPr lang="en-US" b="0" i="0" dirty="0">
              <a:solidFill>
                <a:srgbClr val="24292E"/>
              </a:solidFill>
              <a:effectLst/>
              <a:latin typeface="-apple-system"/>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24292E"/>
                </a:solidFill>
                <a:effectLst/>
                <a:latin typeface="-apple-system"/>
              </a:rPr>
              <a:t>Loads can be impacted by world events, such as political, economic, or weather changes; by marketing initiatives, such as sales or promotions; or, by seasonal events, such as holidays. You should </a:t>
            </a:r>
            <a:r>
              <a:rPr lang="en-US" b="1" i="0" dirty="0">
                <a:solidFill>
                  <a:srgbClr val="24292E"/>
                </a:solidFill>
                <a:effectLst/>
                <a:latin typeface="-apple-system"/>
              </a:rPr>
              <a:t>test variations of load prior to events</a:t>
            </a:r>
            <a:r>
              <a:rPr lang="en-US" b="0" i="0" dirty="0">
                <a:solidFill>
                  <a:srgbClr val="24292E"/>
                </a:solidFill>
                <a:effectLst/>
                <a:latin typeface="-apple-system"/>
              </a:rPr>
              <a:t>, including unexpected ones, to ensure that your application can scale. Additionally, you should ensure that all regions can adequately scale to support total load, should one region fail.</a:t>
            </a:r>
            <a:br>
              <a:rPr lang="en-US" b="0" i="0" dirty="0">
                <a:solidFill>
                  <a:srgbClr val="24292E"/>
                </a:solidFill>
                <a:effectLst/>
                <a:latin typeface="-apple-system"/>
              </a:rPr>
            </a:br>
            <a:endParaRPr lang="en-US" b="0" i="0" dirty="0">
              <a:solidFill>
                <a:srgbClr val="24292E"/>
              </a:solidFill>
              <a:effectLst/>
              <a:latin typeface="-apple-system"/>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24292E"/>
                </a:solidFill>
                <a:effectLst/>
                <a:latin typeface="-apple-system"/>
              </a:rPr>
              <a:t>Costs can be an additional factor in performance efficiency. But greater costs don't necessarily always mean increased performance. When observing how closely your application comes to meeting business KPIs, you must consider how much improvement will be realized in the application if costs are increased. Then, you must evaluate if the cost-benefit is worth the investment. Sometimes small changes in the application logic, caching, or adding an index to a database can dramatically improve performance while not affecting costs whatsoever (certain improvements can even help reduce costs).</a:t>
            </a:r>
          </a:p>
          <a:p>
            <a:br>
              <a:rPr lang="en-US" dirty="0"/>
            </a:br>
            <a:endParaRPr lang="en-US" sz="900"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3862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latin typeface="Segoe UI Light"/>
                <a:cs typeface="Segoe UI Light"/>
              </a:rPr>
              <a:t>D</a:t>
            </a:r>
            <a:r>
              <a:rPr lang="en-US" sz="2000" b="0" i="0" dirty="0">
                <a:solidFill>
                  <a:srgbClr val="24292E"/>
                </a:solidFill>
                <a:effectLst/>
                <a:latin typeface="-apple-system"/>
              </a:rPr>
              <a:t>istributed architectures complex and can require many areas of expertise. To adequately monitor performance, it is critical that as much telemetry as possible is captured throughout the application and across all services. Your team should be equipped with the necessary expertise to troubleshoot all services in your architecture. On occasion, it may be advantageous to use one service over another simply because your team is better equipped to support it. Then, as your team's expertise grows, you can incorporate other technologies.</a:t>
            </a:r>
            <a:endParaRPr lang="en-US" sz="900" b="1"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dirty="0">
                <a:latin typeface="Segoe UI Light"/>
                <a:cs typeface="Segoe UI Light"/>
              </a:rPr>
              <a:t>Scale: </a:t>
            </a:r>
            <a:r>
              <a:rPr lang="en-US" sz="2000" b="0" i="0" dirty="0">
                <a:solidFill>
                  <a:srgbClr val="24292E"/>
                </a:solidFill>
                <a:effectLst/>
                <a:latin typeface="-apple-system"/>
              </a:rPr>
              <a:t>For distributed applications, required effort for ensuring performance efficiency is increased exponentially. You must consider each application, its supporting service, and the latency between all application layers.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000" b="1" i="0" dirty="0">
                <a:solidFill>
                  <a:srgbClr val="24292E"/>
                </a:solidFill>
                <a:effectLst/>
                <a:latin typeface="-apple-system"/>
                <a:cs typeface="Segoe UI Light"/>
              </a:rPr>
              <a:t>Anti-patterns: </a:t>
            </a:r>
            <a:r>
              <a:rPr lang="en-US" sz="2000" b="0" i="0" dirty="0">
                <a:solidFill>
                  <a:srgbClr val="24292E"/>
                </a:solidFill>
                <a:effectLst/>
                <a:latin typeface="-apple-system"/>
              </a:rPr>
              <a:t>A performance antipattern is a common practice that is likely to cause scalability problems when an application is under pressure. For example, you can have an application that behaves as expected during performance testing. However, when it is released to production and starts to handle live workloads, performance decreases. Scalability problems such as rejecting user requests, stalling, or throwing exceptions may arise.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000" b="1" i="0" dirty="0">
                <a:solidFill>
                  <a:srgbClr val="24292E"/>
                </a:solidFill>
                <a:effectLst/>
                <a:latin typeface="-apple-system"/>
                <a:cs typeface="Segoe UI Light"/>
              </a:rPr>
              <a:t>Fault-handling: </a:t>
            </a:r>
            <a:r>
              <a:rPr lang="en-US" sz="4800" b="0" i="0" dirty="0">
                <a:solidFill>
                  <a:srgbClr val="24292E"/>
                </a:solidFill>
                <a:effectLst/>
                <a:latin typeface="-apple-system"/>
              </a:rPr>
              <a:t>Resiliency plays a huge role in performance efficiency as the failure of any service may impact your application's ability to meet your business's KPIs or, worse, scale to meet current load. Chaos testing—the introduction of random failures within your infrastructure—against your application can help determine how well your application continues to perform under varying stages of load.</a:t>
            </a:r>
            <a:r>
              <a:rPr lang="en-US" sz="2000" b="0" i="0" dirty="0">
                <a:solidFill>
                  <a:srgbClr val="24292E"/>
                </a:solidFill>
                <a:effectLst/>
                <a:latin typeface="-apple-system"/>
                <a:cs typeface="Segoe UI Light"/>
              </a:rPr>
              <a:t> </a:t>
            </a:r>
            <a:endParaRPr lang="en-US" sz="900" b="1"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469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dirty="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dirty="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0" dirty="0">
                <a:effectLst/>
                <a:latin typeface="Segoe UI" panose="020B0502040204020203" pitchFamily="34" charset="0"/>
                <a:ea typeface="Calibri" panose="020F0502020204030204" pitchFamily="34" charset="0"/>
                <a:cs typeface="Times New Roman" panose="02020603050405020304" pitchFamily="18" charset="0"/>
              </a:rPr>
              <a:t>Review the numbers on data points—what is the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impact to organizations and their customers?</a:t>
            </a:r>
          </a:p>
          <a:p>
            <a:pPr marL="0" marR="0">
              <a:lnSpc>
                <a:spcPct val="107000"/>
              </a:lnSpc>
              <a:spcBef>
                <a:spcPts val="0"/>
              </a:spcBef>
              <a:spcAft>
                <a:spcPts val="800"/>
              </a:spcAft>
            </a:pPr>
            <a:endParaRPr lang="en-US" sz="1800" b="1"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0" dirty="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latin typeface="Segoe UI Light"/>
                <a:cs typeface="Segoe UI Light"/>
              </a:rPr>
              <a:t>Lack of monitoring new services and the health of current workloads are major inhibitors in workload quality. The overall monitoring strategy should take into consideration not only scalability, but resiliency (infrastructure, application, and dependent services) and application performance as well. For purposes of scalability, looking at the metrics would allow you to provision resources dynamically and scale with demand.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latin typeface="Segoe UI Light"/>
                <a:cs typeface="Segoe UI Light"/>
              </a:rPr>
              <a:t>&lt;Talking Points&gt;: </a:t>
            </a:r>
            <a:endParaRPr lang="en-US" sz="900" b="0" dirty="0">
              <a:latin typeface="Segoe UI Light"/>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dirty="0">
                <a:latin typeface="Segoe UI Light"/>
                <a:cs typeface="Segoe UI Light"/>
              </a:rPr>
              <a:t>Performance testing should always be based on data captured from repeatable processes. In order to understand how an application's performance is affected by code and infrastructure changes, data must be kept and monitored. Additionally, it is important to understand how performance has changed over time, not just compared to the last measurement taken. It is often helpful to store such data in a time-series database (TSDB) and then view the data from an operational dashboard. An Azure Data Explorer cluster is a powerful TSDB that can store any schema of data, including performance test metrics. Grafana, an open-source platform for observability dashboards, can then be leveraged to query your Azure Data Explorer cluster to view performance trends in your application.</a:t>
            </a:r>
            <a:br>
              <a:rPr lang="en-US" sz="900" b="0" dirty="0">
                <a:latin typeface="Segoe UI Light"/>
                <a:cs typeface="Segoe UI Light"/>
              </a:rPr>
            </a:br>
            <a:endParaRPr lang="en-US" sz="900" b="0" dirty="0">
              <a:latin typeface="Segoe UI Light"/>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dirty="0">
                <a:latin typeface="Segoe UI Light"/>
                <a:cs typeface="Segoe UI Light"/>
              </a:rPr>
              <a:t>Troubleshooting an application's performance requires continuous monitoring and reliable investigation. Issues in performance can arise from database queries, connectivity between services, under-provision resources, or memory leaks in code. Application telemetry and profiling can be useful tools for troubleshooting your application. Additionally, network traffic capturing tools, such as Azure Network Watcher, can be extremely helpful.</a:t>
            </a:r>
            <a:br>
              <a:rPr lang="en-US" sz="900" b="0" dirty="0">
                <a:latin typeface="Segoe UI Light"/>
                <a:cs typeface="Segoe UI Light"/>
              </a:rPr>
            </a:br>
            <a:endParaRPr lang="en-US" sz="900" b="0" dirty="0">
              <a:latin typeface="Segoe UI Light"/>
              <a:cs typeface="Segoe UI 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dirty="0">
                <a:latin typeface="Segoe UI Light"/>
                <a:cs typeface="Segoe UI Light"/>
              </a:rPr>
              <a:t>Resolving performance issues requires time and patience—not just in discovery and investigation, but also in resolution. Code enhancements may be accomplished by deploying a new build, but enhancements to infrastructure may involve many teams. Some services may require updated configurations while others may need to be deprecated in favor of more-appropriate solutions. Regardless, it is critical that you understand the scope of your planned resolution so that all necessary stakeholders are informed.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2522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a:cs typeface="Segoe UI Light"/>
              </a:rPr>
              <a:t>Building reliable applications in the cloud means that you can't prevent systemic failure, rather minimize single instances.</a:t>
            </a:r>
          </a:p>
          <a:p>
            <a:endParaRPr lang="en-US" sz="900" dirty="0">
              <a:latin typeface="Segoe UI Light"/>
              <a:cs typeface="Segoe UI Light"/>
            </a:endParaRPr>
          </a:p>
          <a:p>
            <a:r>
              <a:rPr lang="en-US" sz="900" dirty="0">
                <a:latin typeface="Segoe UI Light"/>
                <a:cs typeface="Segoe UI Light"/>
              </a:rPr>
              <a:t>Review the main points for Design for Reliability, Test for availability &amp; resilience, and Monitoring &amp; diagnostics.</a:t>
            </a:r>
          </a:p>
          <a:p>
            <a:endParaRPr lang="en-US" sz="900"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388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story: </a:t>
            </a:r>
            <a:r>
              <a:rPr lang="en-US" dirty="0">
                <a:hlinkClick r:id="rId3"/>
              </a:rPr>
              <a:t>https://customers.microsoft.com/en-us/story/818901-push-doctor-professional-services-azure</a:t>
            </a:r>
            <a:endParaRPr lang="en-US" dirty="0"/>
          </a:p>
        </p:txBody>
      </p:sp>
      <p:sp>
        <p:nvSpPr>
          <p:cNvPr id="4" name="Slide Number Placeholder 3"/>
          <p:cNvSpPr>
            <a:spLocks noGrp="1"/>
          </p:cNvSpPr>
          <p:nvPr>
            <p:ph type="sldNum" sz="quarter" idx="5"/>
          </p:nvPr>
        </p:nvSpPr>
        <p:spPr/>
        <p:txBody>
          <a:bodyPr/>
          <a:lstStyle/>
          <a:p>
            <a:fld id="{549C2163-7640-4A6B-9645-1292E03E823C}" type="slidenum">
              <a:rPr lang="en-US" smtClean="0"/>
              <a:t>33</a:t>
            </a:fld>
            <a:endParaRPr lang="en-US"/>
          </a:p>
        </p:txBody>
      </p:sp>
    </p:spTree>
    <p:extLst>
      <p:ext uri="{BB962C8B-B14F-4D97-AF65-F5344CB8AC3E}">
        <p14:creationId xmlns:p14="http://schemas.microsoft.com/office/powerpoint/2010/main" val="2242194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latin typeface="Segoe UI Light"/>
                <a:cs typeface="Segoe UI Light"/>
              </a:rPr>
              <a:t>Building reliable applications requires </a:t>
            </a:r>
            <a:r>
              <a:rPr lang="en-US" sz="800" b="1" dirty="0">
                <a:latin typeface="Segoe UI Light"/>
                <a:cs typeface="Segoe UI Light"/>
              </a:rPr>
              <a:t>failure-resistant design</a:t>
            </a:r>
            <a:r>
              <a:rPr lang="en-US" sz="800" dirty="0">
                <a:latin typeface="Segoe UI Light"/>
                <a:cs typeface="Segoe UI Light"/>
              </a:rPr>
              <a:t>—maintaining uptime, and balancing high resiliency, low latency, and cost.</a:t>
            </a:r>
          </a:p>
          <a:p>
            <a:r>
              <a:rPr lang="en-US" sz="800" dirty="0">
                <a:latin typeface="Segoe UI Light"/>
                <a:cs typeface="Segoe UI Light"/>
              </a:rPr>
              <a:t> </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800" dirty="0">
                <a:latin typeface="Segoe UI Light"/>
                <a:cs typeface="Segoe UI Light"/>
              </a:rPr>
              <a:t>Review the main points for </a:t>
            </a:r>
            <a:r>
              <a:rPr kumimoji="0" lang="en-US" sz="800" b="0" u="none" strike="noStrike" kern="1200" cap="none" spc="0" normalizeH="0" baseline="0" noProof="0" dirty="0">
                <a:ln>
                  <a:noFill/>
                </a:ln>
                <a:solidFill>
                  <a:srgbClr val="FFFFFF"/>
                </a:solidFill>
                <a:effectLst/>
                <a:uLnTx/>
                <a:uFillTx/>
                <a:latin typeface="Segoe UI"/>
                <a:ea typeface="+mn-ea"/>
                <a:cs typeface="+mn-cs"/>
              </a:rPr>
              <a:t>Use Availability Zones within a region</a:t>
            </a:r>
            <a:r>
              <a:rPr lang="en-US" sz="800" dirty="0">
                <a:latin typeface="Segoe UI Light"/>
                <a:cs typeface="Segoe UI Light"/>
              </a:rPr>
              <a:t>, Respond to failure, and </a:t>
            </a:r>
            <a:r>
              <a:rPr kumimoji="0" lang="en-US" sz="800" b="0" i="0" u="none" strike="noStrike" kern="1200" cap="none" spc="0" normalizeH="0" baseline="0" noProof="0" dirty="0">
                <a:ln>
                  <a:noFill/>
                </a:ln>
                <a:solidFill>
                  <a:srgbClr val="FFFFFF"/>
                </a:solidFill>
                <a:effectLst/>
                <a:uLnTx/>
                <a:uFillTx/>
                <a:latin typeface="Segoe UI"/>
                <a:ea typeface="+mn-ea"/>
                <a:cs typeface="+mn-cs"/>
              </a:rPr>
              <a:t>Considerations for improving reliability.</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800" dirty="0">
                <a:solidFill>
                  <a:schemeClr val="accent5"/>
                </a:solidFill>
                <a:latin typeface="+mj-lt"/>
              </a:rPr>
              <a:t>Reliable</a:t>
            </a:r>
            <a:r>
              <a:rPr lang="en-US" sz="800" b="0" dirty="0">
                <a:solidFill>
                  <a:schemeClr val="bg1"/>
                </a:solidFill>
                <a:effectLst/>
                <a:latin typeface="Segoe UI" panose="020B0502040204020203" pitchFamily="34" charset="0"/>
              </a:rPr>
              <a:t> applications should</a:t>
            </a:r>
            <a:r>
              <a:rPr lang="en-US" sz="800" dirty="0">
                <a:solidFill>
                  <a:schemeClr val="accent5"/>
                </a:solidFill>
                <a:latin typeface="Segoe UI" panose="020B0502040204020203" pitchFamily="34" charset="0"/>
              </a:rPr>
              <a:t>—</a:t>
            </a:r>
            <a:br>
              <a:rPr lang="en-US" sz="800" b="0" dirty="0">
                <a:solidFill>
                  <a:schemeClr val="bg1"/>
                </a:solidFill>
                <a:effectLst/>
                <a:latin typeface="Segoe UI" panose="020B0502040204020203" pitchFamily="34" charset="0"/>
              </a:rPr>
            </a:br>
            <a:r>
              <a:rPr lang="en-US" sz="800" b="0" dirty="0">
                <a:solidFill>
                  <a:schemeClr val="bg1"/>
                </a:solidFill>
                <a:effectLst/>
                <a:latin typeface="Segoe UI" panose="020B0502040204020203" pitchFamily="34" charset="0"/>
              </a:rPr>
              <a:t>maintain a </a:t>
            </a:r>
            <a:r>
              <a:rPr lang="en-US" sz="800" dirty="0">
                <a:solidFill>
                  <a:schemeClr val="accent5"/>
                </a:solidFill>
                <a:latin typeface="+mj-lt"/>
              </a:rPr>
              <a:t>pre-defined percentage of uptime </a:t>
            </a:r>
            <a:r>
              <a:rPr lang="en-US" sz="800" b="0" dirty="0">
                <a:solidFill>
                  <a:schemeClr val="bg1"/>
                </a:solidFill>
                <a:effectLst/>
                <a:latin typeface="Segoe UI" panose="020B0502040204020203" pitchFamily="34" charset="0"/>
              </a:rPr>
              <a:t>(</a:t>
            </a:r>
            <a:r>
              <a:rPr lang="en-US" sz="800" b="0" dirty="0">
                <a:solidFill>
                  <a:schemeClr val="bg1"/>
                </a:solidFill>
                <a:effectLst/>
                <a:latin typeface="Segoe UI Semibold" panose="020B0702040204020203" pitchFamily="34" charset="0"/>
                <a:cs typeface="Segoe UI Semibold" panose="020B0702040204020203" pitchFamily="34" charset="0"/>
              </a:rPr>
              <a:t>availability</a:t>
            </a:r>
            <a:r>
              <a:rPr lang="en-US" sz="800" b="0" dirty="0">
                <a:solidFill>
                  <a:schemeClr val="bg1"/>
                </a:solidFill>
                <a:effectLst/>
                <a:latin typeface="Segoe UI" panose="020B0502040204020203" pitchFamily="34" charset="0"/>
              </a:rPr>
              <a:t>), </a:t>
            </a:r>
            <a:r>
              <a:rPr lang="en-US" sz="800" dirty="0">
                <a:solidFill>
                  <a:schemeClr val="accent5"/>
                </a:solidFill>
                <a:latin typeface="+mj-lt"/>
              </a:rPr>
              <a:t>balance between high resiliency, low latency, and cost</a:t>
            </a:r>
            <a:r>
              <a:rPr lang="en-US" sz="800" b="0" dirty="0">
                <a:solidFill>
                  <a:schemeClr val="bg1"/>
                </a:solidFill>
                <a:effectLst/>
                <a:latin typeface="Segoe UI" panose="020B0502040204020203" pitchFamily="34" charset="0"/>
              </a:rPr>
              <a:t> (</a:t>
            </a:r>
            <a:r>
              <a:rPr lang="en-US" sz="800" dirty="0">
                <a:solidFill>
                  <a:schemeClr val="bg1"/>
                </a:solidFill>
                <a:latin typeface="Segoe UI Semibold" panose="020B0702040204020203" pitchFamily="34" charset="0"/>
                <a:cs typeface="Segoe UI Semibold" panose="020B0702040204020203" pitchFamily="34" charset="0"/>
              </a:rPr>
              <a:t>High</a:t>
            </a:r>
            <a:r>
              <a:rPr lang="en-US" sz="800" b="0" dirty="0">
                <a:solidFill>
                  <a:schemeClr val="bg1"/>
                </a:solidFill>
                <a:effectLst/>
                <a:latin typeface="Segoe UI" panose="020B0502040204020203" pitchFamily="34" charset="0"/>
              </a:rPr>
              <a:t> </a:t>
            </a:r>
            <a:r>
              <a:rPr lang="en-US" sz="800" dirty="0">
                <a:solidFill>
                  <a:schemeClr val="bg1"/>
                </a:solidFill>
                <a:latin typeface="Segoe UI Semibold" panose="020B0702040204020203" pitchFamily="34" charset="0"/>
                <a:cs typeface="Segoe UI Semibold" panose="020B0702040204020203" pitchFamily="34" charset="0"/>
              </a:rPr>
              <a:t>Availability</a:t>
            </a:r>
            <a:r>
              <a:rPr lang="en-US" sz="800" b="0" dirty="0">
                <a:solidFill>
                  <a:schemeClr val="bg1"/>
                </a:solidFill>
                <a:effectLst/>
                <a:latin typeface="Segoe UI" panose="020B0502040204020203" pitchFamily="34" charset="0"/>
              </a:rPr>
              <a:t>)—and be able to </a:t>
            </a:r>
            <a:r>
              <a:rPr lang="en-US" sz="800" dirty="0">
                <a:solidFill>
                  <a:schemeClr val="accent5"/>
                </a:solidFill>
                <a:latin typeface="+mj-lt"/>
              </a:rPr>
              <a:t>recover</a:t>
            </a:r>
            <a:r>
              <a:rPr lang="en-US" sz="800" b="0" dirty="0">
                <a:solidFill>
                  <a:schemeClr val="accent5"/>
                </a:solidFill>
                <a:effectLst/>
                <a:latin typeface="Segoe UI" panose="020B0502040204020203" pitchFamily="34" charset="0"/>
              </a:rPr>
              <a:t> </a:t>
            </a:r>
            <a:r>
              <a:rPr lang="en-US" sz="800" dirty="0">
                <a:solidFill>
                  <a:schemeClr val="accent5"/>
                </a:solidFill>
                <a:latin typeface="+mj-lt"/>
              </a:rPr>
              <a:t>from</a:t>
            </a:r>
            <a:r>
              <a:rPr lang="en-US" sz="800" b="0" dirty="0">
                <a:solidFill>
                  <a:schemeClr val="accent5"/>
                </a:solidFill>
                <a:effectLst/>
                <a:latin typeface="Segoe UI" panose="020B0502040204020203" pitchFamily="34" charset="0"/>
              </a:rPr>
              <a:t> </a:t>
            </a:r>
            <a:r>
              <a:rPr lang="en-US" sz="800" dirty="0">
                <a:solidFill>
                  <a:schemeClr val="accent5"/>
                </a:solidFill>
                <a:latin typeface="+mj-lt"/>
              </a:rPr>
              <a:t>failures</a:t>
            </a:r>
            <a:r>
              <a:rPr lang="en-US" sz="800" b="0" dirty="0">
                <a:solidFill>
                  <a:schemeClr val="bg1"/>
                </a:solidFill>
                <a:effectLst/>
                <a:latin typeface="Segoe UI" panose="020B0502040204020203" pitchFamily="34" charset="0"/>
              </a:rPr>
              <a:t> (</a:t>
            </a:r>
            <a:r>
              <a:rPr lang="en-US" sz="800" dirty="0">
                <a:solidFill>
                  <a:schemeClr val="bg1"/>
                </a:solidFill>
                <a:latin typeface="Segoe UI Semibold" panose="020B0702040204020203" pitchFamily="34" charset="0"/>
                <a:cs typeface="Segoe UI Semibold" panose="020B0702040204020203" pitchFamily="34" charset="0"/>
              </a:rPr>
              <a:t>resiliency</a:t>
            </a:r>
            <a:r>
              <a:rPr lang="en-US" sz="800" b="0" dirty="0">
                <a:solidFill>
                  <a:schemeClr val="bg1"/>
                </a:solidFill>
                <a:effectLst/>
                <a:latin typeface="Segoe UI" panose="020B0502040204020203" pitchFamily="34" charset="0"/>
              </a:rPr>
              <a:t>).</a:t>
            </a:r>
            <a:endParaRPr lang="en-GB" sz="800" dirty="0">
              <a:solidFill>
                <a:schemeClr val="bg1"/>
              </a:solidFill>
            </a:endParaRPr>
          </a:p>
          <a:p>
            <a:pPr marL="0" marR="0" lvl="0" indent="0" algn="l" defTabSz="799946" rtl="0" eaLnBrk="1" fontAlgn="auto" latinLnBrk="0" hangingPunct="1">
              <a:lnSpc>
                <a:spcPct val="100000"/>
              </a:lnSpc>
              <a:spcBef>
                <a:spcPct val="0"/>
              </a:spcBef>
              <a:spcAft>
                <a:spcPct val="3500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8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5"/>
                </a:solidFill>
                <a:latin typeface="+mj-lt"/>
              </a:rPr>
              <a:t>Operational</a:t>
            </a:r>
            <a:r>
              <a:rPr lang="en-US" sz="900" b="0" i="0" dirty="0">
                <a:solidFill>
                  <a:schemeClr val="accent5"/>
                </a:solidFill>
                <a:effectLst/>
                <a:latin typeface="+mj-lt"/>
              </a:rPr>
              <a:t> </a:t>
            </a:r>
            <a:r>
              <a:rPr lang="en-US" sz="900" dirty="0">
                <a:solidFill>
                  <a:schemeClr val="accent5"/>
                </a:solidFill>
                <a:latin typeface="+mj-lt"/>
              </a:rPr>
              <a:t>processes</a:t>
            </a:r>
            <a:r>
              <a:rPr lang="en-US" sz="900" b="0" i="0" dirty="0">
                <a:solidFill>
                  <a:schemeClr val="accent5"/>
                </a:solidFill>
                <a:effectLst/>
                <a:latin typeface="+mj-lt"/>
              </a:rPr>
              <a:t> </a:t>
            </a:r>
            <a:r>
              <a:rPr lang="en-US" sz="900" b="0" i="0" dirty="0">
                <a:solidFill>
                  <a:schemeClr val="bg1"/>
                </a:solidFill>
                <a:effectLst/>
                <a:latin typeface="Segoe UI" panose="020B0502040204020203" pitchFamily="34" charset="0"/>
              </a:rPr>
              <a:t>for application deployment (e.g., roll-forward and roll-back), </a:t>
            </a:r>
            <a:r>
              <a:rPr lang="en-US" sz="900" b="1" i="0" dirty="0">
                <a:solidFill>
                  <a:schemeClr val="bg1"/>
                </a:solidFill>
                <a:effectLst/>
                <a:latin typeface="Segoe UI" panose="020B0502040204020203" pitchFamily="34" charset="0"/>
              </a:rPr>
              <a:t>should be </a:t>
            </a:r>
            <a:r>
              <a:rPr lang="en-US" sz="900" b="1" dirty="0">
                <a:solidFill>
                  <a:schemeClr val="accent5"/>
                </a:solidFill>
                <a:latin typeface="+mj-lt"/>
              </a:rPr>
              <a:t>defined</a:t>
            </a:r>
            <a:r>
              <a:rPr lang="en-US" sz="900" b="1" i="0" dirty="0">
                <a:solidFill>
                  <a:schemeClr val="bg1"/>
                </a:solidFill>
                <a:effectLst/>
                <a:latin typeface="Segoe UI" panose="020B0502040204020203" pitchFamily="34" charset="0"/>
              </a:rPr>
              <a:t>, sufficiently </a:t>
            </a:r>
            <a:r>
              <a:rPr lang="en-US" sz="900" b="1" dirty="0">
                <a:solidFill>
                  <a:schemeClr val="accent5"/>
                </a:solidFill>
                <a:latin typeface="+mj-lt"/>
              </a:rPr>
              <a:t>automated</a:t>
            </a:r>
            <a:r>
              <a:rPr lang="en-US" sz="900" b="1" i="0" dirty="0">
                <a:solidFill>
                  <a:schemeClr val="bg1"/>
                </a:solidFill>
                <a:effectLst/>
                <a:latin typeface="Segoe UI" panose="020B0502040204020203" pitchFamily="34" charset="0"/>
              </a:rPr>
              <a:t>, and</a:t>
            </a:r>
            <a:r>
              <a:rPr lang="en-US" sz="900" b="1" i="0" dirty="0">
                <a:solidFill>
                  <a:schemeClr val="accent5"/>
                </a:solidFill>
                <a:effectLst/>
                <a:latin typeface="Segoe UI" panose="020B0502040204020203" pitchFamily="34" charset="0"/>
              </a:rPr>
              <a:t> </a:t>
            </a:r>
            <a:r>
              <a:rPr lang="en-US" sz="900" b="1" dirty="0">
                <a:solidFill>
                  <a:schemeClr val="accent5"/>
                </a:solidFill>
                <a:latin typeface="+mj-lt"/>
              </a:rPr>
              <a:t>tested</a:t>
            </a:r>
            <a:r>
              <a:rPr lang="en-US" sz="900" b="1" i="0" dirty="0">
                <a:solidFill>
                  <a:schemeClr val="accent5"/>
                </a:solidFill>
                <a:effectLst/>
                <a:latin typeface="Segoe UI" panose="020B0502040204020203" pitchFamily="34" charset="0"/>
              </a:rPr>
              <a:t> </a:t>
            </a:r>
            <a:r>
              <a:rPr lang="en-US" sz="900" b="1" i="0" dirty="0">
                <a:solidFill>
                  <a:schemeClr val="bg1"/>
                </a:solidFill>
                <a:effectLst/>
                <a:latin typeface="Segoe UI" panose="020B0502040204020203" pitchFamily="34" charset="0"/>
              </a:rPr>
              <a:t>to help ensure alignment with reliability targets</a:t>
            </a:r>
            <a:r>
              <a:rPr lang="en-US" sz="900" b="0" i="0" dirty="0">
                <a:solidFill>
                  <a:schemeClr val="bg1"/>
                </a:solidFill>
                <a:effectLst/>
                <a:latin typeface="Segoe UI" panose="020B0502040204020203" pitchFamily="34" charset="0"/>
              </a:rPr>
              <a:t>. This is a clear example of how the pillars in WA Framework are connected and commonly impacting each other when decisions are made in one for another. </a:t>
            </a:r>
            <a:endParaRPr lang="en-US" sz="900" dirty="0">
              <a:latin typeface="Segoe UI Light"/>
              <a:cs typeface="Segoe UI Light"/>
            </a:endParaRPr>
          </a:p>
          <a:p>
            <a:r>
              <a:rPr lang="en-US" sz="900" dirty="0">
                <a:latin typeface="Segoe UI Light"/>
                <a:cs typeface="Segoe UI Light"/>
              </a:rPr>
              <a:t> </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900" dirty="0">
                <a:latin typeface="Segoe UI Light"/>
                <a:cs typeface="Segoe UI Light"/>
              </a:rPr>
              <a:t>Review the main points for Testing, testing, testing, Respond to failure, and Backup and disaster recovery.</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900" dirty="0">
                <a:solidFill>
                  <a:schemeClr val="accent5"/>
                </a:solidFill>
                <a:latin typeface="+mj-lt"/>
              </a:rPr>
              <a:t>Operational</a:t>
            </a:r>
            <a:r>
              <a:rPr lang="en-US" sz="900" b="0" i="0" dirty="0">
                <a:solidFill>
                  <a:schemeClr val="accent5"/>
                </a:solidFill>
                <a:effectLst/>
                <a:latin typeface="+mj-lt"/>
              </a:rPr>
              <a:t> </a:t>
            </a:r>
            <a:r>
              <a:rPr lang="en-US" sz="900" dirty="0">
                <a:solidFill>
                  <a:schemeClr val="accent5"/>
                </a:solidFill>
                <a:latin typeface="+mj-lt"/>
              </a:rPr>
              <a:t>processes</a:t>
            </a:r>
            <a:r>
              <a:rPr lang="en-US" sz="900" b="0" i="0" dirty="0">
                <a:solidFill>
                  <a:schemeClr val="accent5"/>
                </a:solidFill>
                <a:effectLst/>
                <a:latin typeface="+mj-lt"/>
              </a:rPr>
              <a:t> </a:t>
            </a:r>
            <a:r>
              <a:rPr lang="en-US" sz="900" b="0" i="0" dirty="0">
                <a:solidFill>
                  <a:schemeClr val="bg1"/>
                </a:solidFill>
                <a:effectLst/>
                <a:latin typeface="Segoe UI" panose="020B0502040204020203" pitchFamily="34" charset="0"/>
              </a:rPr>
              <a:t>for application deployment (e.g., roll-forward and roll-back), should be </a:t>
            </a:r>
            <a:r>
              <a:rPr lang="en-US" sz="900" dirty="0">
                <a:solidFill>
                  <a:schemeClr val="accent5"/>
                </a:solidFill>
                <a:latin typeface="+mj-lt"/>
              </a:rPr>
              <a:t>defined</a:t>
            </a:r>
            <a:r>
              <a:rPr lang="en-US" sz="900" b="0" i="0" dirty="0">
                <a:solidFill>
                  <a:schemeClr val="bg1"/>
                </a:solidFill>
                <a:effectLst/>
                <a:latin typeface="Segoe UI" panose="020B0502040204020203" pitchFamily="34" charset="0"/>
              </a:rPr>
              <a:t>, sufficiently </a:t>
            </a:r>
            <a:r>
              <a:rPr lang="en-US" sz="900" dirty="0">
                <a:solidFill>
                  <a:schemeClr val="accent5"/>
                </a:solidFill>
                <a:latin typeface="+mj-lt"/>
              </a:rPr>
              <a:t>automated</a:t>
            </a:r>
            <a:r>
              <a:rPr lang="en-US" sz="900" b="0" i="0" dirty="0">
                <a:solidFill>
                  <a:schemeClr val="bg1"/>
                </a:solidFill>
                <a:effectLst/>
                <a:latin typeface="Segoe UI" panose="020B0502040204020203" pitchFamily="34" charset="0"/>
              </a:rPr>
              <a:t>, and</a:t>
            </a:r>
            <a:r>
              <a:rPr lang="en-US" sz="900" b="0" i="0" dirty="0">
                <a:solidFill>
                  <a:schemeClr val="accent5"/>
                </a:solidFill>
                <a:effectLst/>
                <a:latin typeface="Segoe UI" panose="020B0502040204020203" pitchFamily="34" charset="0"/>
              </a:rPr>
              <a:t> </a:t>
            </a:r>
            <a:r>
              <a:rPr lang="en-US" sz="900" dirty="0">
                <a:solidFill>
                  <a:schemeClr val="accent5"/>
                </a:solidFill>
                <a:latin typeface="+mj-lt"/>
              </a:rPr>
              <a:t>tested</a:t>
            </a:r>
            <a:r>
              <a:rPr lang="en-US" sz="900" b="0" i="0" dirty="0">
                <a:solidFill>
                  <a:schemeClr val="accent5"/>
                </a:solidFill>
                <a:effectLst/>
                <a:latin typeface="Segoe UI" panose="020B0502040204020203" pitchFamily="34" charset="0"/>
              </a:rPr>
              <a:t> </a:t>
            </a:r>
            <a:r>
              <a:rPr lang="en-US" sz="900" b="0" i="0" dirty="0">
                <a:solidFill>
                  <a:schemeClr val="bg1"/>
                </a:solidFill>
                <a:effectLst/>
                <a:latin typeface="Segoe UI" panose="020B0502040204020203" pitchFamily="34" charset="0"/>
              </a:rPr>
              <a:t>to help ensure alignment with reliability targets.</a:t>
            </a:r>
            <a:endParaRPr lang="en-GB" sz="900" dirty="0">
              <a:solidFill>
                <a:schemeClr val="bg1"/>
              </a:solidFill>
            </a:endParaRPr>
          </a:p>
          <a:p>
            <a:pPr marL="0" marR="0" lvl="0" indent="0" algn="l" defTabSz="799946" rtl="0" eaLnBrk="1" fontAlgn="auto" latinLnBrk="0" hangingPunct="1">
              <a:lnSpc>
                <a:spcPct val="100000"/>
              </a:lnSpc>
              <a:spcBef>
                <a:spcPct val="0"/>
              </a:spcBef>
              <a:spcAft>
                <a:spcPct val="3500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a:p>
            <a:endParaRPr lang="en-US" sz="900" dirty="0">
              <a:latin typeface="Segoe UI Light"/>
              <a:cs typeface="Segoe UI Ligh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59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dirty="0">
                <a:solidFill>
                  <a:schemeClr val="accent5"/>
                </a:solidFill>
                <a:effectLst/>
                <a:latin typeface="+mj-lt"/>
              </a:rPr>
              <a:t>Monitoring and measuring application availability </a:t>
            </a:r>
            <a:r>
              <a:rPr lang="en-US" sz="800" b="0" i="0" dirty="0">
                <a:solidFill>
                  <a:schemeClr val="bg1"/>
                </a:solidFill>
                <a:effectLst/>
                <a:latin typeface="Segoe UI" panose="020B0502040204020203" pitchFamily="34" charset="0"/>
              </a:rPr>
              <a:t>is important—</a:t>
            </a:r>
            <a:r>
              <a:rPr lang="en-US" sz="800" dirty="0">
                <a:solidFill>
                  <a:schemeClr val="bg1"/>
                </a:solidFill>
                <a:latin typeface="Segoe UI" panose="020B0502040204020203" pitchFamily="34" charset="0"/>
              </a:rPr>
              <a:t>to move</a:t>
            </a:r>
            <a:r>
              <a:rPr lang="en-US" sz="800" b="0" i="0" dirty="0">
                <a:solidFill>
                  <a:schemeClr val="bg1"/>
                </a:solidFill>
                <a:effectLst/>
                <a:latin typeface="Segoe UI" panose="020B0502040204020203" pitchFamily="34" charset="0"/>
              </a:rPr>
              <a:t> overall application health and progress towards defined reliability targets.</a:t>
            </a:r>
            <a:endParaRPr lang="en-US" sz="800" dirty="0">
              <a:latin typeface="Segoe UI Light"/>
              <a:cs typeface="Segoe UI Light"/>
            </a:endParaRPr>
          </a:p>
          <a:p>
            <a:r>
              <a:rPr lang="en-US" sz="800" dirty="0">
                <a:latin typeface="Segoe UI Light"/>
                <a:cs typeface="Segoe UI Light"/>
              </a:rPr>
              <a:t> </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800" dirty="0">
                <a:latin typeface="Segoe UI Light"/>
                <a:cs typeface="Segoe UI Light"/>
              </a:rPr>
              <a:t>Review the main points for Alerts and dashboards, Respond to failure, and </a:t>
            </a:r>
            <a:r>
              <a:rPr kumimoji="0" lang="en-US" sz="800" b="0" i="0" u="none" strike="noStrike" kern="1200" cap="none" spc="0" normalizeH="0" baseline="0" noProof="0" dirty="0">
                <a:ln>
                  <a:noFill/>
                </a:ln>
                <a:solidFill>
                  <a:srgbClr val="FFFFFF"/>
                </a:solidFill>
                <a:effectLst/>
                <a:uLnTx/>
                <a:uFillTx/>
                <a:latin typeface="Segoe UI"/>
                <a:ea typeface="+mn-ea"/>
                <a:cs typeface="+mn-cs"/>
              </a:rPr>
              <a:t>Considerations for improving reliability.</a:t>
            </a:r>
          </a:p>
          <a:p>
            <a:pPr marL="0" marR="0" lvl="0" indent="0" algn="l" defTabSz="799946" rtl="0" eaLnBrk="1" fontAlgn="auto" latinLnBrk="0" hangingPunct="1">
              <a:lnSpc>
                <a:spcPct val="100000"/>
              </a:lnSpc>
              <a:spcBef>
                <a:spcPct val="0"/>
              </a:spcBef>
              <a:spcAft>
                <a:spcPct val="35000"/>
              </a:spcAft>
              <a:buClrTx/>
              <a:buSzTx/>
              <a:buFontTx/>
              <a:buNone/>
              <a:tabLst/>
              <a:defRPr/>
            </a:pPr>
            <a:r>
              <a:rPr lang="en-US" sz="800" b="0" i="0" dirty="0">
                <a:solidFill>
                  <a:schemeClr val="accent5"/>
                </a:solidFill>
                <a:effectLst/>
                <a:latin typeface="+mj-lt"/>
              </a:rPr>
              <a:t>Monitoring and measuring application availability </a:t>
            </a:r>
            <a:r>
              <a:rPr lang="en-US" sz="800" b="0" i="0" dirty="0">
                <a:solidFill>
                  <a:schemeClr val="bg1"/>
                </a:solidFill>
                <a:effectLst/>
                <a:latin typeface="Segoe UI" panose="020B0502040204020203" pitchFamily="34" charset="0"/>
              </a:rPr>
              <a:t>is important—</a:t>
            </a:r>
            <a:br>
              <a:rPr lang="en-US" sz="800" b="0" i="0" dirty="0">
                <a:solidFill>
                  <a:schemeClr val="bg1"/>
                </a:solidFill>
                <a:effectLst/>
                <a:latin typeface="Segoe UI" panose="020B0502040204020203" pitchFamily="34" charset="0"/>
              </a:rPr>
            </a:br>
            <a:r>
              <a:rPr lang="en-US" sz="800" dirty="0">
                <a:solidFill>
                  <a:schemeClr val="bg1"/>
                </a:solidFill>
                <a:latin typeface="Segoe UI" panose="020B0502040204020203" pitchFamily="34" charset="0"/>
              </a:rPr>
              <a:t>to move</a:t>
            </a:r>
            <a:r>
              <a:rPr lang="en-US" sz="800" b="0" i="0" dirty="0">
                <a:solidFill>
                  <a:schemeClr val="bg1"/>
                </a:solidFill>
                <a:effectLst/>
                <a:latin typeface="Segoe UI" panose="020B0502040204020203" pitchFamily="34" charset="0"/>
              </a:rPr>
              <a:t> overall application health and progress towards defined reliability targets.</a:t>
            </a:r>
            <a:endParaRPr lang="en-GB" sz="900" dirty="0">
              <a:solidFill>
                <a:schemeClr val="bg1"/>
              </a:solidFill>
            </a:endParaRPr>
          </a:p>
          <a:p>
            <a:pPr marL="0" marR="0" lvl="0" indent="0" algn="l" defTabSz="799946" rtl="0" eaLnBrk="1" fontAlgn="auto" latinLnBrk="0" hangingPunct="1">
              <a:lnSpc>
                <a:spcPct val="100000"/>
              </a:lnSpc>
              <a:spcBef>
                <a:spcPct val="0"/>
              </a:spcBef>
              <a:spcAft>
                <a:spcPct val="3500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2518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292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282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Invest</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in</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culture</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processes</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and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security controls </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across system components.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Consider security </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for the </a:t>
            </a:r>
            <a:r>
              <a:rPr kumimoji="0" lang="en-US" sz="1200" b="0" i="0" u="none" strike="noStrike" kern="1200" cap="none" spc="-49" normalizeH="0" baseline="0" noProof="0" dirty="0">
                <a:ln>
                  <a:noFill/>
                </a:ln>
                <a:solidFill>
                  <a:srgbClr val="50E6FF"/>
                </a:solidFill>
                <a:effectLst/>
                <a:uLnTx/>
                <a:uFillTx/>
                <a:latin typeface="Segoe UI Semilight" panose="020B0402040204020203" pitchFamily="34" charset="0"/>
                <a:ea typeface="+mn-ea"/>
                <a:cs typeface="Segoe UI Semilight" panose="020B0402040204020203" pitchFamily="34" charset="0"/>
              </a:rPr>
              <a:t>full lifecycle</a:t>
            </a:r>
            <a:r>
              <a:rPr kumimoji="0" lang="en-US" sz="1200" b="0" i="0" u="none" strike="noStrike" kern="1200" cap="none" spc="-49"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—software, hardware, and services supply chain</a:t>
            </a:r>
          </a:p>
          <a:p>
            <a:pPr defTabSz="891261">
              <a:spcAft>
                <a:spcPts val="0"/>
              </a:spcAft>
              <a:defRPr/>
            </a:pPr>
            <a:endParaRPr lang="en-US" sz="1200" b="1" dirty="0"/>
          </a:p>
          <a:p>
            <a:pPr defTabSz="908196">
              <a:spcAft>
                <a:spcPts val="0"/>
              </a:spcAft>
              <a:defRPr/>
            </a:pPr>
            <a:r>
              <a:rPr lang="en-US" dirty="0">
                <a:latin typeface="Segoe UI Light"/>
                <a:cs typeface="Segoe UI Light"/>
              </a:rPr>
              <a:t>Azure is</a:t>
            </a:r>
            <a:r>
              <a:rPr lang="en-US" baseline="0" dirty="0">
                <a:latin typeface="Segoe UI Light"/>
                <a:cs typeface="Segoe UI Light"/>
              </a:rPr>
              <a:t> architected for secure multi-tenancy. It’s designed to a</a:t>
            </a:r>
            <a:r>
              <a:rPr lang="en-US" dirty="0">
                <a:latin typeface="Segoe UI Light"/>
                <a:cs typeface="Segoe UI Light"/>
              </a:rPr>
              <a:t>bstract much of the infrastructure that typically underlies applications (servers, operating systems, Web and database software, and so on) so that developers can focus on building applications—and not on managing resources. The goal is to provide a secure, consistent, scalable set of resources for each customer</a:t>
            </a:r>
            <a:r>
              <a:rPr lang="en-US" baseline="0" dirty="0">
                <a:latin typeface="Segoe UI Light"/>
                <a:cs typeface="Segoe UI Light"/>
              </a:rPr>
              <a:t> </a:t>
            </a:r>
            <a:r>
              <a:rPr lang="en-US" dirty="0">
                <a:latin typeface="Segoe UI Light"/>
                <a:cs typeface="Segoe UI Light"/>
              </a:rPr>
              <a:t>that they</a:t>
            </a:r>
            <a:r>
              <a:rPr lang="en-US" baseline="0" dirty="0">
                <a:latin typeface="Segoe UI Light"/>
                <a:cs typeface="Segoe UI Light"/>
              </a:rPr>
              <a:t> can</a:t>
            </a:r>
            <a:r>
              <a:rPr lang="en-US" dirty="0">
                <a:latin typeface="Segoe UI Light"/>
                <a:cs typeface="Segoe UI Light"/>
              </a:rPr>
              <a:t> manage through a subscription, created through </a:t>
            </a:r>
            <a:r>
              <a:rPr lang="en-US" u="sng" dirty="0">
                <a:latin typeface="Segoe UI Light"/>
                <a:cs typeface="Segoe UI Light"/>
                <a:hlinkClick r:id="rId3"/>
              </a:rPr>
              <a:t>www.windowsazure.com</a:t>
            </a:r>
            <a:r>
              <a:rPr lang="en-US" dirty="0">
                <a:latin typeface="Segoe UI Light"/>
                <a:cs typeface="Segoe UI Light"/>
              </a:rPr>
              <a:t> and associated with a </a:t>
            </a:r>
            <a:r>
              <a:rPr lang="en-US" b="1" u="sng" dirty="0">
                <a:latin typeface="Segoe UI Light"/>
                <a:cs typeface="Segoe UI Light"/>
                <a:hlinkClick r:id="rId4" action="ppaction://hlinkfile"/>
              </a:rPr>
              <a:t>Microsoft account</a:t>
            </a:r>
            <a:r>
              <a:rPr lang="en-US" dirty="0">
                <a:latin typeface="Segoe UI Light"/>
                <a:cs typeface="Segoe UI Light"/>
              </a:rPr>
              <a:t> or organizational account.</a:t>
            </a:r>
            <a:r>
              <a:rPr lang="en-US" baseline="0" dirty="0">
                <a:latin typeface="Segoe UI Light"/>
                <a:cs typeface="Segoe UI Light"/>
              </a:rPr>
              <a:t> A set of Azure technologies isolate e</a:t>
            </a:r>
            <a:r>
              <a:rPr lang="en-US" dirty="0">
                <a:latin typeface="Segoe UI Light"/>
                <a:cs typeface="Segoe UI Light"/>
              </a:rPr>
              <a:t>ach customer’s environment from</a:t>
            </a:r>
            <a:r>
              <a:rPr lang="en-US" baseline="0" dirty="0">
                <a:latin typeface="Segoe UI Light"/>
                <a:cs typeface="Segoe UI Light"/>
              </a:rPr>
              <a:t> others:</a:t>
            </a:r>
          </a:p>
          <a:p>
            <a:pPr defTabSz="908196">
              <a:spcAft>
                <a:spcPts val="0"/>
              </a:spcAft>
              <a:defRPr/>
            </a:pPr>
            <a:endParaRPr lang="en-US" baseline="0" dirty="0"/>
          </a:p>
          <a:p>
            <a:pPr defTabSz="908196">
              <a:spcAft>
                <a:spcPts val="0"/>
              </a:spcAft>
              <a:defRPr/>
            </a:pPr>
            <a:r>
              <a:rPr lang="en-US" baseline="0" dirty="0">
                <a:latin typeface="Segoe UI Light"/>
                <a:cs typeface="Segoe UI Light"/>
              </a:rPr>
              <a:t>How we secure the Azure platform</a:t>
            </a:r>
          </a:p>
          <a:p>
            <a:pPr defTabSz="908196">
              <a:spcAft>
                <a:spcPts val="0"/>
              </a:spcAft>
              <a:defRPr/>
            </a:pPr>
            <a:r>
              <a:rPr lang="en-US" b="1" i="1" baseline="0" dirty="0">
                <a:latin typeface="Segoe UI Light"/>
                <a:cs typeface="Segoe UI Light"/>
              </a:rPr>
              <a:t>talk about </a:t>
            </a:r>
            <a:r>
              <a:rPr lang="en-US" b="1" i="1" dirty="0">
                <a:latin typeface="Segoe UI Light"/>
                <a:cs typeface="Segoe UI Light"/>
              </a:rPr>
              <a:t>our SDL</a:t>
            </a:r>
            <a:r>
              <a:rPr lang="en-US" b="1" i="1" baseline="0" dirty="0">
                <a:latin typeface="Segoe UI Light"/>
                <a:cs typeface="Segoe UI Light"/>
              </a:rPr>
              <a:t> </a:t>
            </a:r>
            <a:r>
              <a:rPr lang="en-US" b="1" i="1" dirty="0">
                <a:latin typeface="Segoe UI Light"/>
                <a:cs typeface="Segoe UI Light"/>
              </a:rPr>
              <a:t>process here</a:t>
            </a:r>
            <a:br>
              <a:rPr lang="en-US" b="1" i="1" dirty="0">
                <a:latin typeface="Segoe UI Light"/>
                <a:cs typeface="Segoe UI Light"/>
              </a:rPr>
            </a:br>
            <a:r>
              <a:rPr lang="en-US" b="1" i="1" dirty="0">
                <a:latin typeface="Segoe UI Light"/>
                <a:cs typeface="Segoe UI Light"/>
              </a:rPr>
              <a:t>https://www.microsoft.com/en-us/securityengineering/sdl/threatmodeling </a:t>
            </a:r>
            <a:endParaRPr lang="en-US" b="1" i="1" baseline="0" dirty="0">
              <a:latin typeface="Segoe UI Light"/>
              <a:cs typeface="Segoe UI Light"/>
            </a:endParaRPr>
          </a:p>
          <a:p>
            <a:pPr defTabSz="908196">
              <a:spcAft>
                <a:spcPts val="0"/>
              </a:spcAft>
              <a:defRPr/>
            </a:pPr>
            <a:endParaRPr lang="en-US" dirty="0"/>
          </a:p>
          <a:p>
            <a:pPr defTabSz="908196">
              <a:spcAft>
                <a:spcPts val="0"/>
              </a:spcAft>
              <a:defRPr/>
            </a:pPr>
            <a:endParaRPr lang="en-US" dirty="0"/>
          </a:p>
          <a:p>
            <a:pPr marL="167005" indent="-167005" defTabSz="908196">
              <a:buFont typeface="Arial" panose="020B0604020202020204" pitchFamily="34" charset="0"/>
              <a:buChar char="•"/>
              <a:defRPr/>
            </a:pPr>
            <a:r>
              <a:rPr lang="en-US" dirty="0">
                <a:latin typeface="Segoe UI Light"/>
                <a:cs typeface="Segoe UI Light"/>
              </a:rPr>
              <a:t>The </a:t>
            </a:r>
            <a:r>
              <a:rPr lang="en-US" b="1" dirty="0">
                <a:latin typeface="Segoe UI Light"/>
                <a:cs typeface="Segoe UI Light"/>
              </a:rPr>
              <a:t>Fabric Controller</a:t>
            </a:r>
            <a:r>
              <a:rPr lang="en-US" dirty="0">
                <a:latin typeface="Segoe UI Light"/>
                <a:cs typeface="Segoe UI Light"/>
              </a:rPr>
              <a:t> is</a:t>
            </a:r>
            <a:r>
              <a:rPr lang="en-US" baseline="0" dirty="0">
                <a:latin typeface="Segoe UI Light"/>
                <a:cs typeface="Segoe UI Light"/>
              </a:rPr>
              <a:t> the c</a:t>
            </a:r>
            <a:r>
              <a:rPr lang="en-US" dirty="0">
                <a:latin typeface="Segoe UI Light"/>
                <a:cs typeface="Segoe UI Light"/>
              </a:rPr>
              <a:t>entral brain that secures and isolates customer environments</a:t>
            </a:r>
            <a:r>
              <a:rPr lang="en-US" baseline="0" dirty="0">
                <a:latin typeface="Segoe UI Light"/>
                <a:cs typeface="Segoe UI Light"/>
              </a:rPr>
              <a:t> by sending commands to the Host OS and the Hypervisor.</a:t>
            </a:r>
            <a:endParaRPr lang="en-US" dirty="0">
              <a:latin typeface="Segoe UI Light"/>
              <a:cs typeface="Segoe UI Light"/>
            </a:endParaRPr>
          </a:p>
          <a:p>
            <a:pPr marL="167005" indent="-167005" defTabSz="908196">
              <a:buFont typeface="Arial" panose="020B0604020202020204" pitchFamily="34" charset="0"/>
              <a:buChar char="•"/>
              <a:defRPr/>
            </a:pPr>
            <a:r>
              <a:rPr lang="en-US" dirty="0">
                <a:latin typeface="Segoe UI Light"/>
                <a:cs typeface="Segoe UI Light"/>
              </a:rPr>
              <a:t>The </a:t>
            </a:r>
            <a:r>
              <a:rPr lang="en-US" b="1" dirty="0">
                <a:latin typeface="Segoe UI Light"/>
                <a:cs typeface="Segoe UI Light"/>
              </a:rPr>
              <a:t>Host</a:t>
            </a:r>
            <a:r>
              <a:rPr lang="en-US" b="1" baseline="0" dirty="0">
                <a:latin typeface="Segoe UI Light"/>
                <a:cs typeface="Segoe UI Light"/>
              </a:rPr>
              <a:t> OS </a:t>
            </a:r>
            <a:r>
              <a:rPr lang="en-US" baseline="0" dirty="0">
                <a:latin typeface="Segoe UI Light"/>
                <a:cs typeface="Segoe UI Light"/>
              </a:rPr>
              <a:t>is a configuration-hardened version of Windows Server.</a:t>
            </a:r>
            <a:r>
              <a:rPr lang="en-US" dirty="0">
                <a:latin typeface="Segoe UI Light"/>
                <a:cs typeface="Segoe UI Light"/>
              </a:rPr>
              <a:t> </a:t>
            </a:r>
            <a:endParaRPr lang="en-US" baseline="0" dirty="0">
              <a:cs typeface="Segoe UI Light"/>
            </a:endParaRPr>
          </a:p>
          <a:p>
            <a:pPr marL="167005" indent="-167005" defTabSz="908196">
              <a:buFont typeface="Arial" panose="020B0604020202020204" pitchFamily="34" charset="0"/>
              <a:buChar char="•"/>
              <a:defRPr/>
            </a:pPr>
            <a:r>
              <a:rPr lang="en-US" dirty="0">
                <a:latin typeface="Segoe UI Light"/>
                <a:cs typeface="Segoe UI Light"/>
              </a:rPr>
              <a:t>The </a:t>
            </a:r>
            <a:r>
              <a:rPr lang="en-US" b="1" dirty="0">
                <a:latin typeface="Segoe UI Light"/>
                <a:cs typeface="Segoe UI Light"/>
              </a:rPr>
              <a:t>Hypervisor</a:t>
            </a:r>
            <a:r>
              <a:rPr lang="en-US" dirty="0">
                <a:latin typeface="Segoe UI Light"/>
                <a:cs typeface="Segoe UI Light"/>
              </a:rPr>
              <a:t> is Hyper-V from Windows</a:t>
            </a:r>
            <a:r>
              <a:rPr lang="en-US" baseline="0" dirty="0">
                <a:latin typeface="Segoe UI Light"/>
                <a:cs typeface="Segoe UI Light"/>
              </a:rPr>
              <a:t> Server 2012, which has been battle-tested and proven in enterprise environments worldwide</a:t>
            </a:r>
          </a:p>
          <a:p>
            <a:pPr marL="167005" indent="-167005" defTabSz="908196">
              <a:spcAft>
                <a:spcPts val="0"/>
              </a:spcAft>
              <a:buFont typeface="Arial" panose="020B0604020202020204" pitchFamily="34" charset="0"/>
              <a:buChar char="•"/>
              <a:defRPr/>
            </a:pPr>
            <a:r>
              <a:rPr lang="en-US" dirty="0">
                <a:latin typeface="Segoe UI Light"/>
                <a:cs typeface="Segoe UI Light"/>
              </a:rPr>
              <a:t>The </a:t>
            </a:r>
            <a:r>
              <a:rPr lang="en-US" b="1" dirty="0">
                <a:latin typeface="Segoe UI Light"/>
                <a:cs typeface="Segoe UI Light"/>
              </a:rPr>
              <a:t>Guest VM OS</a:t>
            </a:r>
            <a:r>
              <a:rPr lang="en-US" dirty="0">
                <a:latin typeface="Segoe UI Light"/>
                <a:cs typeface="Segoe UI Light"/>
              </a:rPr>
              <a:t> can be either Windows Server or chosen</a:t>
            </a:r>
            <a:r>
              <a:rPr lang="en-US" baseline="0" dirty="0">
                <a:latin typeface="Segoe UI Light"/>
                <a:cs typeface="Segoe UI Light"/>
              </a:rPr>
              <a:t> and supplied by the customer. (</a:t>
            </a:r>
            <a:r>
              <a:rPr lang="en-US" dirty="0">
                <a:latin typeface="Segoe UI"/>
                <a:cs typeface="Segoe UI"/>
              </a:rPr>
              <a:t>Customer-controlled VMs are called </a:t>
            </a:r>
            <a:r>
              <a:rPr lang="en-US" b="1" u="sng" dirty="0">
                <a:latin typeface="Segoe UI"/>
                <a:cs typeface="Segoe UI"/>
              </a:rPr>
              <a:t>guest VMs</a:t>
            </a:r>
            <a:r>
              <a:rPr lang="en-US" dirty="0">
                <a:latin typeface="Segoe UI"/>
                <a:cs typeface="Segoe UI"/>
              </a:rPr>
              <a:t>, and the guests that run on them are the guest OS.)</a:t>
            </a:r>
          </a:p>
          <a:p>
            <a:endParaRPr lang="en-US" dirty="0"/>
          </a:p>
          <a:p>
            <a:endParaRPr lang="en-US" dirty="0"/>
          </a:p>
          <a:p>
            <a:r>
              <a:rPr lang="en-US" dirty="0"/>
              <a:t>Graphic location: https://docs.microsoft.com/en-us/azure/security/fundamentals/measured-boot-host-attestation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4901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dirty="0">
              <a:solidFill>
                <a:srgbClr val="000000"/>
              </a:solidFill>
              <a:latin typeface="Segoe Pro Display SemiLight"/>
            </a:endParaRPr>
          </a:p>
          <a:p>
            <a:pPr algn="l"/>
            <a:r>
              <a:rPr lang="en-US" sz="1800" b="0" i="0" u="none" strike="noStrike" baseline="0" dirty="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dirty="0">
              <a:solidFill>
                <a:srgbClr val="000000"/>
              </a:solidFill>
              <a:latin typeface="Segoe Pro Display SemiLight"/>
            </a:endParaRPr>
          </a:p>
          <a:p>
            <a:pPr algn="l"/>
            <a:r>
              <a:rPr lang="en-US" sz="1800" b="0" i="0" u="none" strike="noStrike" baseline="0" dirty="0">
                <a:solidFill>
                  <a:srgbClr val="000000"/>
                </a:solidFill>
                <a:latin typeface="Segoe Pro Display SemiLight"/>
              </a:rPr>
              <a:t>For this, we created the Microsoft Azure Well-Architected Framework for you—helping you with guidance from proper design and technical considerations, to operations efficiency and security.</a:t>
            </a:r>
            <a:endParaRPr lang="en-US" sz="1800" b="1" i="0" u="none" strike="noStrike" baseline="0" dirty="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Light" pitchFamily="34" charset="0"/>
                <a:ea typeface="+mn-ea"/>
                <a:cs typeface="+mn-cs"/>
              </a:rPr>
              <a:t>Protection to your Azure service resources from the internet by allowing access </a:t>
            </a:r>
            <a:r>
              <a:rPr lang="en-US" sz="882" b="1" kern="1200" dirty="0">
                <a:solidFill>
                  <a:schemeClr val="tx1"/>
                </a:solidFill>
                <a:effectLst/>
                <a:latin typeface="Segoe UI Light" pitchFamily="34" charset="0"/>
                <a:ea typeface="+mn-ea"/>
                <a:cs typeface="+mn-cs"/>
              </a:rPr>
              <a:t>only</a:t>
            </a:r>
            <a:r>
              <a:rPr lang="en-US" sz="882" kern="1200" dirty="0">
                <a:solidFill>
                  <a:schemeClr val="tx1"/>
                </a:solidFill>
                <a:effectLst/>
                <a:latin typeface="Segoe UI Light" pitchFamily="34" charset="0"/>
                <a:ea typeface="+mn-ea"/>
                <a:cs typeface="+mn-cs"/>
              </a:rPr>
              <a:t> to your Virtual Network.</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solidFill>
                  <a:srgbClr val="50E6FF"/>
                </a:solidFill>
                <a:effectLst/>
                <a:uLnTx/>
                <a:uFillTx/>
                <a:latin typeface="Segoe UI Semibold"/>
                <a:ea typeface="+mn-ea"/>
                <a:cs typeface="+mn-cs"/>
              </a:rPr>
              <a:t>Review the main points under each section.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1" i="0" u="none" strike="noStrike" kern="1200" cap="none" spc="0" normalizeH="0" baseline="0" noProof="0" dirty="0">
              <a:ln>
                <a:noFill/>
              </a:ln>
              <a:solidFill>
                <a:srgbClr val="50E6FF"/>
              </a:solidFill>
              <a:effectLst/>
              <a:uLnTx/>
              <a:uFillTx/>
              <a:latin typeface="Segoe UI Semibold"/>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solidFill>
                  <a:srgbClr val="50E6FF"/>
                </a:solidFill>
                <a:effectLst/>
                <a:uLnTx/>
                <a:uFillTx/>
                <a:latin typeface="Segoe UI Semibold"/>
                <a:ea typeface="+mn-ea"/>
                <a:cs typeface="+mn-cs"/>
              </a:rPr>
              <a:t>Let’s talk about the next </a:t>
            </a:r>
            <a:r>
              <a:rPr lang="en-GB" sz="800" dirty="0">
                <a:solidFill>
                  <a:schemeClr val="bg1"/>
                </a:solidFill>
                <a:latin typeface="Segoe UI Semilight" panose="020B0402040204020203" pitchFamily="34" charset="0"/>
                <a:cs typeface="Segoe UI Semilight" panose="020B0402040204020203" pitchFamily="34" charset="0"/>
              </a:rPr>
              <a:t>Security principle: </a:t>
            </a:r>
            <a:r>
              <a:rPr lang="en-US" sz="800" dirty="0">
                <a:solidFill>
                  <a:schemeClr val="tx2"/>
                </a:solidFill>
                <a:latin typeface="Segoe UI Semilight" panose="020B0402040204020203" pitchFamily="34" charset="0"/>
                <a:cs typeface="Segoe UI Semilight" panose="020B0402040204020203" pitchFamily="34" charset="0"/>
              </a:rPr>
              <a:t>Leverage native controls</a:t>
            </a:r>
            <a:r>
              <a:rPr kumimoji="0" lang="en-US" sz="800" b="0" i="0" u="none" strike="noStrike" kern="1200" cap="none" spc="0" normalizeH="0" baseline="0" noProof="0" dirty="0">
                <a:ln>
                  <a:noFill/>
                </a:ln>
                <a:solidFill>
                  <a:srgbClr val="50E6FF"/>
                </a:solidFill>
                <a:effectLst/>
                <a:uLnTx/>
                <a:uFillTx/>
                <a:latin typeface="Segoe UI Semibold"/>
                <a:ea typeface="+mn-ea"/>
                <a:cs typeface="+mn-cs"/>
              </a:rPr>
              <a:t>.</a:t>
            </a:r>
          </a:p>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4763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Segoe UI Light" pitchFamily="34" charset="0"/>
                <a:ea typeface="+mn-ea"/>
                <a:cs typeface="+mn-cs"/>
              </a:rPr>
              <a:t>Microsoft has invested, across: identity and access management, apps and data security, network security, threat protection, and security management. </a:t>
            </a:r>
            <a:r>
              <a:rPr lang="en-US" sz="1200" b="0" i="0" kern="1200" dirty="0">
                <a:solidFill>
                  <a:schemeClr val="tx1"/>
                </a:solidFill>
                <a:effectLst/>
                <a:latin typeface="Segoe UI Light" pitchFamily="34" charset="0"/>
                <a:ea typeface="+mn-ea"/>
                <a:cs typeface="+mn-cs"/>
              </a:rPr>
              <a:t>​</a:t>
            </a:r>
          </a:p>
          <a:p>
            <a:pPr rtl="0" fontAlgn="base"/>
            <a:r>
              <a:rPr lang="en-US" sz="1200" b="0" i="0" kern="1200" dirty="0">
                <a:solidFill>
                  <a:schemeClr val="tx1"/>
                </a:solidFill>
                <a:effectLst/>
                <a:latin typeface="Segoe UI Light" pitchFamily="34" charset="0"/>
                <a:ea typeface="+mn-ea"/>
                <a:cs typeface="+mn-cs"/>
              </a:rPr>
              <a:t>​</a:t>
            </a:r>
            <a:endParaRPr lang="en-US" dirty="0"/>
          </a:p>
          <a:p>
            <a:pPr rtl="0" fontAlgn="base"/>
            <a:r>
              <a:rPr lang="en-US" sz="1200" b="0" i="0" u="none" strike="noStrike" kern="1200" dirty="0">
                <a:solidFill>
                  <a:schemeClr val="tx1"/>
                </a:solidFill>
                <a:effectLst/>
                <a:latin typeface="Segoe UI Light" pitchFamily="34" charset="0"/>
                <a:ea typeface="+mn-ea"/>
                <a:cs typeface="+mn-cs"/>
              </a:rPr>
              <a:t>We’ve put a tremendous amount of investment into these areas and the way it shows up is across a pretty broad array of product areas and features. </a:t>
            </a:r>
            <a:r>
              <a:rPr lang="en-US" sz="1200" b="0" i="0" kern="1200" dirty="0">
                <a:solidFill>
                  <a:schemeClr val="tx1"/>
                </a:solidFill>
                <a:effectLst/>
                <a:latin typeface="Segoe UI Light" pitchFamily="34" charset="0"/>
                <a:ea typeface="+mn-ea"/>
                <a:cs typeface="+mn-cs"/>
              </a:rPr>
              <a:t>​</a:t>
            </a:r>
          </a:p>
          <a:p>
            <a:pPr rtl="0" fontAlgn="base"/>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Identity and Access Management tools enable you to take an identity-based approach to security, and establish truly conditional access policies</a:t>
            </a:r>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App and Data Security help you protect your apps and your data as it moves around—both inside and outside your organization</a:t>
            </a:r>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Azure includes a robust networking infrastructure with built-in security controls for your application and service connectivity.  </a:t>
            </a:r>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Built-in and fully integrated threat protection capabilities , so you can strengthen both pre-breach protection with deep capabilities across e-mail, collaboration services, and end points including hardware-based protection; and post-breach detection that includes memory and kernel-based protection and response with automation.</a:t>
            </a:r>
            <a:r>
              <a:rPr lang="en-US" sz="1200" b="0" i="0" kern="1200" dirty="0">
                <a:solidFill>
                  <a:schemeClr val="tx1"/>
                </a:solidFill>
                <a:effectLst/>
                <a:latin typeface="Segoe UI Light" pitchFamily="34" charset="0"/>
                <a:ea typeface="+mn-ea"/>
                <a:cs typeface="+mn-cs"/>
              </a:rPr>
              <a:t>​</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rPr>
              <a:t>Security Management tools give you the visibility and more importantly the guidance to manage policy centrally</a:t>
            </a:r>
            <a:r>
              <a:rPr lang="en-US" sz="1200" b="0" i="0" kern="1200" dirty="0">
                <a:solidFill>
                  <a:schemeClr val="tx1"/>
                </a:solidFill>
                <a:effectLst/>
                <a:latin typeface="Segoe UI Light" pitchFamily="34" charset="0"/>
                <a:ea typeface="+mn-ea"/>
                <a:cs typeface="+mn-cs"/>
              </a:rPr>
              <a:t>​</a:t>
            </a:r>
          </a:p>
          <a:p>
            <a:endParaRPr lang="en-US" sz="1200" dirty="0">
              <a:cs typeface="Calibri"/>
            </a:endParaRPr>
          </a:p>
          <a:p>
            <a:r>
              <a:rPr lang="en-US" sz="1200" dirty="0">
                <a:cs typeface="Calibri"/>
              </a:rPr>
              <a:t>Customers ask what do I control? How do I manage my data, and secure access to it? </a:t>
            </a:r>
          </a:p>
          <a:p>
            <a:r>
              <a:rPr lang="en-US" sz="1200" dirty="0">
                <a:cs typeface="Calibri"/>
              </a:rPr>
              <a:t>These defense in depth strategies, from Identity, the new perimeter of a cloud native, mobile first world, to Security Management where I want a unified view of my hybrid environment.</a:t>
            </a:r>
          </a:p>
          <a:p>
            <a:r>
              <a:rPr lang="en-US" sz="1200" dirty="0">
                <a:cs typeface="Calibri"/>
              </a:rPr>
              <a:t>These tools come from Microsoft and partners in our eco-system, expanding the choices for our defense in depth strategies.</a:t>
            </a: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200" b="1" i="0" u="none" strike="noStrike" kern="1200" cap="none" spc="0" normalizeH="0" baseline="0" noProof="0" dirty="0">
              <a:ln>
                <a:noFill/>
              </a:ln>
              <a:solidFill>
                <a:srgbClr val="50E6FF"/>
              </a:solidFill>
              <a:effectLst/>
              <a:uLnTx/>
              <a:uFillTx/>
              <a:latin typeface="Segoe UI Semibold"/>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C2163-7640-4A6B-9645-1292E03E82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283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UI Light" pitchFamily="34" charset="0"/>
                <a:ea typeface="+mn-ea"/>
                <a:cs typeface="+mn-cs"/>
              </a:rPr>
              <a:t>What are the tools for identity and access management, apps and data security, network security, threat protection, and security management?</a:t>
            </a:r>
            <a:r>
              <a:rPr lang="en-US" sz="1200" b="0" i="0" kern="1200" dirty="0">
                <a:solidFill>
                  <a:schemeClr val="tx1"/>
                </a:solidFill>
                <a:effectLst/>
                <a:latin typeface="Segoe UI Light" pitchFamily="34" charset="0"/>
                <a:ea typeface="+mn-ea"/>
                <a:cs typeface="+mn-cs"/>
              </a:rPr>
              <a:t>​</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sz="1200" dirty="0"/>
              <a:t>Security Center addresses the three most urgent security challenges: </a:t>
            </a:r>
          </a:p>
          <a:p>
            <a:pPr marL="284163" indent="-284163">
              <a:buFont typeface="Arial" panose="020B0604020202020204" pitchFamily="34" charset="0"/>
              <a:buChar char="•"/>
            </a:pPr>
            <a:r>
              <a:rPr lang="en-US" sz="1200" dirty="0"/>
              <a:t>Rapidly changing workloads </a:t>
            </a:r>
          </a:p>
          <a:p>
            <a:pPr marL="284163" indent="-284163">
              <a:buFont typeface="Arial" panose="020B0604020202020204" pitchFamily="34" charset="0"/>
              <a:buChar char="•"/>
            </a:pPr>
            <a:r>
              <a:rPr lang="en-US" sz="1200" dirty="0"/>
              <a:t>Increasingly sophisticated attacks </a:t>
            </a:r>
          </a:p>
          <a:p>
            <a:pPr marL="284163" indent="-284163">
              <a:buFont typeface="Arial" panose="020B0604020202020204" pitchFamily="34" charset="0"/>
              <a:buChar char="•"/>
            </a:pPr>
            <a:r>
              <a:rPr lang="en-US" sz="1200" dirty="0"/>
              <a:t>Security skills are in short supply </a:t>
            </a:r>
          </a:p>
          <a:p>
            <a:pPr marL="457200" indent="-457200">
              <a:buFont typeface="Arial" panose="020B0604020202020204" pitchFamily="34" charset="0"/>
              <a:buChar char="•"/>
            </a:pPr>
            <a:endParaRPr lang="en-US" sz="1200" dirty="0"/>
          </a:p>
          <a:p>
            <a:r>
              <a:rPr lang="en-US" sz="1200" b="1" dirty="0"/>
              <a:t>ASC</a:t>
            </a:r>
            <a:r>
              <a:rPr lang="en-US" sz="1200" dirty="0"/>
              <a:t> benefits: </a:t>
            </a:r>
          </a:p>
          <a:p>
            <a:pPr marL="171450" indent="-171450">
              <a:buFont typeface="Arial" panose="020B0604020202020204" pitchFamily="34" charset="0"/>
              <a:buChar char="•"/>
            </a:pPr>
            <a:r>
              <a:rPr lang="en-US" sz="1200" dirty="0"/>
              <a:t>Strengthen security posture </a:t>
            </a:r>
          </a:p>
          <a:p>
            <a:pPr marL="171450" indent="-171450">
              <a:buFont typeface="Arial" panose="020B0604020202020204" pitchFamily="34" charset="0"/>
              <a:buChar char="•"/>
            </a:pPr>
            <a:r>
              <a:rPr lang="en-US" sz="1200" dirty="0"/>
              <a:t>Protect against threats </a:t>
            </a:r>
          </a:p>
          <a:p>
            <a:pPr marL="171450" indent="-171450">
              <a:buFont typeface="Arial" panose="020B0604020202020204" pitchFamily="34" charset="0"/>
              <a:buChar char="•"/>
            </a:pPr>
            <a:r>
              <a:rPr lang="en-US" sz="1200" dirty="0"/>
              <a:t>Get secure faster </a:t>
            </a:r>
          </a:p>
          <a:p>
            <a:pPr marL="171450" indent="-171450">
              <a:buFont typeface="Arial" panose="020B0604020202020204" pitchFamily="34" charset="0"/>
              <a:buChar char="•"/>
            </a:pPr>
            <a:endParaRPr lang="en-US" sz="1200" dirty="0"/>
          </a:p>
          <a:p>
            <a:pPr marL="0" indent="0">
              <a:buFont typeface="Arial" panose="020B0604020202020204" pitchFamily="34" charset="0"/>
              <a:buNone/>
            </a:pPr>
            <a:r>
              <a:rPr lang="en-US" sz="1200" b="1" dirty="0"/>
              <a:t>WAF</a:t>
            </a:r>
            <a:r>
              <a:rPr lang="en-US" sz="1200" dirty="0"/>
              <a:t> provides: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Protection, monitoring, and several customization options.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Azure AD</a:t>
            </a:r>
          </a:p>
          <a:p>
            <a:pPr marL="171450" indent="-171450">
              <a:buFont typeface="Wingdings" panose="05000000000000000000" pitchFamily="2" charset="2"/>
              <a:buChar char="§"/>
            </a:pPr>
            <a:r>
              <a:rPr lang="en-US" sz="1200" dirty="0"/>
              <a:t>Provides cross-environment identity and access management for your organization: </a:t>
            </a:r>
          </a:p>
          <a:p>
            <a:pPr marL="171450" indent="-171450">
              <a:buFont typeface="Wingdings" panose="05000000000000000000" pitchFamily="2" charset="2"/>
              <a:buChar char="ü"/>
            </a:pPr>
            <a:r>
              <a:rPr lang="en-US" sz="1200" dirty="0"/>
              <a:t>External resources (Microsoft 365, Azure portal, and thousands of other SaaS applications)</a:t>
            </a:r>
          </a:p>
          <a:p>
            <a:pPr marL="171450" indent="-171450">
              <a:buFont typeface="Wingdings" panose="05000000000000000000" pitchFamily="2" charset="2"/>
              <a:buChar char="ü"/>
            </a:pPr>
            <a:r>
              <a:rPr lang="en-US" sz="1200" dirty="0"/>
              <a:t>Internal resources (corporate network &amp; intranet apps, proprietary cloud apps </a:t>
            </a:r>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021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b="0" dirty="0"/>
              <a:t>Design for resilience with cloud-native security &amp; governance, as well as threat detection.</a:t>
            </a:r>
            <a:endParaRPr lang="en-US" sz="850" dirty="0">
              <a:latin typeface="Segoe UI"/>
              <a:cs typeface="Segoe UI"/>
            </a:endParaRPr>
          </a:p>
          <a:p>
            <a:pPr marL="0" marR="0">
              <a:lnSpc>
                <a:spcPct val="107000"/>
              </a:lnSpc>
              <a:spcBef>
                <a:spcPts val="0"/>
              </a:spcBef>
              <a:spcAft>
                <a:spcPts val="0"/>
              </a:spcAft>
            </a:pPr>
            <a:endParaRPr lang="en-US" sz="9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buFont typeface="Wingdings" panose="05000000000000000000" pitchFamily="2" charset="2"/>
              <a:buChar char="§"/>
            </a:pPr>
            <a:r>
              <a:rPr lang="en-US" sz="900" dirty="0">
                <a:effectLst/>
                <a:latin typeface="Segoe UI Light" panose="020B0502040204020203" pitchFamily="34" charset="0"/>
                <a:ea typeface="Times New Roman" panose="02020603050405020304" pitchFamily="18" charset="0"/>
              </a:rPr>
              <a:t>Threat landscape is becoming more complex with increasing sophistication of attacks and wider attack surfaces.</a:t>
            </a:r>
          </a:p>
          <a:p>
            <a:pPr marL="171450" marR="0" indent="-171450">
              <a:buFont typeface="Wingdings" panose="05000000000000000000" pitchFamily="2" charset="2"/>
              <a:buChar char="§"/>
            </a:pPr>
            <a:r>
              <a:rPr lang="en-US" sz="900" dirty="0">
                <a:effectLst/>
                <a:latin typeface="Segoe UI Light" panose="020B0502040204020203" pitchFamily="34" charset="0"/>
                <a:ea typeface="Times New Roman" panose="02020603050405020304" pitchFamily="18" charset="0"/>
              </a:rPr>
              <a:t>Security teams struggle to manage this environment with multiple solutions that are often not integrated.</a:t>
            </a:r>
          </a:p>
          <a:p>
            <a:pPr marL="171450" marR="0" indent="-171450">
              <a:buFont typeface="Wingdings" panose="05000000000000000000" pitchFamily="2" charset="2"/>
              <a:buChar char="§"/>
            </a:pPr>
            <a:r>
              <a:rPr lang="en-US" sz="900" dirty="0">
                <a:effectLst/>
                <a:latin typeface="Segoe UI Light" panose="020B0502040204020203" pitchFamily="34" charset="0"/>
                <a:ea typeface="Times New Roman" panose="02020603050405020304" pitchFamily="18" charset="0"/>
              </a:rPr>
              <a:t>Results in serious threats avoiding detection due to data being collected &amp; analyzed in silos, as well as security teams suffering from alert fatigue.</a:t>
            </a:r>
          </a:p>
          <a:p>
            <a:pPr marL="171450" marR="0" indent="-171450">
              <a:buFont typeface="Wingdings" panose="05000000000000000000" pitchFamily="2" charset="2"/>
              <a:buChar char="§"/>
            </a:pPr>
            <a:r>
              <a:rPr lang="en-US" sz="900" dirty="0">
                <a:effectLst/>
                <a:latin typeface="Segoe UI Light" panose="020B0502040204020203" pitchFamily="34" charset="0"/>
                <a:ea typeface="Times New Roman" panose="02020603050405020304" pitchFamily="18" charset="0"/>
              </a:rPr>
              <a:t>Further pressure on resources is felt from a worldwide shortage of skilled security practitioners.</a:t>
            </a:r>
            <a:endParaRPr lang="en-US" sz="900" dirty="0">
              <a:effectLst/>
              <a:latin typeface="Times New Roman" panose="02020603050405020304" pitchFamily="18" charset="0"/>
              <a:ea typeface="Times New Roman" panose="02020603050405020304" pitchFamily="18" charset="0"/>
              <a:cs typeface="+mn-cs"/>
            </a:endParaRPr>
          </a:p>
          <a:p>
            <a:pPr marL="171450" marR="0" indent="-171450">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We need intelligent, automated, integrated security to close the gaps, providing visibility and proactive response across the organization.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unique approach that empowers security professionals with both SIEM and extended </a:t>
            </a:r>
            <a:r>
              <a:rPr lang="en-US" sz="900"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detection and response</a:t>
            </a:r>
            <a:r>
              <a:rPr lang="en-US" sz="900" u="none" dirty="0">
                <a:effectLst/>
                <a:latin typeface="Segoe UI Light" panose="020B0502040204020203" pitchFamily="34" charset="0"/>
                <a:ea typeface="Calibri" panose="020F0502020204030204" pitchFamily="34" charset="0"/>
                <a:cs typeface="Times New Roman" panose="02020603050405020304" pitchFamily="18" charset="0"/>
              </a:rPr>
              <a:t> </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(XDR) tools from a single vendor with an emphasis on integration so that defenders get the best of both worlds – end to end visibility across all of your resources, and intelligent alerts built with a deep understanding of individual resources and filtered with AI.  With the combination of SIEM and XDR, defenders can now focus on what’s important, namely mitigating threats, armed with more context than ever, and spend less time on infrastructure, or the large volume of low fidelity signals. </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Azure Sentinel </a:t>
            </a:r>
            <a:r>
              <a:rPr lang="en-US" sz="900" b="0"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a:t>
            </a:r>
            <a:r>
              <a:rPr lang="en-US" sz="900" b="0" dirty="0">
                <a:effectLst/>
                <a:latin typeface="Segoe UI Light" panose="020B0502040204020203" pitchFamily="34" charset="0"/>
                <a:ea typeface="Calibri" panose="020F0502020204030204" pitchFamily="34" charset="0"/>
                <a:cs typeface="Times New Roman" panose="02020603050405020304" pitchFamily="18" charset="0"/>
              </a:rPr>
              <a:t>cloud-</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native SIEM)</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Delivers intelligent security analytics for your entire enterprise.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Connect to any of your security sources using built-in connectors and industry standards and then take advantage of artificial intelligence to correlate multiple low fidelity signals spanning multiple sources to create a complete view of a kill chain and prioritized alerts so that defenders can accelerate their time to evict adversaries.</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Free yourself from managing infrastructure and always have the capacity you need to mitigate active threats.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Two of the key inputs to any SIEM for many customers are Microsoft 365 security data spanning users, devices, applications and infrastructure data from Microsoft Azure and hybrid environments including virtual machines or storage or SQL databases. </a:t>
            </a:r>
          </a:p>
          <a:p>
            <a:pPr marL="0" marR="0" indent="0">
              <a:lnSpc>
                <a:spcPct val="107000"/>
              </a:lnSpc>
              <a:spcBef>
                <a:spcPts val="0"/>
              </a:spcBef>
              <a:spcAft>
                <a:spcPts val="800"/>
              </a:spcAft>
              <a:buFont typeface="Wingdings" panose="05000000000000000000" pitchFamily="2" charset="2"/>
              <a:buNone/>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Font typeface="Wingdings" panose="05000000000000000000" pitchFamily="2" charset="2"/>
              <a:buNone/>
            </a:pPr>
            <a:r>
              <a:rPr lang="en-US" sz="900" b="1" dirty="0">
                <a:effectLst/>
                <a:latin typeface="Segoe UI Light" panose="020B0502040204020203" pitchFamily="34" charset="0"/>
                <a:ea typeface="Calibri" panose="020F0502020204030204" pitchFamily="34" charset="0"/>
                <a:cs typeface="Times New Roman" panose="02020603050405020304" pitchFamily="18" charset="0"/>
              </a:rPr>
              <a:t>Microsoft Defender</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Leverages XDR capabilities with detailed understanding of Microsoft 365 and Microsoft Azure,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Applies artificial intelligence and automation at a resource level and filter out the most important alerts to surface in the SIEM.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Delivers broadest resource coverage of any XDR on the market</a:t>
            </a:r>
            <a:r>
              <a:rPr lang="en-US" sz="1800" dirty="0">
                <a:latin typeface="Segoe UI" panose="020B0502040204020203" pitchFamily="34" charset="0"/>
              </a:rPr>
              <a:t>—</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spanning users, device, application, virtual machines, SQL databases, IoT, etc.</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Includes Azure Defender and Microsoft 365 Defender, enabling security professionals to immediately identify and remediate issues.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900" dirty="0">
              <a:effectLst/>
              <a:latin typeface="Segoe UI Light"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dirty="0">
                <a:effectLst/>
                <a:latin typeface="Segoe UI Light" panose="020B0502040204020203" pitchFamily="34" charset="0"/>
                <a:ea typeface="Calibri" panose="020F0502020204030204" pitchFamily="34" charset="0"/>
                <a:cs typeface="Times New Roman" panose="02020603050405020304" pitchFamily="18" charset="0"/>
              </a:rPr>
              <a:t>Azure Defender</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Protects Azure and hybrid environments and ensures your cloud infrastructure resources are protected from common threats such as brute-forcing virtual machines, or attacking storage or SQL injection, or even mitigating threats against containers, the key management service or IoT devices.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Delivers protection for resources from within the Azure experience and </a:t>
            </a:r>
            <a:r>
              <a:rPr lang="en-US" sz="900" b="1" dirty="0">
                <a:effectLst/>
                <a:latin typeface="Segoe UI Light" panose="020B0502040204020203" pitchFamily="34" charset="0"/>
                <a:ea typeface="Calibri" panose="020F0502020204030204" pitchFamily="34" charset="0"/>
                <a:cs typeface="Times New Roman" panose="02020603050405020304" pitchFamily="18" charset="0"/>
              </a:rPr>
              <a:t>extends protection to on-premises and multi-cloud virtual machines and SQL databases using Azure Arc</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  </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Customers already using Azure Security are already using Azure Defender capabilities and with the Azure Defender announce we are not just rebranding these capabilities but also simplifying the experience for defenders with a central operational dashboard where you can easily tell at a glance which resources are protected and your alert status across all resources.  In addition, we have continued to enhance the threat protection capabilities with extended detection and response now available for SQL on-premises and enhancements to container threat protection.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dirty="0">
                <a:effectLst/>
                <a:latin typeface="Segoe UI Light" panose="020B0502040204020203" pitchFamily="34" charset="0"/>
                <a:ea typeface="Calibri" panose="020F0502020204030204" pitchFamily="34" charset="0"/>
                <a:cs typeface="Times New Roman" panose="02020603050405020304" pitchFamily="18" charset="0"/>
              </a:rPr>
              <a:t>Microsoft Defender </a:t>
            </a:r>
            <a:r>
              <a:rPr lang="en-US" sz="900" b="0" dirty="0">
                <a:effectLst/>
                <a:latin typeface="Segoe UI Light" panose="020B0502040204020203" pitchFamily="34" charset="0"/>
                <a:ea typeface="Calibri" panose="020F0502020204030204" pitchFamily="34" charset="0"/>
                <a:cs typeface="Times New Roman" panose="02020603050405020304" pitchFamily="18" charset="0"/>
              </a:rPr>
              <a:t>high-level </a:t>
            </a:r>
            <a:r>
              <a:rPr lang="en-US" sz="900" dirty="0">
                <a:effectLst/>
                <a:latin typeface="Segoe UI Light" panose="020B0502040204020203" pitchFamily="34" charset="0"/>
                <a:ea typeface="Calibri" panose="020F0502020204030204" pitchFamily="34" charset="0"/>
                <a:cs typeface="Times New Roman" panose="02020603050405020304" pitchFamily="18" charset="0"/>
              </a:rPr>
              <a:t>details: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Combination of SIEM and XDR delivers breadth of resource coverage of a SIEM with XDR in integrated/open package.</a:t>
            </a:r>
          </a:p>
          <a:p>
            <a:pPr marL="171450" marR="0" indent="-171450">
              <a:lnSpc>
                <a:spcPct val="107000"/>
              </a:lnSpc>
              <a:spcBef>
                <a:spcPts val="0"/>
              </a:spcBef>
              <a:spcAft>
                <a:spcPts val="800"/>
              </a:spcAft>
              <a:buFont typeface="Wingdings" panose="05000000000000000000" pitchFamily="2" charset="2"/>
              <a:buChar char="§"/>
            </a:pPr>
            <a:r>
              <a:rPr lang="en-US" sz="900" dirty="0">
                <a:effectLst/>
                <a:latin typeface="Segoe UI Light" panose="020B0502040204020203" pitchFamily="34" charset="0"/>
                <a:ea typeface="Calibri" panose="020F0502020204030204" pitchFamily="34" charset="0"/>
                <a:cs typeface="Times New Roman" panose="02020603050405020304" pitchFamily="18" charset="0"/>
              </a:rPr>
              <a:t>Empower SecOps teams to spend less on security system set up and maintenance, less time </a:t>
            </a:r>
            <a:r>
              <a:rPr lang="en-US" sz="900" u="none" dirty="0">
                <a:effectLst/>
                <a:latin typeface="Segoe UI Light" panose="020B0502040204020203" pitchFamily="34" charset="0"/>
                <a:ea typeface="Calibri" panose="020F0502020204030204" pitchFamily="34" charset="0"/>
                <a:cs typeface="Times New Roman" panose="02020603050405020304" pitchFamily="18" charset="0"/>
              </a:rPr>
              <a:t>on </a:t>
            </a:r>
            <a:r>
              <a:rPr lang="en-US" sz="900"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false alarms.</a:t>
            </a:r>
          </a:p>
          <a:p>
            <a:pPr marL="171450" marR="0" indent="-171450">
              <a:lnSpc>
                <a:spcPct val="107000"/>
              </a:lnSpc>
              <a:spcBef>
                <a:spcPts val="0"/>
              </a:spcBef>
              <a:spcAft>
                <a:spcPts val="800"/>
              </a:spcAft>
              <a:buFont typeface="Wingdings" panose="05000000000000000000" pitchFamily="2" charset="2"/>
              <a:buChar char="§"/>
            </a:pPr>
            <a:r>
              <a:rPr lang="en-US" sz="900" u="none" dirty="0">
                <a:solidFill>
                  <a:srgbClr val="008080"/>
                </a:solidFill>
                <a:effectLst/>
                <a:latin typeface="Segoe UI Light" panose="020B0502040204020203" pitchFamily="34" charset="0"/>
                <a:ea typeface="Calibri" panose="020F0502020204030204" pitchFamily="34" charset="0"/>
                <a:cs typeface="Times New Roman" panose="02020603050405020304" pitchFamily="18" charset="0"/>
              </a:rPr>
              <a:t>Focus on quickly identifying threats, even never-before-seen attacks, streamline threat investigation and automate remediation, as threat landscape evolves.</a:t>
            </a:r>
          </a:p>
          <a:p>
            <a:pPr marL="171450" marR="0" indent="-171450">
              <a:lnSpc>
                <a:spcPct val="107000"/>
              </a:lnSpc>
              <a:spcBef>
                <a:spcPts val="0"/>
              </a:spcBef>
              <a:spcAft>
                <a:spcPts val="800"/>
              </a:spcAft>
              <a:buFont typeface="Wingdings" panose="05000000000000000000" pitchFamily="2" charset="2"/>
              <a:buChar char="§"/>
            </a:pPr>
            <a:r>
              <a:rPr lang="en-US" sz="850" dirty="0">
                <a:latin typeface="Segoe UI"/>
                <a:cs typeface="Segoe UI"/>
              </a:rPr>
              <a:t>When configuring and optimizing workloads, focus on finding and remediating security threats.</a:t>
            </a:r>
          </a:p>
          <a:p>
            <a:endParaRPr lang="en-US" sz="850" dirty="0">
              <a:latin typeface="Segoe UI"/>
              <a:cs typeface="Segoe UI"/>
            </a:endParaRPr>
          </a:p>
          <a:p>
            <a:endParaRPr lang="en-US" sz="850" dirty="0">
              <a:latin typeface="Segoe UI"/>
              <a:cs typeface="Segoe UI"/>
            </a:endParaRP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83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C2163-7640-4A6B-9645-1292E03E82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812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spcBef>
                <a:spcPts val="0"/>
              </a:spcBef>
              <a:spcAft>
                <a:spcPts val="0"/>
              </a:spcAft>
              <a:buFontTx/>
              <a:buChar char="-"/>
            </a:pPr>
            <a:endParaRPr lang="en-US" sz="1800" dirty="0">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24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800"/>
              </a:spcAft>
              <a:buClrTx/>
              <a:buSzTx/>
              <a:buFontTx/>
              <a:buNone/>
              <a:tabLst/>
              <a:defRPr/>
            </a:pPr>
            <a:r>
              <a:rPr lang="en-US" sz="1050" dirty="0">
                <a:latin typeface="+mn-lt"/>
              </a:rPr>
              <a:t>This slide describes the workload optimization process. </a:t>
            </a:r>
          </a:p>
          <a:p>
            <a:pPr marL="0" marR="0">
              <a:lnSpc>
                <a:spcPct val="200000"/>
              </a:lnSpc>
              <a:spcBef>
                <a:spcPts val="0"/>
              </a:spcBef>
              <a:spcAft>
                <a:spcPts val="800"/>
              </a:spcAft>
            </a:pPr>
            <a:endParaRPr lang="en-US" sz="1050" dirty="0">
              <a:effectLst/>
              <a:latin typeface="Segoe UI" panose="020B0502040204020203"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US" sz="800" dirty="0">
              <a:latin typeface="+mn-lt"/>
            </a:endParaRPr>
          </a:p>
          <a:p>
            <a:pPr marL="0" indent="0">
              <a:buFont typeface="Arial" panose="020B0604020202020204" pitchFamily="34" charset="0"/>
              <a:buNone/>
            </a:pPr>
            <a:r>
              <a:rPr lang="en-US" sz="800" dirty="0">
                <a:latin typeface="+mn-lt"/>
              </a:rPr>
              <a:t>First, work with your teams to </a:t>
            </a:r>
            <a:r>
              <a:rPr lang="en-US" sz="800" b="1" dirty="0">
                <a:latin typeface="+mn-lt"/>
              </a:rPr>
              <a:t>gather</a:t>
            </a:r>
            <a:r>
              <a:rPr lang="en-US" sz="800" dirty="0">
                <a:latin typeface="+mn-lt"/>
              </a:rPr>
              <a:t> and </a:t>
            </a:r>
            <a:r>
              <a:rPr lang="en-US" sz="800" b="1" dirty="0">
                <a:latin typeface="+mn-lt"/>
              </a:rPr>
              <a:t>analyze</a:t>
            </a:r>
            <a:r>
              <a:rPr lang="en-US" sz="800" dirty="0">
                <a:latin typeface="+mn-lt"/>
              </a:rPr>
              <a:t> data to identify and confirm optimization opportunities. Then </a:t>
            </a:r>
            <a:r>
              <a:rPr lang="en-US" sz="800" b="1" dirty="0">
                <a:latin typeface="+mn-lt"/>
              </a:rPr>
              <a:t>review </a:t>
            </a:r>
            <a:r>
              <a:rPr lang="en-US" sz="800" dirty="0">
                <a:latin typeface="+mn-lt"/>
              </a:rPr>
              <a:t>recommendations on which opportunities to pursue. Then </a:t>
            </a:r>
            <a:r>
              <a:rPr lang="en-US" sz="800" b="1" dirty="0">
                <a:latin typeface="+mn-lt"/>
              </a:rPr>
              <a:t>implement</a:t>
            </a:r>
            <a:r>
              <a:rPr lang="en-US" sz="800" dirty="0">
                <a:latin typeface="+mn-lt"/>
              </a:rPr>
              <a:t> recommended optimizations and set up </a:t>
            </a:r>
            <a:r>
              <a:rPr lang="en-US" sz="800" b="1" dirty="0">
                <a:latin typeface="+mn-lt"/>
              </a:rPr>
              <a:t>reviews</a:t>
            </a:r>
            <a:r>
              <a:rPr lang="en-US" sz="800" dirty="0">
                <a:latin typeface="+mn-lt"/>
              </a:rPr>
              <a:t> going forward. </a:t>
            </a:r>
          </a:p>
          <a:p>
            <a:pPr marL="0" indent="0">
              <a:buFont typeface="Arial" panose="020B0604020202020204" pitchFamily="34" charset="0"/>
              <a:buNone/>
            </a:pPr>
            <a:endParaRPr lang="en-US" sz="800" dirty="0">
              <a:latin typeface="+mn-l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1399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identify and include stakeholders with expertise in these specific areas. </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7BEC981-33B4-4AAA-AF49-8DBC6C88C0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8259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identify and include stakeholders with expertise in these specific areas. </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7BEC981-33B4-4AAA-AF49-8DBC6C88C0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40032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identify and include stakeholders with specific expertise in the workshop. </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7BEC981-33B4-4AAA-AF49-8DBC6C88C0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4003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Segoe"/>
              </a:rPr>
              <a:t>With the Microsoft Azure Well-Architected Framework you can BUILD workloads</a:t>
            </a:r>
            <a:r>
              <a:rPr lang="en-US" sz="1800" b="1" i="0" u="none" strike="noStrike" dirty="0">
                <a:solidFill>
                  <a:srgbClr val="000000"/>
                </a:solidFill>
                <a:effectLst/>
                <a:latin typeface="Segoe"/>
              </a:rPr>
              <a:t> </a:t>
            </a:r>
            <a:r>
              <a:rPr lang="en-US" sz="1800" b="0" i="0" u="none" strike="noStrike" dirty="0">
                <a:solidFill>
                  <a:srgbClr val="000000"/>
                </a:solidFill>
                <a:effectLst/>
                <a:latin typeface="Segoe"/>
              </a:rPr>
              <a:t>with </a:t>
            </a:r>
            <a:r>
              <a:rPr lang="en-US" sz="1800" b="1" i="0" u="none" strike="noStrike" dirty="0">
                <a:solidFill>
                  <a:srgbClr val="000000"/>
                </a:solidFill>
                <a:effectLst/>
                <a:latin typeface="Segoe"/>
              </a:rPr>
              <a:t>confidence</a:t>
            </a:r>
            <a:r>
              <a:rPr lang="en-US" sz="1800" b="0" i="0" u="none" strike="noStrike" dirty="0">
                <a:solidFill>
                  <a:srgbClr val="000000"/>
                </a:solidFill>
                <a:effectLst/>
                <a:latin typeface="Segoe"/>
              </a:rPr>
              <a:t> based on proven deep technical guidance, that is </a:t>
            </a:r>
            <a:r>
              <a:rPr lang="en-US" sz="1800" b="1" i="0" u="none" strike="noStrike" dirty="0">
                <a:solidFill>
                  <a:srgbClr val="000000"/>
                </a:solidFill>
                <a:effectLst/>
                <a:latin typeface="Segoe"/>
              </a:rPr>
              <a:t>actionable and simple-to-use</a:t>
            </a:r>
            <a:r>
              <a:rPr lang="en-US" sz="1800" b="0" i="0" u="none" strike="noStrike" dirty="0">
                <a:solidFill>
                  <a:srgbClr val="000000"/>
                </a:solidFill>
                <a:effectLst/>
                <a:latin typeface="Segoe"/>
              </a:rPr>
              <a:t>, and helps you identify areas of improvement, and where to </a:t>
            </a:r>
            <a:r>
              <a:rPr lang="en-US" sz="1800" b="1" i="0" u="none" strike="noStrike" dirty="0">
                <a:solidFill>
                  <a:srgbClr val="000000"/>
                </a:solidFill>
                <a:effectLst/>
                <a:latin typeface="Segoe"/>
              </a:rPr>
              <a:t>focus your workloads optimization efforts</a:t>
            </a:r>
            <a:r>
              <a:rPr lang="en-US" sz="1800" b="0" i="0" u="none" strike="noStrike" dirty="0">
                <a:solidFill>
                  <a:srgbClr val="000000"/>
                </a:solidFill>
                <a:effectLst/>
                <a:latin typeface="Segoe"/>
              </a:rPr>
              <a:t>.</a:t>
            </a:r>
            <a:r>
              <a:rPr lang="en-US" sz="1800" b="0" i="0" dirty="0">
                <a:effectLst/>
                <a:latin typeface="Segoe"/>
              </a:rPr>
              <a:t>​</a:t>
            </a:r>
            <a:endParaRPr lang="en-US" b="0" i="0" dirty="0">
              <a:effectLst/>
            </a:endParaRPr>
          </a:p>
          <a:p>
            <a:pPr algn="l" rtl="0" fontAlgn="base"/>
            <a:r>
              <a:rPr lang="en-US" sz="1800" b="0" i="0" dirty="0">
                <a:effectLst/>
                <a:latin typeface="Segoe"/>
              </a:rPr>
              <a:t>​</a:t>
            </a:r>
            <a:endParaRPr lang="en-US" b="0" i="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Well-Architected enables you to achieve three things…..</a:t>
            </a:r>
          </a:p>
          <a:p>
            <a:pPr algn="l" rtl="0" fontAlgn="base"/>
            <a:endParaRPr lang="en-US" b="0" i="0" dirty="0">
              <a:effectLst/>
            </a:endParaRPr>
          </a:p>
          <a:p>
            <a:pPr marL="171450" indent="-171450" rtl="0" fontAlgn="base">
              <a:buFont typeface="Wingdings" panose="05000000000000000000" pitchFamily="2" charset="2"/>
              <a:buChar char="§"/>
            </a:pPr>
            <a:r>
              <a:rPr lang="en-US" sz="1800" b="0" i="0" u="none" strike="noStrike" kern="1200" dirty="0">
                <a:solidFill>
                  <a:schemeClr val="tx1"/>
                </a:solidFill>
                <a:effectLst/>
                <a:latin typeface="Segoe "/>
                <a:ea typeface="+mn-ea"/>
                <a:cs typeface="+mn-cs"/>
              </a:rPr>
              <a:t>BUILD</a:t>
            </a:r>
            <a:r>
              <a:rPr lang="en-US" sz="1800" b="1" i="0" u="none" strike="noStrike" kern="1200" dirty="0">
                <a:solidFill>
                  <a:schemeClr val="tx1"/>
                </a:solidFill>
                <a:effectLst/>
                <a:latin typeface="Segoe "/>
                <a:ea typeface="+mn-ea"/>
                <a:cs typeface="+mn-cs"/>
              </a:rPr>
              <a:t> </a:t>
            </a:r>
            <a:r>
              <a:rPr lang="en-US" sz="1800" b="0" i="0" u="none" strike="noStrike" kern="1200" dirty="0">
                <a:solidFill>
                  <a:schemeClr val="tx1"/>
                </a:solidFill>
                <a:effectLst/>
                <a:latin typeface="Segoe "/>
                <a:ea typeface="+mn-ea"/>
                <a:cs typeface="+mn-cs"/>
              </a:rPr>
              <a:t>with </a:t>
            </a:r>
            <a:r>
              <a:rPr lang="en-US" sz="1800" b="1" i="0" u="none" strike="noStrike" kern="1200" dirty="0">
                <a:solidFill>
                  <a:schemeClr val="tx1"/>
                </a:solidFill>
                <a:effectLst/>
                <a:latin typeface="Segoe "/>
                <a:ea typeface="+mn-ea"/>
                <a:cs typeface="+mn-cs"/>
              </a:rPr>
              <a:t>confidence</a:t>
            </a:r>
            <a:r>
              <a:rPr lang="en-US" sz="1800" b="0" i="0" u="none" strike="noStrike" kern="1200" dirty="0">
                <a:solidFill>
                  <a:schemeClr val="tx1"/>
                </a:solidFill>
                <a:effectLst/>
                <a:latin typeface="Segoe "/>
                <a:ea typeface="+mn-ea"/>
                <a:cs typeface="+mn-cs"/>
              </a:rPr>
              <a:t> across all workload deployments and operations against.</a:t>
            </a:r>
          </a:p>
          <a:p>
            <a:pPr marL="171450" lvl="0" indent="-171450" rtl="0" fontAlgn="base">
              <a:buFont typeface="Arial" panose="020B0604020202020204" pitchFamily="34" charset="0"/>
              <a:buChar char="•"/>
            </a:pPr>
            <a:r>
              <a:rPr lang="en-US" sz="1800" b="0" i="0" u="none" strike="noStrike" kern="1200" cap="all" baseline="0" dirty="0">
                <a:solidFill>
                  <a:schemeClr val="tx1"/>
                </a:solidFill>
                <a:effectLst/>
                <a:latin typeface="Segoe "/>
                <a:ea typeface="+mn-ea"/>
                <a:cs typeface="+mn-cs"/>
              </a:rPr>
              <a:t>DESIGN</a:t>
            </a:r>
            <a:r>
              <a:rPr lang="en-US" sz="1800" b="1" i="0" u="none" strike="noStrike" kern="1200" cap="all" baseline="0" dirty="0">
                <a:solidFill>
                  <a:schemeClr val="tx1"/>
                </a:solidFill>
                <a:effectLst/>
                <a:latin typeface="Segoe "/>
                <a:ea typeface="+mn-ea"/>
                <a:cs typeface="+mn-cs"/>
              </a:rPr>
              <a:t> </a:t>
            </a:r>
            <a:r>
              <a:rPr lang="en-US" sz="1800" b="0" i="0" u="none" strike="noStrike" kern="1200" cap="none" baseline="0" dirty="0">
                <a:solidFill>
                  <a:schemeClr val="tx1"/>
                </a:solidFill>
                <a:effectLst/>
                <a:latin typeface="Segoe "/>
                <a:ea typeface="+mn-ea"/>
                <a:cs typeface="+mn-cs"/>
              </a:rPr>
              <a:t>workloads using</a:t>
            </a:r>
            <a:r>
              <a:rPr lang="en-US" sz="1800" b="0" i="0" u="none" strike="noStrike" kern="1200" dirty="0">
                <a:solidFill>
                  <a:schemeClr val="tx1"/>
                </a:solidFill>
                <a:effectLst/>
                <a:latin typeface="Segoe "/>
                <a:ea typeface="+mn-ea"/>
                <a:cs typeface="+mn-cs"/>
              </a:rPr>
              <a:t> </a:t>
            </a:r>
            <a:r>
              <a:rPr lang="en-US" sz="1800" b="1" i="0" u="none" strike="noStrike" kern="1200" dirty="0">
                <a:solidFill>
                  <a:schemeClr val="tx1"/>
                </a:solidFill>
                <a:effectLst/>
                <a:latin typeface="Segoe "/>
                <a:ea typeface="+mn-ea"/>
                <a:cs typeface="+mn-cs"/>
              </a:rPr>
              <a:t>actionable and simple-to-use </a:t>
            </a:r>
            <a:r>
              <a:rPr lang="en-US" sz="1800" b="0" i="0" u="none" strike="noStrike" kern="1200" dirty="0">
                <a:solidFill>
                  <a:schemeClr val="tx1"/>
                </a:solidFill>
                <a:effectLst/>
                <a:latin typeface="Segoe "/>
                <a:ea typeface="+mn-ea"/>
                <a:cs typeface="+mn-cs"/>
              </a:rPr>
              <a:t>deep technical guidance.</a:t>
            </a:r>
          </a:p>
          <a:p>
            <a:pPr marL="171450" lvl="0" indent="-171450" rtl="0" fontAlgn="base">
              <a:buFont typeface="Arial" panose="020B0604020202020204" pitchFamily="34" charset="0"/>
              <a:buChar char="•"/>
            </a:pPr>
            <a:r>
              <a:rPr lang="en-US" sz="1800" b="0" i="0" u="none" strike="noStrike" kern="1200" dirty="0">
                <a:solidFill>
                  <a:schemeClr val="tx1"/>
                </a:solidFill>
                <a:effectLst/>
                <a:latin typeface="Segoe "/>
                <a:ea typeface="+mn-ea"/>
                <a:cs typeface="+mn-cs"/>
              </a:rPr>
              <a:t>PERFORM gap analysis to identify areas of improvement, and where to </a:t>
            </a:r>
            <a:r>
              <a:rPr lang="en-US" sz="1800" b="1" i="0" u="none" strike="noStrike" kern="1200" dirty="0">
                <a:solidFill>
                  <a:schemeClr val="tx1"/>
                </a:solidFill>
                <a:effectLst/>
                <a:latin typeface="Segoe "/>
                <a:ea typeface="+mn-ea"/>
                <a:cs typeface="+mn-cs"/>
              </a:rPr>
              <a:t>focus optimization efforts</a:t>
            </a:r>
            <a:r>
              <a:rPr lang="en-US" sz="1800" b="0" i="0" u="none" strike="noStrike" kern="1200" dirty="0">
                <a:solidFill>
                  <a:schemeClr val="tx1"/>
                </a:solidFill>
                <a:effectLst/>
                <a:latin typeface="Segoe "/>
                <a:ea typeface="+mn-ea"/>
                <a:cs typeface="+mn-cs"/>
              </a:rPr>
              <a:t>.</a:t>
            </a:r>
          </a:p>
          <a:p>
            <a:pPr algn="l" rtl="0" fontAlgn="base"/>
            <a:endParaRPr lang="en-US" sz="1800" b="0" i="0" u="none" strike="noStrike" dirty="0">
              <a:solidFill>
                <a:srgbClr val="000000"/>
              </a:solidFill>
              <a:effectLst/>
              <a:latin typeface="Segoe"/>
            </a:endParaRPr>
          </a:p>
          <a:p>
            <a:pPr algn="l" rtl="0" fontAlgn="base"/>
            <a:r>
              <a:rPr lang="en-US" sz="1800" b="0" i="0" u="none" strike="noStrike" dirty="0">
                <a:solidFill>
                  <a:srgbClr val="000000"/>
                </a:solidFill>
                <a:effectLst/>
                <a:latin typeface="Segoe"/>
              </a:rPr>
              <a:t>The framework is at the </a:t>
            </a:r>
            <a:r>
              <a:rPr lang="en-US" sz="1800" b="0" i="1" u="none" strike="noStrike" dirty="0">
                <a:solidFill>
                  <a:srgbClr val="000000"/>
                </a:solidFill>
                <a:effectLst/>
                <a:latin typeface="Segoe"/>
              </a:rPr>
              <a:t>center</a:t>
            </a:r>
            <a:r>
              <a:rPr lang="en-US" sz="1800" b="0" i="0" u="none" strike="noStrike" dirty="0">
                <a:solidFill>
                  <a:srgbClr val="000000"/>
                </a:solidFill>
                <a:effectLst/>
                <a:latin typeface="Segoe"/>
              </a:rPr>
              <a:t> of an </a:t>
            </a:r>
            <a:r>
              <a:rPr lang="en-US" sz="1800" b="1" i="0" u="none" strike="noStrike" dirty="0">
                <a:solidFill>
                  <a:srgbClr val="50E6FF"/>
                </a:solidFill>
                <a:effectLst/>
                <a:latin typeface="Segoe UI Semibold" panose="020B0702040204020203" pitchFamily="34" charset="0"/>
              </a:rPr>
              <a:t>ecosystem </a:t>
            </a:r>
            <a:r>
              <a:rPr lang="en-US" sz="1800" b="0" i="0" u="none" strike="noStrike" dirty="0">
                <a:solidFill>
                  <a:srgbClr val="50E6FF"/>
                </a:solidFill>
                <a:effectLst/>
                <a:latin typeface="Segoe UI Semibold" panose="020B0702040204020203" pitchFamily="34" charset="0"/>
              </a:rPr>
              <a:t>of best practices, documentation, assessments, reference architecture, and design principles. All this supported and amplified by Partners and Services offers to guide and assist you in improving your workloads’ quality.</a:t>
            </a:r>
            <a:r>
              <a:rPr lang="en-US" sz="1800" b="0" i="0" dirty="0">
                <a:effectLst/>
                <a:latin typeface="Segoe UI Semibold" panose="020B0702040204020203" pitchFamily="34" charset="0"/>
              </a:rPr>
              <a:t>​</a:t>
            </a:r>
            <a:endParaRPr lang="en-US" b="0" i="0" dirty="0">
              <a:effectLst/>
            </a:endParaRPr>
          </a:p>
          <a:p>
            <a:pPr algn="l" rtl="0" fontAlgn="base"/>
            <a:r>
              <a:rPr lang="en-US" sz="1800" b="0" i="0" dirty="0">
                <a:effectLst/>
                <a:latin typeface="Segoe"/>
              </a:rPr>
              <a:t>​</a:t>
            </a:r>
            <a:endParaRPr lang="en-US" b="0" i="0" dirty="0">
              <a:effectLst/>
            </a:endParaRPr>
          </a:p>
          <a:p>
            <a:pPr algn="l" rtl="0" fontAlgn="base">
              <a:buFont typeface="Arial" panose="020B0604020202020204" pitchFamily="34" charset="0"/>
              <a:buChar char="•"/>
            </a:pPr>
            <a:r>
              <a:rPr lang="en-US" sz="1800" b="1" i="0" u="none" strike="noStrike" dirty="0">
                <a:solidFill>
                  <a:srgbClr val="000000"/>
                </a:solidFill>
                <a:effectLst/>
                <a:latin typeface="Segoe"/>
              </a:rPr>
              <a:t>Azure Well-Architected Framework </a:t>
            </a:r>
            <a:r>
              <a:rPr lang="en-US" sz="1800" b="0" i="0" u="none" strike="noStrike" dirty="0">
                <a:solidFill>
                  <a:srgbClr val="000000"/>
                </a:solidFill>
                <a:effectLst/>
                <a:latin typeface="Segoe"/>
              </a:rPr>
              <a:t>enables you to a</a:t>
            </a:r>
            <a:r>
              <a:rPr lang="en-US" sz="1800" b="0" i="0" u="none" strike="noStrike" dirty="0">
                <a:solidFill>
                  <a:srgbClr val="50E6FF"/>
                </a:solidFill>
                <a:effectLst/>
                <a:latin typeface="Segoe UI Semibold" panose="020B0702040204020203" pitchFamily="34" charset="0"/>
              </a:rPr>
              <a:t>chieving your business objectives, operationalizing </a:t>
            </a:r>
            <a:r>
              <a:rPr lang="en-US" sz="1800" b="1" i="0" u="none" strike="noStrike" dirty="0">
                <a:solidFill>
                  <a:srgbClr val="50E6FF"/>
                </a:solidFill>
                <a:effectLst/>
                <a:latin typeface="Segoe UI Semibold" panose="020B0702040204020203" pitchFamily="34" charset="0"/>
              </a:rPr>
              <a:t>how</a:t>
            </a:r>
            <a:r>
              <a:rPr lang="en-US" sz="1800" b="0" i="0" u="none" strike="noStrike" dirty="0">
                <a:solidFill>
                  <a:srgbClr val="50E6FF"/>
                </a:solidFill>
                <a:effectLst/>
                <a:latin typeface="Segoe UI Semibold" panose="020B0702040204020203" pitchFamily="34" charset="0"/>
              </a:rPr>
              <a:t> to design, build, and optimize cloud solutions.</a:t>
            </a:r>
            <a:r>
              <a:rPr lang="en-US" sz="1800" b="0" i="0" dirty="0">
                <a:effectLst/>
                <a:latin typeface="Segoe UI Semibold" panose="020B0702040204020203" pitchFamily="34" charset="0"/>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Microsoft Azure Well-Architected Review </a:t>
            </a:r>
            <a:r>
              <a:rPr lang="en-US" sz="1800" b="0" i="0" u="none" strike="noStrike" dirty="0">
                <a:solidFill>
                  <a:srgbClr val="000000"/>
                </a:solidFill>
                <a:effectLst/>
                <a:latin typeface="Segoe"/>
              </a:rPr>
              <a:t>provides evaluates workloads with gap analysis and identifies areas of where to focus your optimization efforts.</a:t>
            </a:r>
            <a:r>
              <a:rPr lang="en-US" sz="1800" b="0" i="0" dirty="0">
                <a:effectLst/>
                <a:latin typeface="Segoe"/>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Reference Architectures </a:t>
            </a:r>
            <a:r>
              <a:rPr lang="en-US" sz="1800" b="0" i="0" u="none" strike="noStrike" dirty="0">
                <a:solidFill>
                  <a:srgbClr val="000000"/>
                </a:solidFill>
                <a:effectLst/>
                <a:latin typeface="Segoe"/>
              </a:rPr>
              <a:t>help you to build and deploy any workload to scale and meet your business needs.</a:t>
            </a:r>
            <a:r>
              <a:rPr lang="en-US" sz="1800" b="0" i="0" dirty="0">
                <a:effectLst/>
                <a:latin typeface="Segoe"/>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Design principles </a:t>
            </a:r>
            <a:r>
              <a:rPr lang="en-US" sz="1800" b="0" i="0" u="none" strike="noStrike" dirty="0">
                <a:solidFill>
                  <a:srgbClr val="000000"/>
                </a:solidFill>
                <a:effectLst/>
                <a:latin typeface="Calibri" panose="020F0502020204030204" pitchFamily="34" charset="0"/>
              </a:rPr>
              <a:t>based on proven practices and design patterns from successful customer and partner deployments.</a:t>
            </a:r>
            <a:r>
              <a:rPr lang="en-US" sz="1800" b="0" i="0" dirty="0">
                <a:effectLst/>
                <a:latin typeface="Calibri" panose="020F0502020204030204" pitchFamily="34" charset="0"/>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Microsoft Partner &amp; Service Offers </a:t>
            </a:r>
            <a:r>
              <a:rPr lang="en-US" sz="1800" b="0" i="0" u="none" strike="noStrike" dirty="0">
                <a:solidFill>
                  <a:srgbClr val="000000"/>
                </a:solidFill>
                <a:effectLst/>
                <a:latin typeface="Segoe"/>
              </a:rPr>
              <a:t>support you—and help you build effective cloud solutions.</a:t>
            </a:r>
            <a:r>
              <a:rPr lang="en-US" sz="1800" b="0" i="0" dirty="0">
                <a:effectLst/>
                <a:latin typeface="Segoe"/>
              </a:rPr>
              <a:t>​</a:t>
            </a:r>
            <a:endParaRPr lang="en-US" sz="1800" b="0" i="0" dirty="0">
              <a:effectLst/>
              <a:latin typeface="Arial" panose="020B0604020202020204" pitchFamily="34" charset="0"/>
            </a:endParaRPr>
          </a:p>
          <a:p>
            <a:pPr algn="l" rtl="0" fontAlgn="base">
              <a:buFont typeface="Arial" panose="020B0604020202020204" pitchFamily="34" charset="0"/>
              <a:buNone/>
            </a:pPr>
            <a:endParaRPr lang="en-US" sz="1800" b="0" i="0" u="none" strike="noStrike" kern="1200" dirty="0">
              <a:solidFill>
                <a:schemeClr val="tx1"/>
              </a:solidFill>
              <a:effectLst/>
              <a:latin typeface="Segoe"/>
              <a:ea typeface="+mn-ea"/>
              <a:cs typeface="+mn-cs"/>
            </a:endParaRPr>
          </a:p>
          <a:p>
            <a:pPr algn="l" rtl="0" fontAlgn="base">
              <a:buFont typeface="Arial" panose="020B0604020202020204" pitchFamily="34" charset="0"/>
              <a:buNone/>
            </a:pPr>
            <a:r>
              <a:rPr lang="en-US" sz="1800" b="0" i="0" u="none" strike="noStrike" kern="1200" dirty="0">
                <a:solidFill>
                  <a:schemeClr val="tx1"/>
                </a:solidFill>
                <a:effectLst/>
                <a:latin typeface="Segoe "/>
                <a:ea typeface="+mn-ea"/>
                <a:cs typeface="+mn-cs"/>
              </a:rPr>
              <a:t>But</a:t>
            </a:r>
            <a:r>
              <a:rPr lang="en-US" sz="1800" dirty="0">
                <a:latin typeface="Segoe "/>
              </a:rPr>
              <a:t>,</a:t>
            </a:r>
            <a:r>
              <a:rPr lang="en-US" sz="1800" b="0" i="0" u="none" strike="noStrike" kern="1200" dirty="0">
                <a:solidFill>
                  <a:schemeClr val="tx1"/>
                </a:solidFill>
                <a:effectLst/>
                <a:latin typeface="Segoe "/>
                <a:ea typeface="+mn-ea"/>
                <a:cs typeface="+mn-cs"/>
              </a:rPr>
              <a:t> </a:t>
            </a:r>
            <a:r>
              <a:rPr lang="en-US" sz="1800" dirty="0">
                <a:latin typeface="Segoe "/>
              </a:rPr>
              <a:t>building</a:t>
            </a:r>
            <a:r>
              <a:rPr lang="en-US" sz="1800" b="0" i="0" u="none" strike="noStrike" kern="1200" dirty="0">
                <a:solidFill>
                  <a:schemeClr val="tx1"/>
                </a:solidFill>
                <a:effectLst/>
                <a:latin typeface="Segoe "/>
                <a:ea typeface="+mn-ea"/>
                <a:cs typeface="+mn-cs"/>
              </a:rPr>
              <a:t> optimized workloads is a shared responsibility.</a:t>
            </a:r>
            <a:endParaRPr lang="en-US" sz="1800" b="0" i="0" u="none" strike="noStrike" kern="1200" dirty="0">
              <a:solidFill>
                <a:schemeClr val="tx1"/>
              </a:solidFill>
              <a:effectLst/>
              <a:latin typeface="Segoe "/>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33181-74FB-3949-AD0A-56C157810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2860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identify and include stakeholders with specific expertise in the workshop. </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7BEC981-33B4-4AAA-AF49-8DBC6C88C0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770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Each role brings a unique point of view to the conversation.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594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specifics about how the workshop is conducted</a:t>
            </a:r>
            <a:endParaRPr lang="en-US" sz="850" dirty="0">
              <a:cs typeface="Segoe UI Light"/>
            </a:endParaRPr>
          </a:p>
          <a:p>
            <a:endParaRPr lang="en-US" dirty="0"/>
          </a:p>
          <a:p>
            <a:pPr marL="0" marR="0" lvl="0" indent="0" algn="l" defTabSz="1292991" rtl="0" eaLnBrk="0" fontAlgn="auto" latinLnBrk="0" hangingPunct="0">
              <a:lnSpc>
                <a:spcPct val="90000"/>
              </a:lnSpc>
              <a:spcBef>
                <a:spcPct val="30000"/>
              </a:spcBef>
              <a:spcAft>
                <a:spcPts val="0"/>
              </a:spcAft>
              <a:buClr>
                <a:srgbClr val="FFFF99"/>
              </a:buClr>
              <a:buSzPct val="75000"/>
              <a:buFontTx/>
              <a:buNone/>
              <a:tabLst/>
              <a:defRPr/>
            </a:pPr>
            <a:r>
              <a:rPr kumimoji="0" lang="en-US" altLang="ja-JP" sz="900" b="0" i="0" u="none" strike="noStrike" kern="1200" cap="none" spc="0" normalizeH="0" baseline="0" noProof="0" dirty="0">
                <a:ln>
                  <a:noFill/>
                </a:ln>
                <a:solidFill>
                  <a:srgbClr val="FFFFFF"/>
                </a:solidFill>
                <a:effectLst/>
                <a:uLnTx/>
                <a:uFillTx/>
                <a:latin typeface="Segoe"/>
                <a:ea typeface="+mn-ea"/>
                <a:cs typeface="+mn-cs"/>
              </a:rPr>
              <a:t>During this workshop, we will:</a:t>
            </a:r>
            <a:endParaRPr lang="en-US" altLang="ja-JP" sz="900" b="0" i="0" u="none" strike="noStrike" kern="1200" cap="none" spc="0" normalizeH="0" baseline="0" noProof="0" dirty="0">
              <a:ln>
                <a:noFill/>
              </a:ln>
              <a:solidFill>
                <a:srgbClr val="FFFFFF"/>
              </a:solidFill>
              <a:effectLst/>
              <a:uLnTx/>
              <a:uFillTx/>
              <a:latin typeface="Segoe"/>
              <a:ea typeface="ＭＳ Ｐゴシック"/>
            </a:endParaRPr>
          </a:p>
          <a:p>
            <a:pPr marL="285750" marR="0" lvl="0" indent="-285750" algn="l" defTabSz="1292991" rtl="0" eaLnBrk="0" fontAlgn="auto" latinLnBrk="0" hangingPunct="0">
              <a:lnSpc>
                <a:spcPct val="90000"/>
              </a:lnSpc>
              <a:spcBef>
                <a:spcPct val="30000"/>
              </a:spcBef>
              <a:spcAft>
                <a:spcPts val="0"/>
              </a:spcAft>
              <a:buClr>
                <a:srgbClr val="FFFF99"/>
              </a:buClr>
              <a:buSzPct val="75000"/>
              <a:buFont typeface="Arial" panose="020B0604020202020204" pitchFamily="34" charset="0"/>
              <a:buChar char="•"/>
              <a:tabLst/>
              <a:defRPr/>
            </a:pPr>
            <a:r>
              <a:rPr kumimoji="0" lang="en-US" altLang="ja-JP" sz="900" b="0" i="0" u="none" strike="noStrike" kern="1200" cap="none" spc="0" normalizeH="0" baseline="0" noProof="0" dirty="0">
                <a:ln>
                  <a:noFill/>
                </a:ln>
                <a:solidFill>
                  <a:srgbClr val="FFFFFF"/>
                </a:solidFill>
                <a:effectLst/>
                <a:uLnTx/>
                <a:uFillTx/>
                <a:latin typeface="Segoe"/>
                <a:ea typeface="+mn-ea"/>
                <a:cs typeface="+mn-cs"/>
              </a:rPr>
              <a:t>Assess the end-to-end operations of the workload’s current state</a:t>
            </a:r>
            <a:endParaRPr lang="en-US" altLang="ja-JP" sz="900" b="0" i="0" u="none" strike="noStrike" kern="1200" cap="none" spc="0" normalizeH="0" baseline="0" noProof="0" dirty="0">
              <a:ln>
                <a:noFill/>
              </a:ln>
              <a:solidFill>
                <a:srgbClr val="FFFFFF"/>
              </a:solidFill>
              <a:effectLst/>
              <a:uLnTx/>
              <a:uFillTx/>
              <a:latin typeface="Segoe"/>
              <a:ea typeface="ＭＳ Ｐゴシック"/>
            </a:endParaRPr>
          </a:p>
          <a:p>
            <a:pPr marL="285750" marR="0" lvl="0" indent="-285750" algn="l" defTabSz="1292991" rtl="0" eaLnBrk="0" fontAlgn="auto" latinLnBrk="0" hangingPunct="0">
              <a:lnSpc>
                <a:spcPct val="90000"/>
              </a:lnSpc>
              <a:spcBef>
                <a:spcPct val="30000"/>
              </a:spcBef>
              <a:spcAft>
                <a:spcPts val="0"/>
              </a:spcAft>
              <a:buClr>
                <a:srgbClr val="FFFF99"/>
              </a:buClr>
              <a:buSzPct val="75000"/>
              <a:buFont typeface="Arial" panose="020B0604020202020204" pitchFamily="34" charset="0"/>
              <a:buChar char="•"/>
              <a:tabLst/>
              <a:defRPr/>
            </a:pPr>
            <a:r>
              <a:rPr kumimoji="0" lang="en-US" altLang="ja-JP" sz="900" b="0" i="0" u="none" strike="noStrike" kern="1200" cap="none" spc="0" normalizeH="0" baseline="0" noProof="0" dirty="0">
                <a:ln>
                  <a:noFill/>
                </a:ln>
                <a:solidFill>
                  <a:srgbClr val="FFFFFF"/>
                </a:solidFill>
                <a:effectLst/>
                <a:uLnTx/>
                <a:uFillTx/>
                <a:latin typeface="Segoe"/>
                <a:ea typeface="+mn-ea"/>
                <a:cs typeface="+mn-cs"/>
              </a:rPr>
              <a:t>Design trajectory to identify critical risks</a:t>
            </a:r>
            <a:endParaRPr lang="en-US" altLang="ja-JP" sz="900" b="0" i="0" u="none" strike="noStrike" kern="1200" cap="none" spc="0" normalizeH="0" baseline="0" noProof="0" dirty="0">
              <a:ln>
                <a:noFill/>
              </a:ln>
              <a:solidFill>
                <a:srgbClr val="FFFFFF"/>
              </a:solidFill>
              <a:effectLst/>
              <a:uLnTx/>
              <a:uFillTx/>
              <a:latin typeface="Segoe"/>
              <a:ea typeface="ＭＳ Ｐゴシック"/>
            </a:endParaRPr>
          </a:p>
          <a:p>
            <a:pPr marL="285750" indent="-285750" defTabSz="1292991" eaLnBrk="0" hangingPunct="0">
              <a:spcBef>
                <a:spcPct val="30000"/>
              </a:spcBef>
              <a:spcAft>
                <a:spcPts val="0"/>
              </a:spcAft>
              <a:buClr>
                <a:srgbClr val="FFFF99"/>
              </a:buClr>
              <a:buSzPct val="75000"/>
              <a:buFont typeface="Arial" panose="020B0604020202020204" pitchFamily="34" charset="0"/>
              <a:buChar char="•"/>
              <a:defRPr/>
            </a:pPr>
            <a:r>
              <a:rPr kumimoji="0" lang="en-US" altLang="ja-JP" sz="900" b="0" i="0" u="none" strike="noStrike" kern="1200" cap="none" spc="0" normalizeH="0" baseline="0" noProof="0" dirty="0">
                <a:ln>
                  <a:noFill/>
                </a:ln>
                <a:solidFill>
                  <a:srgbClr val="FFFFFF"/>
                </a:solidFill>
                <a:effectLst/>
                <a:uLnTx/>
                <a:uFillTx/>
                <a:latin typeface="Segoe"/>
                <a:ea typeface="ＭＳ Ｐゴシック"/>
                <a:cs typeface="+mn-cs"/>
              </a:rPr>
              <a:t>Gain insights into the workload as well as the broader organization and cloud environment</a:t>
            </a:r>
            <a:endParaRPr lang="en-US" altLang="ja-JP" sz="900" b="0" i="0" u="none" strike="noStrike" kern="1200" cap="none" spc="0" normalizeH="0" baseline="0" noProof="0" dirty="0">
              <a:ln>
                <a:noFill/>
              </a:ln>
              <a:solidFill>
                <a:srgbClr val="FFFFFF"/>
              </a:solidFill>
              <a:effectLst/>
              <a:uLnTx/>
              <a:uFillTx/>
              <a:latin typeface="Segoe"/>
              <a:ea typeface="ＭＳ Ｐゴシック"/>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5982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 can expect at the end of the workshop.</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3173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Segoe "/>
                <a:ea typeface="+mn-ea"/>
                <a:cs typeface="+mn-cs"/>
              </a:rPr>
              <a:t>Technical documentation, assessments</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Segoe "/>
                <a:ea typeface="+mn-ea"/>
                <a:cs typeface="+mn-cs"/>
              </a:rPr>
              <a:t>Well-Architected Learn Path</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Segoe "/>
                <a:ea typeface="+mn-ea"/>
                <a:cs typeface="+mn-cs"/>
              </a:rPr>
              <a:t>Cloud agnostic </a:t>
            </a:r>
            <a:r>
              <a:rPr lang="en-US" sz="1200" b="0" i="0" kern="1200" dirty="0">
                <a:solidFill>
                  <a:schemeClr val="tx1"/>
                </a:solidFill>
                <a:effectLst/>
                <a:latin typeface="+mn-lt"/>
                <a:ea typeface="+mn-ea"/>
                <a:cs typeface="+mn-cs"/>
              </a:rPr>
              <a:t>design patterns for building reliable, scalable, secure applications</a:t>
            </a:r>
          </a:p>
          <a:p>
            <a:pPr marL="171450" lvl="0" indent="-171450" rtl="0" fontAlgn="base">
              <a:buFont typeface="Arial" panose="020B0604020202020204" pitchFamily="34" charset="0"/>
              <a:buChar char="•"/>
            </a:pPr>
            <a:r>
              <a:rPr lang="en-US" sz="1200" b="0" i="0" kern="1200" dirty="0">
                <a:solidFill>
                  <a:schemeClr val="tx1"/>
                </a:solidFill>
                <a:effectLst/>
                <a:latin typeface="+mn-lt"/>
                <a:ea typeface="+mn-ea"/>
                <a:cs typeface="+mn-cs"/>
              </a:rPr>
              <a:t>Guidance for architecting solutions on Azure with established patterns and practices</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NEW – Azure Enablement Show</a:t>
            </a:r>
            <a:endParaRPr lang="en-US" sz="1200" b="0" i="0" u="none" strike="noStrike" kern="1200" dirty="0">
              <a:solidFill>
                <a:schemeClr val="tx1"/>
              </a:solidFill>
              <a:effectLst/>
              <a:latin typeface="Segoe "/>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
            </a:endParaRPr>
          </a:p>
          <a:p>
            <a:endParaRPr lang="en-US" dirty="0"/>
          </a:p>
        </p:txBody>
      </p:sp>
    </p:spTree>
    <p:extLst>
      <p:ext uri="{BB962C8B-B14F-4D97-AF65-F5344CB8AC3E}">
        <p14:creationId xmlns:p14="http://schemas.microsoft.com/office/powerpoint/2010/main" val="21951001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Light"/>
                <a:cs typeface="Segoe UI Light"/>
              </a:rPr>
              <a:t>Then, the Well-Architected Review will help you, with a set of simple guided questions, to assess your workloads operational capabilities and give you guidance for the next steps of your workload improvement process.</a:t>
            </a:r>
          </a:p>
          <a:p>
            <a:endParaRPr lang="en-US" sz="800" dirty="0"/>
          </a:p>
          <a:p>
            <a:endParaRPr lang="en-US" sz="8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139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Let’s start with Azure Advisor. This tool analyzes your configurations and usage telemetry and offers personalized, actionable recommendations to help you optimize your Azure resources. </a:t>
            </a:r>
          </a:p>
          <a:p>
            <a:endParaRPr lang="en-US" sz="850" dirty="0">
              <a:latin typeface="Segoe UI Light"/>
              <a:cs typeface="Segoe UI Light"/>
            </a:endParaRPr>
          </a:p>
          <a:p>
            <a:endParaRPr lang="en-US" sz="8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6598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solidFill>
                  <a:srgbClr val="171717"/>
                </a:solidFill>
                <a:effectLst/>
                <a:latin typeface="Segoe UI" panose="020B0502040204020203" pitchFamily="34" charset="0"/>
              </a:rPr>
              <a:t>Advisor displays your overall Advisor score and a breakdown for Advisor categories, in percentages. A score of 100% in any category means all your resources assessed by Advisor follow the best practices that Advisor recommends. On the other end of the spectrum, a score of 0% means that none of your resources assessed by Advisor follow Advisor's recommendations</a:t>
            </a:r>
          </a:p>
          <a:p>
            <a:endParaRPr lang="en-US" sz="850" dirty="0">
              <a:latin typeface="Segoe UI Light"/>
              <a:cs typeface="Segoe UI Light"/>
            </a:endParaRPr>
          </a:p>
          <a:p>
            <a:pPr algn="l"/>
            <a:r>
              <a:rPr lang="en-US" sz="1100" b="0" i="0" dirty="0">
                <a:solidFill>
                  <a:srgbClr val="171717"/>
                </a:solidFill>
                <a:effectLst/>
                <a:latin typeface="Segoe UI" panose="020B0502040204020203" pitchFamily="34" charset="0"/>
              </a:rPr>
              <a:t>Using these score grains, you can easily achieve the following flow:</a:t>
            </a:r>
          </a:p>
          <a:p>
            <a:pPr marL="171450" indent="-171450" algn="l">
              <a:buFont typeface="Arial" panose="020B0604020202020204" pitchFamily="34" charset="0"/>
              <a:buChar char="•"/>
            </a:pPr>
            <a:r>
              <a:rPr lang="en-US" sz="1100" b="1" i="0" dirty="0">
                <a:solidFill>
                  <a:srgbClr val="171717"/>
                </a:solidFill>
                <a:effectLst/>
                <a:latin typeface="Segoe UI" panose="020B0502040204020203" pitchFamily="34" charset="0"/>
              </a:rPr>
              <a:t>Advisor Score</a:t>
            </a:r>
            <a:r>
              <a:rPr lang="en-US" sz="1100" b="0" i="0" dirty="0">
                <a:solidFill>
                  <a:srgbClr val="171717"/>
                </a:solidFill>
                <a:effectLst/>
                <a:latin typeface="Segoe UI" panose="020B0502040204020203" pitchFamily="34" charset="0"/>
              </a:rPr>
              <a:t> helps you baseline how your workload or subscriptions are doing based on an Advisor score. You can also see the historical trends to understand what your trend is.</a:t>
            </a:r>
          </a:p>
          <a:p>
            <a:pPr marL="171450" indent="-171450" algn="l">
              <a:buFont typeface="Arial" panose="020B0604020202020204" pitchFamily="34" charset="0"/>
              <a:buChar char="•"/>
            </a:pPr>
            <a:r>
              <a:rPr lang="en-US" sz="1100" b="1" i="0" dirty="0">
                <a:solidFill>
                  <a:srgbClr val="171717"/>
                </a:solidFill>
                <a:effectLst/>
                <a:latin typeface="Segoe UI" panose="020B0502040204020203" pitchFamily="34" charset="0"/>
              </a:rPr>
              <a:t>Score by category</a:t>
            </a:r>
            <a:r>
              <a:rPr lang="en-US" sz="1100" b="0" i="0" dirty="0">
                <a:solidFill>
                  <a:srgbClr val="171717"/>
                </a:solidFill>
                <a:effectLst/>
                <a:latin typeface="Segoe UI" panose="020B0502040204020203" pitchFamily="34" charset="0"/>
              </a:rPr>
              <a:t> for each recommendation tells you which outstanding recommendations will improve your score the most. These values reflect both the weight of the recommendation and the predicted ease of implementation. These factors help to make sure you can get the most value with your time. They also help you with prioritization.</a:t>
            </a:r>
          </a:p>
          <a:p>
            <a:pPr marL="171450" indent="-171450" algn="l">
              <a:buFont typeface="Arial" panose="020B0604020202020204" pitchFamily="34" charset="0"/>
              <a:buChar char="•"/>
            </a:pPr>
            <a:r>
              <a:rPr lang="en-US" sz="1100" b="1" i="0" dirty="0">
                <a:solidFill>
                  <a:srgbClr val="171717"/>
                </a:solidFill>
                <a:effectLst/>
                <a:latin typeface="Segoe UI" panose="020B0502040204020203" pitchFamily="34" charset="0"/>
              </a:rPr>
              <a:t>Category score impact</a:t>
            </a:r>
            <a:r>
              <a:rPr lang="en-US" sz="1100" b="0" i="0" dirty="0">
                <a:solidFill>
                  <a:srgbClr val="171717"/>
                </a:solidFill>
                <a:effectLst/>
                <a:latin typeface="Segoe UI" panose="020B0502040204020203" pitchFamily="34" charset="0"/>
              </a:rPr>
              <a:t> for each recommendation helps you prioritize your remediation actions for each category.</a:t>
            </a:r>
          </a:p>
          <a:p>
            <a:endParaRPr lang="en-US" sz="8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0836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Azure Architecture 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Guidance for architecting solutions on Azure using established patterns and best practices to design and build more scalable, resilient, and manageable applications on Azure.</a:t>
            </a:r>
          </a:p>
          <a:p>
            <a:pPr marL="171450" indent="-171450">
              <a:buFont typeface="Wingdings" panose="05000000000000000000" pitchFamily="2" charset="2"/>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dirty="0">
                <a:solidFill>
                  <a:schemeClr val="tx1"/>
                </a:solidFill>
                <a:effectLst/>
                <a:latin typeface="+mn-lt"/>
                <a:ea typeface="+mn-ea"/>
                <a:cs typeface="+mn-cs"/>
                <a:hlinkClick r:id="rId3"/>
              </a:rPr>
            </a:br>
            <a:endParaRPr lang="en-US" dirty="0"/>
          </a:p>
          <a:p>
            <a:endParaRPr lang="en-US" dirty="0"/>
          </a:p>
        </p:txBody>
      </p:sp>
    </p:spTree>
    <p:extLst>
      <p:ext uri="{BB962C8B-B14F-4D97-AF65-F5344CB8AC3E}">
        <p14:creationId xmlns:p14="http://schemas.microsoft.com/office/powerpoint/2010/main" val="33467461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 Azure Well-Architected Framework</a:t>
            </a:r>
          </a:p>
          <a:p>
            <a:pPr marL="171450" indent="-171450" rtl="0" fontAlgn="base">
              <a:buFont typeface="Wingdings" panose="05000000000000000000" pitchFamily="2" charset="2"/>
              <a:buChar char="§"/>
            </a:pPr>
            <a:r>
              <a:rPr lang="en-US" sz="1200" b="0" i="0" kern="1200" dirty="0">
                <a:solidFill>
                  <a:schemeClr val="tx1"/>
                </a:solidFill>
                <a:effectLst/>
                <a:latin typeface="+mn-lt"/>
                <a:ea typeface="+mn-ea"/>
                <a:cs typeface="+mn-cs"/>
              </a:rPr>
              <a:t>The Microsoft Azure Well-Architected Framework is a set of guiding tenets that can be used to improve the quality of a workload. </a:t>
            </a:r>
          </a:p>
          <a:p>
            <a:pPr marL="171450" indent="-171450" rtl="0" fontAlgn="base">
              <a:buFont typeface="Wingdings" panose="05000000000000000000" pitchFamily="2" charset="2"/>
              <a:buChar char="§"/>
            </a:pPr>
            <a:r>
              <a:rPr lang="en-US" sz="1200" b="0" i="0" kern="1200" dirty="0">
                <a:solidFill>
                  <a:schemeClr val="tx1"/>
                </a:solidFill>
                <a:effectLst/>
                <a:latin typeface="+mn-lt"/>
                <a:ea typeface="+mn-ea"/>
                <a:cs typeface="+mn-cs"/>
              </a:rPr>
              <a:t>The framework consists of five pillars of architecture excellence: Cost Optimization, Operational Excellence, Performance Efficiency, Reliability, and Security</a:t>
            </a:r>
          </a:p>
          <a:p>
            <a:pPr marL="0" indent="0" rtl="0" fontAlgn="base">
              <a:buFontTx/>
              <a:buNone/>
            </a:pP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92356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This is a shared responsibility. Microsoft enables it with the proper capabilities and features in its platform, but the customer has to build it leveraging those capabilities correctly.</a:t>
            </a:r>
          </a:p>
          <a:p>
            <a:pPr marL="0" indent="0">
              <a:buFont typeface="Wingdings" panose="05000000000000000000" pitchFamily="2" charset="2"/>
              <a:buNone/>
            </a:pPr>
            <a:endParaRPr lang="en-US" b="1" dirty="0"/>
          </a:p>
          <a:p>
            <a:pPr marL="171450" indent="-171450">
              <a:buFontTx/>
              <a:buChar char="-"/>
            </a:pPr>
            <a:r>
              <a:rPr lang="en-US" b="0" dirty="0"/>
              <a:t>Azure's hybrid model—with unified operational management control processes and governance management—offers multiple solutions, enabling customers to confidently deliver hybrid workloads.</a:t>
            </a:r>
          </a:p>
          <a:p>
            <a:pPr marL="171450" indent="-171450">
              <a:buFontTx/>
              <a:buChar char="-"/>
            </a:pPr>
            <a:r>
              <a:rPr lang="en-US" b="0" dirty="0"/>
              <a:t>Azure provides customers with the controls, methods, tools, and support</a:t>
            </a:r>
          </a:p>
          <a:p>
            <a:pPr marL="171450" indent="-171450">
              <a:buFontTx/>
              <a:buChar char="-"/>
            </a:pPr>
            <a:r>
              <a:rPr lang="en-US" b="0" dirty="0"/>
              <a:t>The customer brings a deep understanding of their goals, constraints, and requirements, along with knowledge specific to their industry.</a:t>
            </a:r>
          </a:p>
          <a:p>
            <a:pPr marL="171450" indent="-171450">
              <a:buFontTx/>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43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Segoe "/>
                <a:ea typeface="+mn-ea"/>
                <a:cs typeface="+mn-cs"/>
              </a:rPr>
              <a:t>Well-architected solutions enable customer success. Let’s look at what cost-optimization can do for </a:t>
            </a:r>
            <a:r>
              <a:rPr lang="en-US" sz="1200" b="0" i="1" u="none" strike="noStrike" kern="1200" dirty="0">
                <a:solidFill>
                  <a:schemeClr val="tx1"/>
                </a:solidFill>
                <a:effectLst/>
                <a:latin typeface="Segoe "/>
                <a:ea typeface="+mn-ea"/>
                <a:cs typeface="+mn-cs"/>
              </a:rPr>
              <a:t>you</a:t>
            </a:r>
            <a:r>
              <a:rPr lang="en-US" sz="1200" b="0" i="0" u="none" strike="noStrike" kern="1200" dirty="0">
                <a:solidFill>
                  <a:schemeClr val="tx1"/>
                </a:solidFill>
                <a:effectLst/>
                <a:latin typeface="Segoe "/>
                <a:ea typeface="+mn-ea"/>
                <a:cs typeface="+mn-cs"/>
              </a:rPr>
              <a:t>.</a:t>
            </a:r>
          </a:p>
          <a:p>
            <a:pPr rtl="0" fontAlgn="base"/>
            <a:endParaRPr lang="en-US" sz="1200" b="0" i="0" u="none" strike="noStrike" kern="1200" dirty="0">
              <a:solidFill>
                <a:schemeClr val="tx1"/>
              </a:solidFill>
              <a:effectLst/>
              <a:latin typeface="Segoe "/>
              <a:ea typeface="+mn-ea"/>
              <a:cs typeface="+mn-cs"/>
            </a:endParaRP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You’re building a cost-conscious organization—that’s </a:t>
            </a:r>
            <a:r>
              <a:rPr lang="en-US" sz="1200" b="0" i="1" u="none" strike="noStrike" kern="1200" dirty="0">
                <a:solidFill>
                  <a:schemeClr val="tx1"/>
                </a:solidFill>
                <a:effectLst/>
                <a:latin typeface="Segoe "/>
                <a:ea typeface="+mn-ea"/>
                <a:cs typeface="+mn-cs"/>
              </a:rPr>
              <a:t>visible</a:t>
            </a:r>
            <a:r>
              <a:rPr lang="en-US" sz="1200" b="0" i="0" u="none" strike="noStrike" kern="1200" dirty="0">
                <a:solidFill>
                  <a:schemeClr val="tx1"/>
                </a:solidFill>
                <a:effectLst/>
                <a:latin typeface="Segoe "/>
                <a:ea typeface="+mn-ea"/>
                <a:cs typeface="+mn-cs"/>
              </a:rPr>
              <a:t>, </a:t>
            </a:r>
            <a:r>
              <a:rPr lang="en-US" sz="1200" b="0" i="1" u="none" strike="noStrike" kern="1200" dirty="0">
                <a:solidFill>
                  <a:schemeClr val="tx1"/>
                </a:solidFill>
                <a:effectLst/>
                <a:latin typeface="Segoe "/>
                <a:ea typeface="+mn-ea"/>
                <a:cs typeface="+mn-cs"/>
              </a:rPr>
              <a:t>accountable</a:t>
            </a:r>
            <a:r>
              <a:rPr lang="en-US" sz="1200" b="0" i="0" u="none" strike="noStrike" kern="1200" dirty="0">
                <a:solidFill>
                  <a:schemeClr val="tx1"/>
                </a:solidFill>
                <a:effectLst/>
                <a:latin typeface="Segoe "/>
                <a:ea typeface="+mn-ea"/>
                <a:cs typeface="+mn-cs"/>
              </a:rPr>
              <a:t>, and </a:t>
            </a:r>
            <a:r>
              <a:rPr lang="en-US" sz="1200" b="0" i="1" u="none" strike="noStrike" kern="1200" dirty="0">
                <a:solidFill>
                  <a:schemeClr val="tx1"/>
                </a:solidFill>
                <a:effectLst/>
                <a:latin typeface="Segoe "/>
                <a:ea typeface="+mn-ea"/>
                <a:cs typeface="+mn-cs"/>
              </a:rPr>
              <a:t>optimized</a:t>
            </a:r>
            <a:r>
              <a:rPr lang="en-US" sz="1200" b="0" i="0" u="none" strike="noStrike" kern="1200" dirty="0">
                <a:solidFill>
                  <a:schemeClr val="tx1"/>
                </a:solidFill>
                <a:effectLst/>
                <a:latin typeface="Segoe "/>
                <a:ea typeface="+mn-ea"/>
                <a:cs typeface="+mn-cs"/>
              </a:rPr>
              <a:t>. Where do you begin? </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Start to forecast—and optimize cost across your organization.</a:t>
            </a:r>
          </a:p>
          <a:p>
            <a:pPr rtl="0" fontAlgn="base"/>
            <a:endParaRPr lang="en-US" sz="1200" b="0" i="0" kern="1200" dirty="0">
              <a:solidFill>
                <a:schemeClr val="tx1"/>
              </a:solidFill>
              <a:effectLst/>
              <a:latin typeface="Segoe "/>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4761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Segoe "/>
                <a:ea typeface="+mn-ea"/>
                <a:cs typeface="+mn-cs"/>
              </a:rPr>
              <a:t>Well-architected solutions enable customer success. Let’s look at lowering security cost.</a:t>
            </a:r>
          </a:p>
          <a:p>
            <a:pPr rtl="0" fontAlgn="base"/>
            <a:endParaRPr lang="en-US" sz="1200" b="0" i="0" u="none" strike="noStrike" kern="1200" dirty="0">
              <a:solidFill>
                <a:schemeClr val="tx1"/>
              </a:solidFill>
              <a:effectLst/>
              <a:latin typeface="Segoe "/>
              <a:ea typeface="+mn-ea"/>
              <a:cs typeface="+mn-cs"/>
            </a:endParaRP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You’re still building a cost-conscious organization—</a:t>
            </a:r>
            <a:r>
              <a:rPr lang="en-US" sz="1200" b="0" i="1" u="none" strike="noStrike" kern="1200" dirty="0">
                <a:solidFill>
                  <a:schemeClr val="tx1"/>
                </a:solidFill>
                <a:effectLst/>
                <a:latin typeface="Segoe "/>
                <a:ea typeface="+mn-ea"/>
                <a:cs typeface="+mn-cs"/>
              </a:rPr>
              <a:t>visible</a:t>
            </a:r>
            <a:r>
              <a:rPr lang="en-US" sz="1200" b="0" i="0" u="none" strike="noStrike" kern="1200" dirty="0">
                <a:solidFill>
                  <a:schemeClr val="tx1"/>
                </a:solidFill>
                <a:effectLst/>
                <a:latin typeface="Segoe "/>
                <a:ea typeface="+mn-ea"/>
                <a:cs typeface="+mn-cs"/>
              </a:rPr>
              <a:t>, </a:t>
            </a:r>
            <a:r>
              <a:rPr lang="en-US" sz="1200" b="0" i="1" u="none" strike="noStrike" kern="1200" dirty="0">
                <a:solidFill>
                  <a:schemeClr val="tx1"/>
                </a:solidFill>
                <a:effectLst/>
                <a:latin typeface="Segoe "/>
                <a:ea typeface="+mn-ea"/>
                <a:cs typeface="+mn-cs"/>
              </a:rPr>
              <a:t>accountable</a:t>
            </a:r>
            <a:r>
              <a:rPr lang="en-US" sz="1200" b="0" i="0" u="none" strike="noStrike" kern="1200" dirty="0">
                <a:solidFill>
                  <a:schemeClr val="tx1"/>
                </a:solidFill>
                <a:effectLst/>
                <a:latin typeface="Segoe "/>
                <a:ea typeface="+mn-ea"/>
                <a:cs typeface="+mn-cs"/>
              </a:rPr>
              <a:t>, and </a:t>
            </a:r>
            <a:r>
              <a:rPr lang="en-US" sz="1200" b="0" i="1" u="none" strike="noStrike" kern="1200" dirty="0">
                <a:solidFill>
                  <a:schemeClr val="tx1"/>
                </a:solidFill>
                <a:effectLst/>
                <a:latin typeface="Segoe "/>
                <a:ea typeface="+mn-ea"/>
                <a:cs typeface="+mn-cs"/>
              </a:rPr>
              <a:t>optimized</a:t>
            </a:r>
            <a:r>
              <a:rPr lang="en-US" sz="1200" b="0" i="0" u="none" strike="noStrike" kern="1200" dirty="0">
                <a:solidFill>
                  <a:schemeClr val="tx1"/>
                </a:solidFill>
                <a:effectLst/>
                <a:latin typeface="Segoe "/>
                <a:ea typeface="+mn-ea"/>
                <a:cs typeface="+mn-cs"/>
              </a:rPr>
              <a:t>. </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Continue to optimize security spend across your org—which means </a:t>
            </a:r>
            <a:r>
              <a:rPr lang="en-US" sz="1200" b="0" i="1" u="none" strike="noStrike" kern="1200" dirty="0">
                <a:solidFill>
                  <a:schemeClr val="tx1"/>
                </a:solidFill>
                <a:effectLst/>
                <a:latin typeface="Segoe "/>
                <a:ea typeface="+mn-ea"/>
                <a:cs typeface="+mn-cs"/>
              </a:rPr>
              <a:t>mitigating cost</a:t>
            </a:r>
            <a:r>
              <a:rPr lang="en-US" sz="1200" b="0" i="0" u="none" strike="noStrike" kern="1200" dirty="0">
                <a:solidFill>
                  <a:schemeClr val="tx1"/>
                </a:solidFill>
                <a:effectLst/>
                <a:latin typeface="Segoe "/>
                <a:ea typeface="+mn-ea"/>
                <a:cs typeface="+mn-cs"/>
              </a:rPr>
              <a:t>.</a:t>
            </a:r>
          </a:p>
          <a:p>
            <a:pPr rtl="0" fontAlgn="base"/>
            <a:endParaRPr lang="en-US" sz="1200" b="0" i="0" kern="1200" dirty="0">
              <a:solidFill>
                <a:schemeClr val="tx1"/>
              </a:solidFill>
              <a:effectLst/>
              <a:latin typeface="Segoe "/>
              <a:ea typeface="+mn-ea"/>
              <a:cs typeface="+mn-cs"/>
            </a:endParaRPr>
          </a:p>
          <a:p>
            <a:pPr rtl="0" fontAlgn="base"/>
            <a:endParaRPr lang="en-US" dirty="0"/>
          </a:p>
        </p:txBody>
      </p:sp>
    </p:spTree>
    <p:extLst>
      <p:ext uri="{BB962C8B-B14F-4D97-AF65-F5344CB8AC3E}">
        <p14:creationId xmlns:p14="http://schemas.microsoft.com/office/powerpoint/2010/main" val="13216834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Segoe "/>
                <a:ea typeface="+mn-ea"/>
                <a:cs typeface="+mn-cs"/>
              </a:rPr>
              <a:t>Well-architected solutions enable customer success. Let’s look at what cost-optimization can do for you.</a:t>
            </a:r>
          </a:p>
          <a:p>
            <a:pPr rtl="0" fontAlgn="base"/>
            <a:endParaRPr lang="en-US" sz="1200" b="0" i="0" u="none" strike="noStrike" kern="1200" dirty="0">
              <a:solidFill>
                <a:schemeClr val="tx1"/>
              </a:solidFill>
              <a:effectLst/>
              <a:latin typeface="Segoe "/>
              <a:ea typeface="+mn-ea"/>
              <a:cs typeface="+mn-cs"/>
            </a:endParaRP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Keep your </a:t>
            </a:r>
            <a:r>
              <a:rPr lang="en-US" sz="1200" b="0" i="1" u="none" strike="noStrike" kern="1200" dirty="0">
                <a:solidFill>
                  <a:schemeClr val="tx1"/>
                </a:solidFill>
                <a:effectLst/>
                <a:latin typeface="Segoe "/>
                <a:ea typeface="+mn-ea"/>
                <a:cs typeface="+mn-cs"/>
              </a:rPr>
              <a:t>cost-conscious</a:t>
            </a:r>
            <a:r>
              <a:rPr lang="en-US" sz="1200" b="0" i="0" u="none" strike="noStrike" kern="1200" dirty="0">
                <a:solidFill>
                  <a:schemeClr val="tx1"/>
                </a:solidFill>
                <a:effectLst/>
                <a:latin typeface="Segoe "/>
                <a:ea typeface="+mn-ea"/>
                <a:cs typeface="+mn-cs"/>
              </a:rPr>
              <a:t> organization in mind—</a:t>
            </a:r>
            <a:r>
              <a:rPr lang="en-US" sz="1200" b="0" i="1" u="none" strike="noStrike" kern="1200" dirty="0">
                <a:solidFill>
                  <a:schemeClr val="tx1"/>
                </a:solidFill>
                <a:effectLst/>
                <a:latin typeface="Segoe "/>
                <a:ea typeface="+mn-ea"/>
                <a:cs typeface="+mn-cs"/>
              </a:rPr>
              <a:t>visible</a:t>
            </a:r>
            <a:r>
              <a:rPr lang="en-US" sz="1200" b="0" i="0" u="none" strike="noStrike" kern="1200" dirty="0">
                <a:solidFill>
                  <a:schemeClr val="tx1"/>
                </a:solidFill>
                <a:effectLst/>
                <a:latin typeface="Segoe "/>
                <a:ea typeface="+mn-ea"/>
                <a:cs typeface="+mn-cs"/>
              </a:rPr>
              <a:t>, </a:t>
            </a:r>
            <a:r>
              <a:rPr lang="en-US" sz="1200" b="0" i="1" u="none" strike="noStrike" kern="1200" dirty="0">
                <a:solidFill>
                  <a:schemeClr val="tx1"/>
                </a:solidFill>
                <a:effectLst/>
                <a:latin typeface="Segoe "/>
                <a:ea typeface="+mn-ea"/>
                <a:cs typeface="+mn-cs"/>
              </a:rPr>
              <a:t>accountable</a:t>
            </a:r>
            <a:r>
              <a:rPr lang="en-US" sz="1200" b="0" i="0" u="none" strike="noStrike" kern="1200" dirty="0">
                <a:solidFill>
                  <a:schemeClr val="tx1"/>
                </a:solidFill>
                <a:effectLst/>
                <a:latin typeface="Segoe "/>
                <a:ea typeface="+mn-ea"/>
                <a:cs typeface="+mn-cs"/>
              </a:rPr>
              <a:t>, and </a:t>
            </a:r>
            <a:r>
              <a:rPr lang="en-US" sz="1200" b="0" i="1" u="none" strike="noStrike" kern="1200" dirty="0">
                <a:solidFill>
                  <a:schemeClr val="tx1"/>
                </a:solidFill>
                <a:effectLst/>
                <a:latin typeface="Segoe "/>
                <a:ea typeface="+mn-ea"/>
                <a:cs typeface="+mn-cs"/>
              </a:rPr>
              <a:t>optimized</a:t>
            </a:r>
            <a:r>
              <a:rPr lang="en-US" sz="1200" b="0" i="0" u="none" strike="noStrike" kern="1200" dirty="0">
                <a:solidFill>
                  <a:schemeClr val="tx1"/>
                </a:solidFill>
                <a:effectLst/>
                <a:latin typeface="Segoe "/>
                <a:ea typeface="+mn-ea"/>
                <a:cs typeface="+mn-cs"/>
              </a:rPr>
              <a:t>. </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Continue to optimize—and focus on cost savings—building resiliency and HA (Highly-Available)</a:t>
            </a:r>
          </a:p>
          <a:p>
            <a:pPr marL="171450" indent="-171450" rtl="0" fontAlgn="base">
              <a:buFont typeface="Wingdings" panose="05000000000000000000" pitchFamily="2" charset="2"/>
              <a:buChar char="§"/>
            </a:pPr>
            <a:r>
              <a:rPr lang="en-US" sz="1200" b="0" i="0" u="none" strike="noStrike" kern="1200" dirty="0">
                <a:solidFill>
                  <a:schemeClr val="tx1"/>
                </a:solidFill>
                <a:effectLst/>
                <a:latin typeface="Segoe "/>
                <a:ea typeface="+mn-ea"/>
                <a:cs typeface="+mn-cs"/>
              </a:rPr>
              <a:t>Bake in security automation into your secure architecture design</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u="none" strike="noStrike" kern="1200" dirty="0">
                <a:solidFill>
                  <a:schemeClr val="tx1"/>
                </a:solidFill>
                <a:effectLst/>
                <a:latin typeface="Segoe "/>
                <a:ea typeface="+mn-ea"/>
                <a:cs typeface="+mn-cs"/>
              </a:rPr>
              <a:t>Companies with IR teams + testing saves IT budget dollars!</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u="none" strike="noStrike" kern="1200" dirty="0">
                <a:solidFill>
                  <a:schemeClr val="tx1"/>
                </a:solidFill>
                <a:effectLst/>
                <a:latin typeface="Segoe "/>
                <a:ea typeface="+mn-ea"/>
                <a:cs typeface="+mn-cs"/>
              </a:rPr>
              <a:t>Orgs without security automation have highest $$ risk.</a:t>
            </a:r>
          </a:p>
          <a:p>
            <a:pPr rtl="0" fontAlgn="base"/>
            <a:endParaRPr lang="en-US" sz="1200" b="0" i="0" kern="1200" dirty="0">
              <a:solidFill>
                <a:schemeClr val="tx1"/>
              </a:solidFill>
              <a:effectLst/>
              <a:latin typeface="Segoe "/>
              <a:ea typeface="+mn-ea"/>
              <a:cs typeface="+mn-cs"/>
            </a:endParaRPr>
          </a:p>
          <a:p>
            <a:endParaRPr lang="en-US" dirty="0"/>
          </a:p>
        </p:txBody>
      </p:sp>
    </p:spTree>
    <p:extLst>
      <p:ext uri="{BB962C8B-B14F-4D97-AF65-F5344CB8AC3E}">
        <p14:creationId xmlns:p14="http://schemas.microsoft.com/office/powerpoint/2010/main" val="97062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indent="0">
              <a:buFontTx/>
              <a:buNone/>
            </a:pPr>
            <a:r>
              <a:rPr lang="en-US" sz="1200" b="1" i="0" u="none" strike="noStrike" kern="1200" dirty="0">
                <a:solidFill>
                  <a:schemeClr val="tx1"/>
                </a:solidFill>
                <a:effectLst/>
                <a:latin typeface="Segoe "/>
                <a:ea typeface="+mn-ea"/>
                <a:cs typeface="+mn-cs"/>
              </a:rPr>
              <a:t>Well-architected</a:t>
            </a:r>
            <a:r>
              <a:rPr lang="en-US" sz="1200" b="0" i="0" u="none" strike="noStrike" kern="1200" dirty="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dirty="0">
                <a:solidFill>
                  <a:schemeClr val="tx1"/>
                </a:solidFill>
                <a:effectLst/>
                <a:latin typeface="Segoe "/>
                <a:ea typeface="+mn-ea"/>
                <a:cs typeface="+mn-cs"/>
              </a:rPr>
              <a:t>Operationalizes </a:t>
            </a:r>
            <a:r>
              <a:rPr lang="en-US" sz="1200" dirty="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dirty="0">
                <a:solidFill>
                  <a:srgbClr val="50E6FF"/>
                </a:solidFill>
                <a:latin typeface="Segoe UI Semibold"/>
              </a:rPr>
              <a:t>Design</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build</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optimize</a:t>
            </a:r>
            <a:r>
              <a:rPr lang="en-US" sz="1200" dirty="0">
                <a:solidFill>
                  <a:schemeClr val="bg1"/>
                </a:solidFill>
                <a:latin typeface="Segoe UI" panose="020B0502040204020203" pitchFamily="34" charset="0"/>
                <a:cs typeface="Segoe UI" panose="020B0502040204020203" pitchFamily="34" charset="0"/>
              </a:rPr>
              <a:t> cloud solutions, using </a:t>
            </a:r>
            <a:r>
              <a:rPr lang="en-US" sz="1200" spc="-50" dirty="0">
                <a:solidFill>
                  <a:srgbClr val="50E6FF"/>
                </a:solidFill>
                <a:latin typeface="Segoe UI Semibold"/>
              </a:rPr>
              <a:t>architectural</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guidance</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assessments</a:t>
            </a:r>
            <a:r>
              <a:rPr lang="en-US" sz="1200" dirty="0">
                <a:solidFill>
                  <a:schemeClr val="bg1"/>
                </a:solidFill>
                <a:latin typeface="Segoe UI" panose="020B0502040204020203" pitchFamily="34" charset="0"/>
                <a:cs typeface="Segoe UI" panose="020B0502040204020203" pitchFamily="34" charset="0"/>
              </a:rPr>
              <a:t>, and </a:t>
            </a:r>
            <a:r>
              <a:rPr lang="en-US" sz="1200" spc="-50" dirty="0">
                <a:solidFill>
                  <a:srgbClr val="50E6FF"/>
                </a:solidFill>
                <a:latin typeface="Segoe UI Semibold"/>
              </a:rPr>
              <a:t>industry</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best</a:t>
            </a:r>
            <a:r>
              <a:rPr lang="en-US" sz="1200" dirty="0">
                <a:solidFill>
                  <a:schemeClr val="bg1"/>
                </a:solidFill>
                <a:latin typeface="Segoe UI" panose="020B0502040204020203" pitchFamily="34" charset="0"/>
                <a:cs typeface="Segoe UI" panose="020B0502040204020203" pitchFamily="34" charset="0"/>
              </a:rPr>
              <a:t> </a:t>
            </a:r>
            <a:r>
              <a:rPr lang="en-US" sz="1200" spc="-50" dirty="0">
                <a:solidFill>
                  <a:srgbClr val="50E6FF"/>
                </a:solidFill>
                <a:latin typeface="Segoe UI Semibold"/>
              </a:rPr>
              <a:t>practices.</a:t>
            </a:r>
          </a:p>
          <a:p>
            <a:pPr marL="0" indent="0">
              <a:buFont typeface="Wingdings" panose="05000000000000000000" pitchFamily="2" charset="2"/>
              <a:buNone/>
            </a:pPr>
            <a:endParaRPr lang="en-US" sz="1200" dirty="0">
              <a:solidFill>
                <a:schemeClr val="bg1"/>
              </a:solidFill>
              <a:highlight>
                <a:srgbClr val="000000"/>
              </a:highlight>
            </a:endParaRP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Cost-Optimization: </a:t>
            </a:r>
            <a:r>
              <a:rPr lang="en-US" sz="1200" b="0" kern="1200" dirty="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Operational Excellence: </a:t>
            </a:r>
            <a:r>
              <a:rPr lang="en-US" sz="1200" b="0" kern="1200" dirty="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Performance Efficiency: </a:t>
            </a:r>
            <a:r>
              <a:rPr lang="en-US" sz="1200" b="0" kern="1200" dirty="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Reliability: </a:t>
            </a:r>
            <a:r>
              <a:rPr lang="en-US" sz="1200" b="0" kern="1200" dirty="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dirty="0">
              <a:solidFill>
                <a:schemeClr val="tx1"/>
              </a:solidFill>
              <a:effectLst/>
              <a:latin typeface="+mn-lt"/>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Do you have to make trade-offs in an enterprise context? Most often, 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Segoe "/>
                <a:ea typeface="+mn-ea"/>
                <a:cs typeface="+mn-cs"/>
              </a:rPr>
              <a:t>Development workloads: </a:t>
            </a:r>
            <a:r>
              <a:rPr lang="en-US" sz="1200" i="1" dirty="0">
                <a:solidFill>
                  <a:schemeClr val="bg1"/>
                </a:solidFill>
                <a:latin typeface="Segoe UI" panose="020B0502040204020203" pitchFamily="34" charset="0"/>
                <a:cs typeface="Segoe UI" panose="020B0502040204020203" pitchFamily="34" charset="0"/>
              </a:rPr>
              <a:t>Optimizing costs in dev workloads may be the right approach, even when it may impact reliability, if it is in line with business expectations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cap="none" baseline="0" dirty="0">
                <a:solidFill>
                  <a:schemeClr val="accent1"/>
                </a:solidFill>
                <a:latin typeface="Segoe UI" panose="020B0502040204020203" pitchFamily="34" charset="0"/>
                <a:cs typeface="Segoe UI" panose="020B0502040204020203" pitchFamily="34" charset="0"/>
              </a:rPr>
              <a:t>Mission-critical workloads: </a:t>
            </a:r>
            <a:r>
              <a:rPr lang="en-US" sz="1200" i="1" dirty="0">
                <a:latin typeface="Segoe UI" panose="020B0502040204020203" pitchFamily="34" charset="0"/>
                <a:cs typeface="Segoe UI" panose="020B0502040204020203" pitchFamily="34" charset="0"/>
              </a:rPr>
              <a:t>Improving performance for a mission-critical workload may be the right business decision, even at the expense of increased costs.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i="0" dirty="0">
                <a:latin typeface="Segoe UI" panose="020B0502040204020203" pitchFamily="34" charset="0"/>
                <a:cs typeface="Segoe UI" panose="020B0502040204020203" pitchFamily="34" charset="0"/>
              </a:rPr>
              <a:t>Securing all workloads: </a:t>
            </a:r>
            <a:r>
              <a:rPr lang="en-US" sz="1200" i="1" dirty="0">
                <a:latin typeface="Segoe UI" panose="020B0502040204020203" pitchFamily="34" charset="0"/>
                <a:cs typeface="Segoe UI" panose="020B0502040204020203" pitchFamily="34" charset="0"/>
              </a:rPr>
              <a:t>Surge in cyber attacks drive workload security investments, as organizations attempt to protect their most valuable asset: data</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endParaRPr lang="en-US" sz="1200" dirty="0">
              <a:latin typeface="Segoe"/>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2550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are a sample of the quality inhibitors to look out and that could be addressed by the guidance included in Microsoft WAF, representing both the breadth and depth of guidance provided by Microsoft. </a:t>
            </a: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4/7/2023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33.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6.xml"/><Relationship Id="rId4" Type="http://schemas.openxmlformats.org/officeDocument/2006/relationships/image" Target="../media/image44.jpe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7.xml"/><Relationship Id="rId4" Type="http://schemas.openxmlformats.org/officeDocument/2006/relationships/image" Target="../media/image44.jpe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7.xml"/><Relationship Id="rId5" Type="http://schemas.openxmlformats.org/officeDocument/2006/relationships/image" Target="../media/image49.emf"/><Relationship Id="rId4" Type="http://schemas.openxmlformats.org/officeDocument/2006/relationships/image" Target="../media/image48.sv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7.xml"/><Relationship Id="rId4" Type="http://schemas.openxmlformats.org/officeDocument/2006/relationships/image" Target="../media/image48.sv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8.xml"/><Relationship Id="rId4" Type="http://schemas.openxmlformats.org/officeDocument/2006/relationships/image" Target="../media/image51.sv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8.xml"/><Relationship Id="rId4" Type="http://schemas.openxmlformats.org/officeDocument/2006/relationships/image" Target="../media/image51.sv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8.xml"/><Relationship Id="rId4" Type="http://schemas.openxmlformats.org/officeDocument/2006/relationships/image" Target="../media/image56.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Master" Target="../slideMasters/slideMaster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6.jpe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9.xml"/><Relationship Id="rId4" Type="http://schemas.openxmlformats.org/officeDocument/2006/relationships/image" Target="../media/image33.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9.xml"/><Relationship Id="rId4" Type="http://schemas.openxmlformats.org/officeDocument/2006/relationships/image" Target="../media/image44.jpe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9.xml"/><Relationship Id="rId5" Type="http://schemas.openxmlformats.org/officeDocument/2006/relationships/image" Target="../media/image49.emf"/><Relationship Id="rId4" Type="http://schemas.openxmlformats.org/officeDocument/2006/relationships/image" Target="../media/image69.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10.xml"/><Relationship Id="rId5" Type="http://schemas.openxmlformats.org/officeDocument/2006/relationships/image" Target="../media/image49.emf"/><Relationship Id="rId4" Type="http://schemas.openxmlformats.org/officeDocument/2006/relationships/image" Target="../media/image69.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5.png"/></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3.xml"/><Relationship Id="rId4" Type="http://schemas.openxmlformats.org/officeDocument/2006/relationships/image" Target="../media/image33.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3.xml"/><Relationship Id="rId4" Type="http://schemas.openxmlformats.org/officeDocument/2006/relationships/image" Target="../media/image44.jpeg"/></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14.xml"/><Relationship Id="rId4" Type="http://schemas.openxmlformats.org/officeDocument/2006/relationships/image" Target="../media/image71.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emf"/><Relationship Id="rId1" Type="http://schemas.openxmlformats.org/officeDocument/2006/relationships/slideMaster" Target="../slideMasters/slideMaster14.xml"/><Relationship Id="rId4" Type="http://schemas.openxmlformats.org/officeDocument/2006/relationships/image" Target="../media/image71.sv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4.xml"/><Relationship Id="rId4" Type="http://schemas.openxmlformats.org/officeDocument/2006/relationships/image" Target="../media/image56.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Master" Target="../slideMasters/slideMaster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4.xml"/><Relationship Id="rId4" Type="http://schemas.openxmlformats.org/officeDocument/2006/relationships/image" Target="../media/image66.jpeg"/></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37960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227047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3739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304260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877354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987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3805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5357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05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87890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9432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05439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176195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89378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6145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64541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181923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97149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124209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7409552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797510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069171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54032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499566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245613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2075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62960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501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7280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5662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7855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3862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9557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07040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86804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945619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027430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DA12-6D5C-4802-BB9E-1ABB44E70A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053454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164821608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59890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188899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5671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83381748"/>
      </p:ext>
    </p:extLst>
  </p:cSld>
  <p:clrMapOvr>
    <a:masterClrMapping/>
  </p:clrMapOvr>
  <p:transition>
    <p:fade/>
  </p:transition>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33145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83868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188670151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85860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539381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28853377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45778136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3066048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209233072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9663702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7016458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370608058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12781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8036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293226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53053452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309423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336786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3444942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1556140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12916323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88920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98189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9386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80467999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4443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6749081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8924115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3451526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9709432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3780086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9090135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5976383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39034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91637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164188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3793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0098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5115902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9001043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95483277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89863665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1613070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33978059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032162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371035066"/>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9882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210097995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49644705"/>
      </p:ext>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2444708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5612436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94096912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668299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5489185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0740690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44234577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83660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4178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80931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68929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57530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7992319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9229425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8130007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5276151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0300751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6555517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933952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7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4569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losing slid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91655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42930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308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4/7/2023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409282871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4/7/2023</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154403153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48670114"/>
      </p:ext>
    </p:extLst>
  </p:cSld>
  <p:clrMapOvr>
    <a:masterClrMapping/>
  </p:clrMapOvr>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097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324970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919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4569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9162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2379678"/>
      </p:ext>
    </p:extLst>
  </p:cSld>
  <p:clrMapOvr>
    <a:masterClrMapping/>
  </p:clrMapOvr>
  <p:transition>
    <p:fade/>
  </p:transition>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9131836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8913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209534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458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6232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05807"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grpSp>
        <p:nvGrpSpPr>
          <p:cNvPr id="49" name="Group 48">
            <a:extLst>
              <a:ext uri="{FF2B5EF4-FFF2-40B4-BE49-F238E27FC236}">
                <a16:creationId xmlns:a16="http://schemas.microsoft.com/office/drawing/2014/main" id="{5A28822A-29B5-4496-8BB2-419BE251ACD5}"/>
              </a:ext>
            </a:extLst>
          </p:cNvPr>
          <p:cNvGrpSpPr/>
          <p:nvPr userDrawn="1"/>
        </p:nvGrpSpPr>
        <p:grpSpPr>
          <a:xfrm>
            <a:off x="8206033" y="1774638"/>
            <a:ext cx="2507811" cy="3747870"/>
            <a:chOff x="8206033" y="1774638"/>
            <a:chExt cx="2507811" cy="3747870"/>
          </a:xfrm>
        </p:grpSpPr>
        <p:sp>
          <p:nvSpPr>
            <p:cNvPr id="8" name="Freeform: Shape 7">
              <a:extLst>
                <a:ext uri="{FF2B5EF4-FFF2-40B4-BE49-F238E27FC236}">
                  <a16:creationId xmlns:a16="http://schemas.microsoft.com/office/drawing/2014/main" id="{E9A1D399-1620-494F-A0FD-B080634347AC}"/>
                </a:ext>
              </a:extLst>
            </p:cNvPr>
            <p:cNvSpPr/>
            <p:nvPr/>
          </p:nvSpPr>
          <p:spPr>
            <a:xfrm>
              <a:off x="9635998" y="34361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2780101-3835-4062-B562-018F950F4727}"/>
                </a:ext>
              </a:extLst>
            </p:cNvPr>
            <p:cNvSpPr/>
            <p:nvPr/>
          </p:nvSpPr>
          <p:spPr>
            <a:xfrm>
              <a:off x="9606438" y="3412687"/>
              <a:ext cx="1107406" cy="1290350"/>
            </a:xfrm>
            <a:custGeom>
              <a:avLst/>
              <a:gdLst>
                <a:gd name="connsiteX0" fmla="*/ 1085508 w 1086581"/>
                <a:gd name="connsiteY0" fmla="*/ 322182 h 1266085"/>
                <a:gd name="connsiteX1" fmla="*/ 1079006 w 1086581"/>
                <a:gd name="connsiteY1" fmla="*/ 311329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182 h 1266085"/>
                <a:gd name="connsiteX14" fmla="*/ 542245 w 1086581"/>
                <a:gd name="connsiteY14" fmla="*/ 28236 h 1266085"/>
                <a:gd name="connsiteX15" fmla="*/ 1045706 w 1086581"/>
                <a:gd name="connsiteY15" fmla="*/ 322544 h 1266085"/>
                <a:gd name="connsiteX16" fmla="*/ 544280 w 1086581"/>
                <a:gd name="connsiteY16" fmla="*/ 617678 h 1266085"/>
                <a:gd name="connsiteX17" fmla="*/ 40820 w 1086581"/>
                <a:gd name="connsiteY17" fmla="*/ 323370 h 1266085"/>
                <a:gd name="connsiteX18" fmla="*/ 542245 w 1086581"/>
                <a:gd name="connsiteY18" fmla="*/ 28236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5 w 1086581"/>
                <a:gd name="connsiteY24" fmla="*/ 1229445 h 1266085"/>
                <a:gd name="connsiteX25" fmla="*/ 558415 w 1086581"/>
                <a:gd name="connsiteY25" fmla="*/ 640055 h 1266085"/>
                <a:gd name="connsiteX26" fmla="*/ 1057239 w 1086581"/>
                <a:gd name="connsiteY26" fmla="*/ 346470 h 1266085"/>
                <a:gd name="connsiteX27" fmla="*/ 1058257 w 1086581"/>
                <a:gd name="connsiteY27" fmla="*/ 935293 h 1266085"/>
                <a:gd name="connsiteX28" fmla="*/ 558415 w 1086581"/>
                <a:gd name="connsiteY28" fmla="*/ 1229445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182"/>
                  </a:moveTo>
                  <a:cubicBezTo>
                    <a:pt x="1085508" y="317789"/>
                    <a:pt x="1083020" y="313706"/>
                    <a:pt x="1079006" y="311329"/>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182"/>
                  </a:lnTo>
                  <a:close/>
                  <a:moveTo>
                    <a:pt x="542245" y="28236"/>
                  </a:moveTo>
                  <a:lnTo>
                    <a:pt x="1045706" y="322544"/>
                  </a:lnTo>
                  <a:lnTo>
                    <a:pt x="544280" y="617678"/>
                  </a:lnTo>
                  <a:lnTo>
                    <a:pt x="40820" y="323370"/>
                  </a:lnTo>
                  <a:lnTo>
                    <a:pt x="542245" y="28236"/>
                  </a:lnTo>
                  <a:close/>
                  <a:moveTo>
                    <a:pt x="28268" y="346729"/>
                  </a:moveTo>
                  <a:lnTo>
                    <a:pt x="530146" y="640106"/>
                  </a:lnTo>
                  <a:lnTo>
                    <a:pt x="530146" y="1229549"/>
                  </a:lnTo>
                  <a:lnTo>
                    <a:pt x="29286" y="936740"/>
                  </a:lnTo>
                  <a:lnTo>
                    <a:pt x="28268" y="346729"/>
                  </a:lnTo>
                  <a:close/>
                  <a:moveTo>
                    <a:pt x="558415" y="1229445"/>
                  </a:moveTo>
                  <a:lnTo>
                    <a:pt x="558415" y="640055"/>
                  </a:lnTo>
                  <a:lnTo>
                    <a:pt x="1057239" y="346470"/>
                  </a:lnTo>
                  <a:lnTo>
                    <a:pt x="1058257" y="935293"/>
                  </a:lnTo>
                  <a:lnTo>
                    <a:pt x="558415" y="1229445"/>
                  </a:lnTo>
                  <a:close/>
                </a:path>
              </a:pathLst>
            </a:custGeom>
            <a:solidFill>
              <a:srgbClr val="FFFFFF"/>
            </a:solidFill>
            <a:ln w="564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4EE784-977D-46C4-ADDB-072F275E1D67}"/>
                </a:ext>
              </a:extLst>
            </p:cNvPr>
            <p:cNvSpPr/>
            <p:nvPr/>
          </p:nvSpPr>
          <p:spPr>
            <a:xfrm>
              <a:off x="9635998" y="25934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42A792F-9BBC-4013-83E8-19A53D5D0FC1}"/>
                </a:ext>
              </a:extLst>
            </p:cNvPr>
            <p:cNvSpPr/>
            <p:nvPr/>
          </p:nvSpPr>
          <p:spPr>
            <a:xfrm>
              <a:off x="9606438" y="2569935"/>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600 h 1266085"/>
                <a:gd name="connsiteX22" fmla="*/ 29286 w 1086581"/>
                <a:gd name="connsiteY22" fmla="*/ 936791 h 1266085"/>
                <a:gd name="connsiteX23" fmla="*/ 28268 w 1086581"/>
                <a:gd name="connsiteY23" fmla="*/ 346729 h 1266085"/>
                <a:gd name="connsiteX24" fmla="*/ 558415 w 1086581"/>
                <a:gd name="connsiteY24" fmla="*/ 1229497 h 1266085"/>
                <a:gd name="connsiteX25" fmla="*/ 558415 w 1086581"/>
                <a:gd name="connsiteY25" fmla="*/ 640106 h 1266085"/>
                <a:gd name="connsiteX26" fmla="*/ 1057239 w 1086581"/>
                <a:gd name="connsiteY26" fmla="*/ 346522 h 1266085"/>
                <a:gd name="connsiteX27" fmla="*/ 1058257 w 1086581"/>
                <a:gd name="connsiteY27" fmla="*/ 935344 h 1266085"/>
                <a:gd name="connsiteX28" fmla="*/ 558415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600"/>
                  </a:lnTo>
                  <a:lnTo>
                    <a:pt x="29286" y="936791"/>
                  </a:lnTo>
                  <a:lnTo>
                    <a:pt x="28268" y="346729"/>
                  </a:lnTo>
                  <a:close/>
                  <a:moveTo>
                    <a:pt x="558415" y="1229497"/>
                  </a:moveTo>
                  <a:lnTo>
                    <a:pt x="558415" y="640106"/>
                  </a:lnTo>
                  <a:lnTo>
                    <a:pt x="1057239" y="346522"/>
                  </a:lnTo>
                  <a:lnTo>
                    <a:pt x="1058257" y="935344"/>
                  </a:lnTo>
                  <a:lnTo>
                    <a:pt x="558415" y="1229497"/>
                  </a:lnTo>
                  <a:close/>
                </a:path>
              </a:pathLst>
            </a:custGeom>
            <a:solidFill>
              <a:srgbClr val="FFFFFF"/>
            </a:solidFill>
            <a:ln w="564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846AC73-33F5-48D9-8EED-EFC8BA402E88}"/>
                </a:ext>
              </a:extLst>
            </p:cNvPr>
            <p:cNvSpPr/>
            <p:nvPr/>
          </p:nvSpPr>
          <p:spPr>
            <a:xfrm>
              <a:off x="9635998" y="1803468"/>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accent5"/>
            </a:solidFill>
            <a:ln w="564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D73F58-473A-4E63-8C3D-A27D2DA90B86}"/>
                </a:ext>
              </a:extLst>
            </p:cNvPr>
            <p:cNvSpPr/>
            <p:nvPr/>
          </p:nvSpPr>
          <p:spPr>
            <a:xfrm>
              <a:off x="9606381" y="1774638"/>
              <a:ext cx="1107406" cy="1290297"/>
            </a:xfrm>
            <a:custGeom>
              <a:avLst/>
              <a:gdLst>
                <a:gd name="connsiteX0" fmla="*/ 1085564 w 1086581"/>
                <a:gd name="connsiteY0" fmla="*/ 322233 h 1266033"/>
                <a:gd name="connsiteX1" fmla="*/ 1079062 w 1086581"/>
                <a:gd name="connsiteY1" fmla="*/ 311381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4 h 1266033"/>
                <a:gd name="connsiteX8" fmla="*/ 536704 w 1086581"/>
                <a:gd name="connsiteY8" fmla="*/ 1264018 h 1266033"/>
                <a:gd name="connsiteX9" fmla="*/ 544337 w 1086581"/>
                <a:gd name="connsiteY9" fmla="*/ 1266033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64 w 1086581"/>
                <a:gd name="connsiteY13" fmla="*/ 322233 h 1266033"/>
                <a:gd name="connsiteX14" fmla="*/ 542302 w 1086581"/>
                <a:gd name="connsiteY14" fmla="*/ 28287 h 1266033"/>
                <a:gd name="connsiteX15" fmla="*/ 1045762 w 1086581"/>
                <a:gd name="connsiteY15" fmla="*/ 322595 h 1266033"/>
                <a:gd name="connsiteX16" fmla="*/ 544337 w 1086581"/>
                <a:gd name="connsiteY16" fmla="*/ 617730 h 1266033"/>
                <a:gd name="connsiteX17" fmla="*/ 40876 w 1086581"/>
                <a:gd name="connsiteY17" fmla="*/ 323422 h 1266033"/>
                <a:gd name="connsiteX18" fmla="*/ 542302 w 1086581"/>
                <a:gd name="connsiteY18" fmla="*/ 28287 h 1266033"/>
                <a:gd name="connsiteX19" fmla="*/ 28325 w 1086581"/>
                <a:gd name="connsiteY19" fmla="*/ 346729 h 1266033"/>
                <a:gd name="connsiteX20" fmla="*/ 530203 w 1086581"/>
                <a:gd name="connsiteY20" fmla="*/ 640106 h 1266033"/>
                <a:gd name="connsiteX21" fmla="*/ 530203 w 1086581"/>
                <a:gd name="connsiteY21" fmla="*/ 1229600 h 1266033"/>
                <a:gd name="connsiteX22" fmla="*/ 29343 w 1086581"/>
                <a:gd name="connsiteY22" fmla="*/ 936791 h 1266033"/>
                <a:gd name="connsiteX23" fmla="*/ 28325 w 1086581"/>
                <a:gd name="connsiteY23" fmla="*/ 346729 h 1266033"/>
                <a:gd name="connsiteX24" fmla="*/ 558471 w 1086581"/>
                <a:gd name="connsiteY24" fmla="*/ 1229497 h 1266033"/>
                <a:gd name="connsiteX25" fmla="*/ 558471 w 1086581"/>
                <a:gd name="connsiteY25" fmla="*/ 640106 h 1266033"/>
                <a:gd name="connsiteX26" fmla="*/ 1057296 w 1086581"/>
                <a:gd name="connsiteY26" fmla="*/ 346522 h 1266033"/>
                <a:gd name="connsiteX27" fmla="*/ 1058313 w 1086581"/>
                <a:gd name="connsiteY27" fmla="*/ 935344 h 1266033"/>
                <a:gd name="connsiteX28" fmla="*/ 558471 w 1086581"/>
                <a:gd name="connsiteY28" fmla="*/ 1229497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64" y="322233"/>
                  </a:moveTo>
                  <a:cubicBezTo>
                    <a:pt x="1085564" y="317841"/>
                    <a:pt x="1083077" y="313758"/>
                    <a:pt x="1079062" y="311381"/>
                  </a:cubicBezTo>
                  <a:lnTo>
                    <a:pt x="549877" y="2035"/>
                  </a:lnTo>
                  <a:cubicBezTo>
                    <a:pt x="545241" y="-704"/>
                    <a:pt x="539249" y="-652"/>
                    <a:pt x="534612" y="2035"/>
                  </a:cubicBezTo>
                  <a:lnTo>
                    <a:pt x="6502" y="312828"/>
                  </a:lnTo>
                  <a:cubicBezTo>
                    <a:pt x="2431" y="315205"/>
                    <a:pt x="0" y="319288"/>
                    <a:pt x="0" y="323732"/>
                  </a:cubicBezTo>
                  <a:lnTo>
                    <a:pt x="1074" y="943871"/>
                  </a:lnTo>
                  <a:cubicBezTo>
                    <a:pt x="1074" y="948264"/>
                    <a:pt x="3562" y="952346"/>
                    <a:pt x="7576" y="954724"/>
                  </a:cubicBezTo>
                  <a:lnTo>
                    <a:pt x="536704" y="1264018"/>
                  </a:lnTo>
                  <a:cubicBezTo>
                    <a:pt x="539022" y="1265362"/>
                    <a:pt x="541680" y="1266033"/>
                    <a:pt x="544337" y="1266033"/>
                  </a:cubicBezTo>
                  <a:cubicBezTo>
                    <a:pt x="546994" y="1266033"/>
                    <a:pt x="549651" y="1265362"/>
                    <a:pt x="551969" y="1263966"/>
                  </a:cubicBezTo>
                  <a:lnTo>
                    <a:pt x="1080080" y="953173"/>
                  </a:lnTo>
                  <a:cubicBezTo>
                    <a:pt x="1084151" y="950796"/>
                    <a:pt x="1086582" y="946713"/>
                    <a:pt x="1086582" y="942269"/>
                  </a:cubicBezTo>
                  <a:lnTo>
                    <a:pt x="1085564" y="322233"/>
                  </a:lnTo>
                  <a:close/>
                  <a:moveTo>
                    <a:pt x="542302" y="28287"/>
                  </a:moveTo>
                  <a:lnTo>
                    <a:pt x="1045762" y="322595"/>
                  </a:lnTo>
                  <a:lnTo>
                    <a:pt x="544337" y="617730"/>
                  </a:lnTo>
                  <a:lnTo>
                    <a:pt x="40876" y="323422"/>
                  </a:lnTo>
                  <a:lnTo>
                    <a:pt x="542302" y="28287"/>
                  </a:lnTo>
                  <a:close/>
                  <a:moveTo>
                    <a:pt x="28325" y="346729"/>
                  </a:moveTo>
                  <a:lnTo>
                    <a:pt x="530203" y="640106"/>
                  </a:lnTo>
                  <a:lnTo>
                    <a:pt x="530203" y="1229600"/>
                  </a:lnTo>
                  <a:lnTo>
                    <a:pt x="29343" y="936791"/>
                  </a:lnTo>
                  <a:lnTo>
                    <a:pt x="28325" y="346729"/>
                  </a:lnTo>
                  <a:close/>
                  <a:moveTo>
                    <a:pt x="558471" y="1229497"/>
                  </a:moveTo>
                  <a:lnTo>
                    <a:pt x="558471" y="640106"/>
                  </a:lnTo>
                  <a:lnTo>
                    <a:pt x="1057296" y="346522"/>
                  </a:lnTo>
                  <a:lnTo>
                    <a:pt x="1058313" y="935344"/>
                  </a:lnTo>
                  <a:lnTo>
                    <a:pt x="558471" y="1229497"/>
                  </a:lnTo>
                  <a:close/>
                </a:path>
              </a:pathLst>
            </a:custGeom>
            <a:solidFill>
              <a:srgbClr val="FFFFFF"/>
            </a:solidFill>
            <a:ln w="564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499E092-36F0-495A-8ADD-8713227A7309}"/>
                </a:ext>
              </a:extLst>
            </p:cNvPr>
            <p:cNvSpPr/>
            <p:nvPr/>
          </p:nvSpPr>
          <p:spPr>
            <a:xfrm>
              <a:off x="8938791" y="3847012"/>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grpSp>
          <p:nvGrpSpPr>
            <p:cNvPr id="17" name="Graphic 2">
              <a:extLst>
                <a:ext uri="{FF2B5EF4-FFF2-40B4-BE49-F238E27FC236}">
                  <a16:creationId xmlns:a16="http://schemas.microsoft.com/office/drawing/2014/main" id="{FD7C6D12-DA93-4532-8919-23B1BE712E1E}"/>
                </a:ext>
              </a:extLst>
            </p:cNvPr>
            <p:cNvGrpSpPr/>
            <p:nvPr/>
          </p:nvGrpSpPr>
          <p:grpSpPr>
            <a:xfrm>
              <a:off x="8909174" y="3818216"/>
              <a:ext cx="1107348" cy="1290369"/>
              <a:chOff x="8933659" y="3815046"/>
              <a:chExt cx="1086525" cy="1266104"/>
            </a:xfrm>
            <a:solidFill>
              <a:srgbClr val="FFFFFF"/>
            </a:solidFill>
          </p:grpSpPr>
          <p:sp>
            <p:nvSpPr>
              <p:cNvPr id="22" name="Freeform: Shape 21">
                <a:extLst>
                  <a:ext uri="{FF2B5EF4-FFF2-40B4-BE49-F238E27FC236}">
                    <a16:creationId xmlns:a16="http://schemas.microsoft.com/office/drawing/2014/main" id="{08BA4A41-8480-4A56-8275-360731488D73}"/>
                  </a:ext>
                </a:extLst>
              </p:cNvPr>
              <p:cNvSpPr/>
              <p:nvPr/>
            </p:nvSpPr>
            <p:spPr>
              <a:xfrm>
                <a:off x="8933659" y="3815046"/>
                <a:ext cx="1086525" cy="1266104"/>
              </a:xfrm>
              <a:custGeom>
                <a:avLst/>
                <a:gdLst>
                  <a:gd name="connsiteX0" fmla="*/ 544337 w 1086525"/>
                  <a:gd name="connsiteY0" fmla="*/ 1266105 h 1266104"/>
                  <a:gd name="connsiteX1" fmla="*/ 536704 w 1086525"/>
                  <a:gd name="connsiteY1" fmla="*/ 1264089 h 1266104"/>
                  <a:gd name="connsiteX2" fmla="*/ 7576 w 1086525"/>
                  <a:gd name="connsiteY2" fmla="*/ 954743 h 1266104"/>
                  <a:gd name="connsiteX3" fmla="*/ 1074 w 1086525"/>
                  <a:gd name="connsiteY3" fmla="*/ 943891 h 1266104"/>
                  <a:gd name="connsiteX4" fmla="*/ 0 w 1086525"/>
                  <a:gd name="connsiteY4" fmla="*/ 323751 h 1266104"/>
                  <a:gd name="connsiteX5" fmla="*/ 6502 w 1086525"/>
                  <a:gd name="connsiteY5" fmla="*/ 312847 h 1266104"/>
                  <a:gd name="connsiteX6" fmla="*/ 534612 w 1086525"/>
                  <a:gd name="connsiteY6" fmla="*/ 2054 h 1266104"/>
                  <a:gd name="connsiteX7" fmla="*/ 549877 w 1086525"/>
                  <a:gd name="connsiteY7" fmla="*/ 2054 h 1266104"/>
                  <a:gd name="connsiteX8" fmla="*/ 1079006 w 1086525"/>
                  <a:gd name="connsiteY8" fmla="*/ 311349 h 1266104"/>
                  <a:gd name="connsiteX9" fmla="*/ 1085508 w 1086525"/>
                  <a:gd name="connsiteY9" fmla="*/ 322201 h 1266104"/>
                  <a:gd name="connsiteX10" fmla="*/ 1086525 w 1086525"/>
                  <a:gd name="connsiteY10" fmla="*/ 942340 h 1266104"/>
                  <a:gd name="connsiteX11" fmla="*/ 1080024 w 1086525"/>
                  <a:gd name="connsiteY11" fmla="*/ 953244 h 1266104"/>
                  <a:gd name="connsiteX12" fmla="*/ 551913 w 1086525"/>
                  <a:gd name="connsiteY12" fmla="*/ 1264037 h 1266104"/>
                  <a:gd name="connsiteX13" fmla="*/ 544337 w 1086525"/>
                  <a:gd name="connsiteY13" fmla="*/ 1266105 h 1266104"/>
                  <a:gd name="connsiteX14" fmla="*/ 29343 w 1086525"/>
                  <a:gd name="connsiteY14" fmla="*/ 936759 h 1266104"/>
                  <a:gd name="connsiteX15" fmla="*/ 544337 w 1086525"/>
                  <a:gd name="connsiteY15" fmla="*/ 1237785 h 1266104"/>
                  <a:gd name="connsiteX16" fmla="*/ 1058313 w 1086525"/>
                  <a:gd name="connsiteY16" fmla="*/ 935260 h 1266104"/>
                  <a:gd name="connsiteX17" fmla="*/ 1057296 w 1086525"/>
                  <a:gd name="connsiteY17" fmla="*/ 329229 h 1266104"/>
                  <a:gd name="connsiteX18" fmla="*/ 542301 w 1086525"/>
                  <a:gd name="connsiteY18" fmla="*/ 28203 h 1266104"/>
                  <a:gd name="connsiteX19" fmla="*/ 28325 w 1086525"/>
                  <a:gd name="connsiteY19" fmla="*/ 330728 h 1266104"/>
                  <a:gd name="connsiteX20" fmla="*/ 29343 w 1086525"/>
                  <a:gd name="connsiteY20" fmla="*/ 936759 h 12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6525" h="1266104">
                    <a:moveTo>
                      <a:pt x="544337" y="1266105"/>
                    </a:moveTo>
                    <a:cubicBezTo>
                      <a:pt x="541680" y="1266105"/>
                      <a:pt x="539022" y="1265433"/>
                      <a:pt x="536704" y="1264089"/>
                    </a:cubicBezTo>
                    <a:lnTo>
                      <a:pt x="7576" y="954743"/>
                    </a:lnTo>
                    <a:cubicBezTo>
                      <a:pt x="3505" y="952366"/>
                      <a:pt x="1074" y="948283"/>
                      <a:pt x="1074" y="943891"/>
                    </a:cubicBezTo>
                    <a:lnTo>
                      <a:pt x="0" y="323751"/>
                    </a:lnTo>
                    <a:cubicBezTo>
                      <a:pt x="0" y="319359"/>
                      <a:pt x="2431" y="315276"/>
                      <a:pt x="6502" y="312847"/>
                    </a:cubicBezTo>
                    <a:lnTo>
                      <a:pt x="534612" y="2054"/>
                    </a:lnTo>
                    <a:cubicBezTo>
                      <a:pt x="539249" y="-685"/>
                      <a:pt x="545241" y="-685"/>
                      <a:pt x="549877" y="2054"/>
                    </a:cubicBezTo>
                    <a:lnTo>
                      <a:pt x="1079006" y="311349"/>
                    </a:lnTo>
                    <a:cubicBezTo>
                      <a:pt x="1083077" y="313726"/>
                      <a:pt x="1085508" y="317808"/>
                      <a:pt x="1085508" y="322201"/>
                    </a:cubicBezTo>
                    <a:lnTo>
                      <a:pt x="1086525" y="942340"/>
                    </a:lnTo>
                    <a:cubicBezTo>
                      <a:pt x="1086525" y="946733"/>
                      <a:pt x="1084094" y="950815"/>
                      <a:pt x="1080024" y="953244"/>
                    </a:cubicBezTo>
                    <a:lnTo>
                      <a:pt x="551913" y="1264037"/>
                    </a:lnTo>
                    <a:cubicBezTo>
                      <a:pt x="549708" y="1265433"/>
                      <a:pt x="547051" y="1266105"/>
                      <a:pt x="544337" y="1266105"/>
                    </a:cubicBezTo>
                    <a:close/>
                    <a:moveTo>
                      <a:pt x="29343" y="936759"/>
                    </a:moveTo>
                    <a:lnTo>
                      <a:pt x="544337" y="1237785"/>
                    </a:lnTo>
                    <a:lnTo>
                      <a:pt x="1058313" y="935260"/>
                    </a:lnTo>
                    <a:lnTo>
                      <a:pt x="1057296" y="329229"/>
                    </a:lnTo>
                    <a:lnTo>
                      <a:pt x="542301" y="28203"/>
                    </a:lnTo>
                    <a:lnTo>
                      <a:pt x="28325" y="330728"/>
                    </a:lnTo>
                    <a:lnTo>
                      <a:pt x="29343" y="936759"/>
                    </a:lnTo>
                    <a:close/>
                  </a:path>
                </a:pathLst>
              </a:custGeom>
              <a:solidFill>
                <a:srgbClr val="FFFFFF"/>
              </a:solidFill>
              <a:ln w="564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D8230B3-C80D-4D60-8867-2C0EB617A802}"/>
                  </a:ext>
                </a:extLst>
              </p:cNvPr>
              <p:cNvSpPr/>
              <p:nvPr/>
            </p:nvSpPr>
            <p:spPr>
              <a:xfrm>
                <a:off x="8941235" y="4126394"/>
                <a:ext cx="1072504" cy="334616"/>
              </a:xfrm>
              <a:custGeom>
                <a:avLst/>
                <a:gdLst>
                  <a:gd name="connsiteX0" fmla="*/ 536761 w 1072504"/>
                  <a:gd name="connsiteY0" fmla="*/ 334617 h 334616"/>
                  <a:gd name="connsiteX1" fmla="*/ 529128 w 1072504"/>
                  <a:gd name="connsiteY1" fmla="*/ 332601 h 334616"/>
                  <a:gd name="connsiteX2" fmla="*/ 0 w 1072504"/>
                  <a:gd name="connsiteY2" fmla="*/ 23255 h 334616"/>
                  <a:gd name="connsiteX3" fmla="*/ 15208 w 1072504"/>
                  <a:gd name="connsiteY3" fmla="*/ 1499 h 334616"/>
                  <a:gd name="connsiteX4" fmla="*/ 536704 w 1072504"/>
                  <a:gd name="connsiteY4" fmla="*/ 306349 h 334616"/>
                  <a:gd name="connsiteX5" fmla="*/ 1057183 w 1072504"/>
                  <a:gd name="connsiteY5" fmla="*/ 0 h 334616"/>
                  <a:gd name="connsiteX6" fmla="*/ 1072504 w 1072504"/>
                  <a:gd name="connsiteY6" fmla="*/ 21705 h 334616"/>
                  <a:gd name="connsiteX7" fmla="*/ 544393 w 1072504"/>
                  <a:gd name="connsiteY7" fmla="*/ 332498 h 334616"/>
                  <a:gd name="connsiteX8" fmla="*/ 536761 w 1072504"/>
                  <a:gd name="connsiteY8" fmla="*/ 334617 h 33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04" h="334616">
                    <a:moveTo>
                      <a:pt x="536761" y="334617"/>
                    </a:moveTo>
                    <a:cubicBezTo>
                      <a:pt x="534104" y="334617"/>
                      <a:pt x="531446" y="333945"/>
                      <a:pt x="529128" y="332601"/>
                    </a:cubicBezTo>
                    <a:lnTo>
                      <a:pt x="0" y="23255"/>
                    </a:lnTo>
                    <a:lnTo>
                      <a:pt x="15208" y="1499"/>
                    </a:lnTo>
                    <a:lnTo>
                      <a:pt x="536704" y="306349"/>
                    </a:lnTo>
                    <a:lnTo>
                      <a:pt x="1057183" y="0"/>
                    </a:lnTo>
                    <a:lnTo>
                      <a:pt x="1072504" y="21705"/>
                    </a:lnTo>
                    <a:lnTo>
                      <a:pt x="544393" y="332498"/>
                    </a:lnTo>
                    <a:cubicBezTo>
                      <a:pt x="542132" y="333945"/>
                      <a:pt x="539475" y="334617"/>
                      <a:pt x="536761" y="334617"/>
                    </a:cubicBezTo>
                    <a:close/>
                  </a:path>
                </a:pathLst>
              </a:custGeom>
              <a:solidFill>
                <a:srgbClr val="FFFFFF"/>
              </a:solidFill>
              <a:ln w="564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08642EA-5267-4C5D-AA00-BF63D723F109}"/>
                  </a:ext>
                </a:extLst>
              </p:cNvPr>
              <p:cNvSpPr/>
              <p:nvPr/>
            </p:nvSpPr>
            <p:spPr>
              <a:xfrm>
                <a:off x="9463861" y="4448092"/>
                <a:ext cx="28268" cy="620139"/>
              </a:xfrm>
              <a:custGeom>
                <a:avLst/>
                <a:gdLst>
                  <a:gd name="connsiteX0" fmla="*/ 0 w 28268"/>
                  <a:gd name="connsiteY0" fmla="*/ 0 h 620139"/>
                  <a:gd name="connsiteX1" fmla="*/ 28268 w 28268"/>
                  <a:gd name="connsiteY1" fmla="*/ 0 h 620139"/>
                  <a:gd name="connsiteX2" fmla="*/ 28268 w 28268"/>
                  <a:gd name="connsiteY2" fmla="*/ 620139 h 620139"/>
                  <a:gd name="connsiteX3" fmla="*/ 0 w 28268"/>
                  <a:gd name="connsiteY3" fmla="*/ 620139 h 620139"/>
                </a:gdLst>
                <a:ahLst/>
                <a:cxnLst>
                  <a:cxn ang="0">
                    <a:pos x="connsiteX0" y="connsiteY0"/>
                  </a:cxn>
                  <a:cxn ang="0">
                    <a:pos x="connsiteX1" y="connsiteY1"/>
                  </a:cxn>
                  <a:cxn ang="0">
                    <a:pos x="connsiteX2" y="connsiteY2"/>
                  </a:cxn>
                  <a:cxn ang="0">
                    <a:pos x="connsiteX3" y="connsiteY3"/>
                  </a:cxn>
                </a:cxnLst>
                <a:rect l="l" t="t" r="r" b="b"/>
                <a:pathLst>
                  <a:path w="28268" h="620139">
                    <a:moveTo>
                      <a:pt x="0" y="0"/>
                    </a:moveTo>
                    <a:lnTo>
                      <a:pt x="28268" y="0"/>
                    </a:lnTo>
                    <a:lnTo>
                      <a:pt x="28268" y="620139"/>
                    </a:lnTo>
                    <a:lnTo>
                      <a:pt x="0" y="620139"/>
                    </a:lnTo>
                    <a:close/>
                  </a:path>
                </a:pathLst>
              </a:custGeom>
              <a:solidFill>
                <a:srgbClr val="FFFFFF"/>
              </a:solidFill>
              <a:ln w="5649" cap="flat">
                <a:no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28E9CDAE-ADAD-4C82-A472-6C7FB3E6A5E3}"/>
                </a:ext>
              </a:extLst>
            </p:cNvPr>
            <p:cNvSpPr/>
            <p:nvPr/>
          </p:nvSpPr>
          <p:spPr>
            <a:xfrm>
              <a:off x="8933029" y="3004313"/>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5A519F-1AA0-44B7-BAE6-4E62720FEE3A}"/>
                </a:ext>
              </a:extLst>
            </p:cNvPr>
            <p:cNvSpPr/>
            <p:nvPr/>
          </p:nvSpPr>
          <p:spPr>
            <a:xfrm>
              <a:off x="8909232" y="2975483"/>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4 w 1086581"/>
                <a:gd name="connsiteY24" fmla="*/ 1229497 h 1266085"/>
                <a:gd name="connsiteX25" fmla="*/ 558414 w 1086581"/>
                <a:gd name="connsiteY25" fmla="*/ 640106 h 1266085"/>
                <a:gd name="connsiteX26" fmla="*/ 1057239 w 1086581"/>
                <a:gd name="connsiteY26" fmla="*/ 346522 h 1266085"/>
                <a:gd name="connsiteX27" fmla="*/ 1058257 w 1086581"/>
                <a:gd name="connsiteY27" fmla="*/ 935344 h 1266085"/>
                <a:gd name="connsiteX28" fmla="*/ 558414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1" y="-704"/>
                    <a:pt x="539248"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549"/>
                  </a:lnTo>
                  <a:lnTo>
                    <a:pt x="29286" y="936740"/>
                  </a:lnTo>
                  <a:lnTo>
                    <a:pt x="28268" y="346729"/>
                  </a:lnTo>
                  <a:close/>
                  <a:moveTo>
                    <a:pt x="558414" y="1229497"/>
                  </a:moveTo>
                  <a:lnTo>
                    <a:pt x="558414" y="640106"/>
                  </a:lnTo>
                  <a:lnTo>
                    <a:pt x="1057239" y="346522"/>
                  </a:lnTo>
                  <a:lnTo>
                    <a:pt x="1058257" y="935344"/>
                  </a:lnTo>
                  <a:lnTo>
                    <a:pt x="558414" y="1229497"/>
                  </a:lnTo>
                  <a:close/>
                </a:path>
              </a:pathLst>
            </a:custGeom>
            <a:solidFill>
              <a:srgbClr val="FFFFFF"/>
            </a:solidFill>
            <a:ln w="564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A7E8296-C103-409C-B7AC-0635CC9F541C}"/>
                </a:ext>
              </a:extLst>
            </p:cNvPr>
            <p:cNvSpPr/>
            <p:nvPr/>
          </p:nvSpPr>
          <p:spPr>
            <a:xfrm>
              <a:off x="8230060" y="4263094"/>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C1DDF8E-0B67-4E0A-A2B8-A2859720063B}"/>
                </a:ext>
              </a:extLst>
            </p:cNvPr>
            <p:cNvSpPr/>
            <p:nvPr/>
          </p:nvSpPr>
          <p:spPr>
            <a:xfrm>
              <a:off x="8206033" y="4232211"/>
              <a:ext cx="1107406" cy="1290297"/>
            </a:xfrm>
            <a:custGeom>
              <a:avLst/>
              <a:gdLst>
                <a:gd name="connsiteX0" fmla="*/ 1085508 w 1086581"/>
                <a:gd name="connsiteY0" fmla="*/ 322182 h 1266033"/>
                <a:gd name="connsiteX1" fmla="*/ 1079006 w 1086581"/>
                <a:gd name="connsiteY1" fmla="*/ 311329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3 h 1266033"/>
                <a:gd name="connsiteX8" fmla="*/ 536704 w 1086581"/>
                <a:gd name="connsiteY8" fmla="*/ 1264018 h 1266033"/>
                <a:gd name="connsiteX9" fmla="*/ 544337 w 1086581"/>
                <a:gd name="connsiteY9" fmla="*/ 1266034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08 w 1086581"/>
                <a:gd name="connsiteY13" fmla="*/ 322182 h 1266033"/>
                <a:gd name="connsiteX14" fmla="*/ 542245 w 1086581"/>
                <a:gd name="connsiteY14" fmla="*/ 28236 h 1266033"/>
                <a:gd name="connsiteX15" fmla="*/ 1047289 w 1086581"/>
                <a:gd name="connsiteY15" fmla="*/ 323474 h 1266033"/>
                <a:gd name="connsiteX16" fmla="*/ 538740 w 1086581"/>
                <a:gd name="connsiteY16" fmla="*/ 622794 h 1266033"/>
                <a:gd name="connsiteX17" fmla="*/ 40593 w 1086581"/>
                <a:gd name="connsiteY17" fmla="*/ 323474 h 1266033"/>
                <a:gd name="connsiteX18" fmla="*/ 542245 w 1086581"/>
                <a:gd name="connsiteY18" fmla="*/ 28236 h 1266033"/>
                <a:gd name="connsiteX19" fmla="*/ 28325 w 1086581"/>
                <a:gd name="connsiteY19" fmla="*/ 347039 h 1266033"/>
                <a:gd name="connsiteX20" fmla="*/ 530203 w 1086581"/>
                <a:gd name="connsiteY20" fmla="*/ 648530 h 1266033"/>
                <a:gd name="connsiteX21" fmla="*/ 530203 w 1086581"/>
                <a:gd name="connsiteY21" fmla="*/ 1229549 h 1266033"/>
                <a:gd name="connsiteX22" fmla="*/ 29286 w 1086581"/>
                <a:gd name="connsiteY22" fmla="*/ 936740 h 1266033"/>
                <a:gd name="connsiteX23" fmla="*/ 28325 w 1086581"/>
                <a:gd name="connsiteY23" fmla="*/ 347039 h 1266033"/>
                <a:gd name="connsiteX24" fmla="*/ 558471 w 1086581"/>
                <a:gd name="connsiteY24" fmla="*/ 1229445 h 1266033"/>
                <a:gd name="connsiteX25" fmla="*/ 558471 w 1086581"/>
                <a:gd name="connsiteY25" fmla="*/ 641863 h 1266033"/>
                <a:gd name="connsiteX26" fmla="*/ 1057296 w 1086581"/>
                <a:gd name="connsiteY26" fmla="*/ 348279 h 1266033"/>
                <a:gd name="connsiteX27" fmla="*/ 1058313 w 1086581"/>
                <a:gd name="connsiteY27" fmla="*/ 935241 h 1266033"/>
                <a:gd name="connsiteX28" fmla="*/ 558471 w 1086581"/>
                <a:gd name="connsiteY28" fmla="*/ 1229445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08" y="322182"/>
                  </a:moveTo>
                  <a:cubicBezTo>
                    <a:pt x="1085508" y="317789"/>
                    <a:pt x="1083020" y="313706"/>
                    <a:pt x="1079006" y="311329"/>
                  </a:cubicBezTo>
                  <a:lnTo>
                    <a:pt x="549877" y="2035"/>
                  </a:lnTo>
                  <a:cubicBezTo>
                    <a:pt x="545241" y="-704"/>
                    <a:pt x="539248" y="-652"/>
                    <a:pt x="534612" y="2035"/>
                  </a:cubicBezTo>
                  <a:lnTo>
                    <a:pt x="6502" y="312828"/>
                  </a:lnTo>
                  <a:cubicBezTo>
                    <a:pt x="2431" y="315205"/>
                    <a:pt x="0" y="319288"/>
                    <a:pt x="0" y="323732"/>
                  </a:cubicBezTo>
                  <a:lnTo>
                    <a:pt x="1074" y="943871"/>
                  </a:lnTo>
                  <a:cubicBezTo>
                    <a:pt x="1074" y="948264"/>
                    <a:pt x="3562" y="952346"/>
                    <a:pt x="7576" y="954723"/>
                  </a:cubicBezTo>
                  <a:lnTo>
                    <a:pt x="536704" y="1264018"/>
                  </a:lnTo>
                  <a:cubicBezTo>
                    <a:pt x="539022" y="1265362"/>
                    <a:pt x="541680" y="1266034"/>
                    <a:pt x="544337" y="1266034"/>
                  </a:cubicBezTo>
                  <a:cubicBezTo>
                    <a:pt x="546994" y="1266034"/>
                    <a:pt x="549651" y="1265362"/>
                    <a:pt x="551969" y="1263966"/>
                  </a:cubicBezTo>
                  <a:lnTo>
                    <a:pt x="1080080" y="953173"/>
                  </a:lnTo>
                  <a:cubicBezTo>
                    <a:pt x="1084151" y="950796"/>
                    <a:pt x="1086582" y="946713"/>
                    <a:pt x="1086582" y="942269"/>
                  </a:cubicBezTo>
                  <a:lnTo>
                    <a:pt x="1085508" y="322182"/>
                  </a:lnTo>
                  <a:close/>
                  <a:moveTo>
                    <a:pt x="542245" y="28236"/>
                  </a:moveTo>
                  <a:lnTo>
                    <a:pt x="1047289" y="323474"/>
                  </a:lnTo>
                  <a:lnTo>
                    <a:pt x="538740" y="622794"/>
                  </a:lnTo>
                  <a:lnTo>
                    <a:pt x="40593" y="323474"/>
                  </a:lnTo>
                  <a:lnTo>
                    <a:pt x="542245" y="28236"/>
                  </a:lnTo>
                  <a:close/>
                  <a:moveTo>
                    <a:pt x="28325" y="347039"/>
                  </a:moveTo>
                  <a:lnTo>
                    <a:pt x="530203" y="648530"/>
                  </a:lnTo>
                  <a:lnTo>
                    <a:pt x="530203" y="1229549"/>
                  </a:lnTo>
                  <a:lnTo>
                    <a:pt x="29286" y="936740"/>
                  </a:lnTo>
                  <a:lnTo>
                    <a:pt x="28325" y="347039"/>
                  </a:lnTo>
                  <a:close/>
                  <a:moveTo>
                    <a:pt x="558471" y="1229445"/>
                  </a:moveTo>
                  <a:lnTo>
                    <a:pt x="558471" y="641863"/>
                  </a:lnTo>
                  <a:lnTo>
                    <a:pt x="1057296" y="348279"/>
                  </a:lnTo>
                  <a:lnTo>
                    <a:pt x="1058313" y="935241"/>
                  </a:lnTo>
                  <a:lnTo>
                    <a:pt x="558471" y="1229445"/>
                  </a:lnTo>
                  <a:close/>
                </a:path>
              </a:pathLst>
            </a:custGeom>
            <a:solidFill>
              <a:srgbClr val="FFFFFF"/>
            </a:solidFill>
            <a:ln w="5649" cap="flat">
              <a:noFill/>
              <a:prstDash val="solid"/>
              <a:miter/>
            </a:ln>
          </p:spPr>
          <p:txBody>
            <a:bodyPr rtlCol="0" anchor="ctr"/>
            <a:lstStyle/>
            <a:p>
              <a:endParaRPr lang="en-US"/>
            </a:p>
          </p:txBody>
        </p:sp>
        <p:grpSp>
          <p:nvGrpSpPr>
            <p:cNvPr id="41" name="Graphic 2">
              <a:extLst>
                <a:ext uri="{FF2B5EF4-FFF2-40B4-BE49-F238E27FC236}">
                  <a16:creationId xmlns:a16="http://schemas.microsoft.com/office/drawing/2014/main" id="{FD7C6D12-DA93-4532-8919-23B1BE712E1E}"/>
                </a:ext>
              </a:extLst>
            </p:cNvPr>
            <p:cNvGrpSpPr/>
            <p:nvPr/>
          </p:nvGrpSpPr>
          <p:grpSpPr>
            <a:xfrm>
              <a:off x="9628392" y="2071762"/>
              <a:ext cx="1037109" cy="645560"/>
              <a:chOff x="9639352" y="2101434"/>
              <a:chExt cx="1017606" cy="633420"/>
            </a:xfrm>
            <a:solidFill>
              <a:schemeClr val="accent5"/>
            </a:solidFill>
          </p:grpSpPr>
          <p:grpSp>
            <p:nvGrpSpPr>
              <p:cNvPr id="43"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4" name="Freeform: Shape 43">
                  <a:extLst>
                    <a:ext uri="{FF2B5EF4-FFF2-40B4-BE49-F238E27FC236}">
                      <a16:creationId xmlns:a16="http://schemas.microsoft.com/office/drawing/2014/main" id="{C1430709-C27E-4A1F-8A89-41B4B67F0908}"/>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grpFill/>
                <a:ln w="5649" cap="flat">
                  <a:solidFill>
                    <a:schemeClr val="accent5"/>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9675172-7A10-47AA-A85E-541329FBAB11}"/>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nvGrpSpPr>
              <p:cNvPr id="46"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7" name="Freeform: Shape 46">
                  <a:extLst>
                    <a:ext uri="{FF2B5EF4-FFF2-40B4-BE49-F238E27FC236}">
                      <a16:creationId xmlns:a16="http://schemas.microsoft.com/office/drawing/2014/main" id="{1FA5D734-0633-4EE8-9A94-14511139C73A}"/>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solidFill>
                  <a:schemeClr val="bg2"/>
                </a:solidFill>
                <a:ln w="5649" cap="flat">
                  <a:solidFill>
                    <a:schemeClr val="accent5"/>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5A6B063-CFB7-42A5-9B0D-6006962FA0BC}"/>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grpSp>
    </p:spTree>
    <p:extLst>
      <p:ext uri="{BB962C8B-B14F-4D97-AF65-F5344CB8AC3E}">
        <p14:creationId xmlns:p14="http://schemas.microsoft.com/office/powerpoint/2010/main" val="174263596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10901418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309959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813240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2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6771422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512328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3303362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083357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4584019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15900850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3738347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8247408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3125116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550542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369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9466188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1682953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80986307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453987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68528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8832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0693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5586584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6059376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6212793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068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850976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3426202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7115919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20975591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6512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76637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41730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502669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607038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661975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3207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4554495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2467322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02725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0226315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15274770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7121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2260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18504891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51529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16971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49271664"/>
      </p:ext>
    </p:extLst>
  </p:cSld>
  <p:clrMapOvr>
    <a:masterClrMapping/>
  </p:clrMapOvr>
  <p:transition>
    <p:fade/>
  </p:transition>
  <p:hf sldNum="0"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35840600"/>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059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930657043"/>
      </p:ext>
    </p:extLst>
  </p:cSld>
  <p:clrMapOvr>
    <a:masterClrMapping/>
  </p:clrMapOvr>
  <p:transition>
    <p:fade/>
  </p:transition>
  <p:hf sldNum="0"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217557305"/>
      </p:ext>
    </p:extLst>
  </p:cSld>
  <p:clrMapOvr>
    <a:masterClrMapping/>
  </p:clrMapOvr>
  <p:transition>
    <p:fade/>
  </p:transition>
  <p:hf sldNum="0"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25647690"/>
      </p:ext>
    </p:extLst>
  </p:cSld>
  <p:clrMapOvr>
    <a:masterClrMapping/>
  </p:clrMapOvr>
  <p:transition>
    <p:fade/>
  </p:transition>
  <p:hf sldNum="0"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2439629289"/>
      </p:ext>
    </p:extLst>
  </p:cSld>
  <p:clrMapOvr>
    <a:masterClrMapping/>
  </p:clrMapOvr>
  <p:transition>
    <p:fade/>
  </p:transition>
  <p:hf sldNum="0"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3470286"/>
      </p:ext>
    </p:extLst>
  </p:cSld>
  <p:clrMapOvr>
    <a:masterClrMapping/>
  </p:clrMapOvr>
  <p:transition>
    <p:fade/>
  </p:transition>
  <p:hf sldNum="0"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55578751"/>
      </p:ext>
    </p:extLst>
  </p:cSld>
  <p:clrMapOvr>
    <a:masterClrMapping/>
  </p:clrMapOvr>
  <p:transition>
    <p:fade/>
  </p:transition>
  <p:hf sldNum="0"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793838091"/>
      </p:ext>
    </p:extLst>
  </p:cSld>
  <p:clrMapOvr>
    <a:masterClrMapping/>
  </p:clrMapOvr>
  <p:transition>
    <p:fade/>
  </p:transition>
  <p:hf sldNum="0"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841756631"/>
      </p:ext>
    </p:extLst>
  </p:cSld>
  <p:clrMapOvr>
    <a:masterClrMapping/>
  </p:clrMapOvr>
  <p:transition>
    <p:fade/>
  </p:transition>
  <p:hf sldNum="0"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06285258"/>
      </p:ext>
    </p:extLst>
  </p:cSld>
  <p:clrMapOvr>
    <a:masterClrMapping/>
  </p:clrMapOvr>
  <p:transition>
    <p:fade/>
  </p:transition>
  <p:hf sldNum="0"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2866082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933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39374085"/>
      </p:ext>
    </p:extLst>
  </p:cSld>
  <p:clrMapOvr>
    <a:masterClrMapping/>
  </p:clrMapOvr>
  <p:transition>
    <p:fade/>
  </p:transition>
  <p:hf sldNum="0"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50069253"/>
      </p:ext>
    </p:extLst>
  </p:cSld>
  <p:clrMapOvr>
    <a:masterClrMapping/>
  </p:clrMapOvr>
  <p:transition>
    <p:fade/>
  </p:transition>
  <p:hf sldNum="0"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07032246"/>
      </p:ext>
    </p:extLst>
  </p:cSld>
  <p:clrMapOvr>
    <a:masterClrMapping/>
  </p:clrMapOvr>
  <p:transition>
    <p:fade/>
  </p:transition>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74195862"/>
      </p:ext>
    </p:extLst>
  </p:cSld>
  <p:clrMapOvr>
    <a:masterClrMapping/>
  </p:clrMapOvr>
  <p:transition>
    <p:fade/>
  </p:transition>
  <p:hf sldNum="0"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090229213"/>
      </p:ext>
    </p:extLst>
  </p:cSld>
  <p:clrMapOvr>
    <a:masterClrMapping/>
  </p:clrMapOvr>
  <p:transition>
    <p:fade/>
  </p:transition>
  <p:hf sldNum="0"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0989352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75582678"/>
      </p:ext>
    </p:extLst>
  </p:cSld>
  <p:clrMapOvr>
    <a:masterClrMapping/>
  </p:clrMapOvr>
  <p:transition>
    <p:fade/>
  </p:transition>
  <p:hf sldNum="0"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684335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6052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506621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82911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188479005"/>
      </p:ext>
    </p:extLst>
  </p:cSld>
  <p:clrMapOvr>
    <a:masterClrMapping/>
  </p:clrMapOvr>
  <p:transition>
    <p:fade/>
  </p:transition>
  <p:hf sldNum="0"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5193196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58407885"/>
      </p:ext>
    </p:extLst>
  </p:cSld>
  <p:clrMapOvr>
    <a:masterClrMapping/>
  </p:clrMapOvr>
  <p:transition>
    <p:fade/>
  </p:transition>
  <p:hf sldNum="0"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4038254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5801248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4679086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68986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125095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433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646918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5761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4643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769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4737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2282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188898443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3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224193838"/>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5040294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8618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398122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113852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821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4/7/2023</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424624278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4/7/2023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93401231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0114132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9B83-E96F-4296-8357-897EE228A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0E9D86-9DF2-4F59-8077-37CD34A162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DB973E-55CB-432A-81DF-E519DCDC1186}"/>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5" name="Footer Placeholder 4">
            <a:extLst>
              <a:ext uri="{FF2B5EF4-FFF2-40B4-BE49-F238E27FC236}">
                <a16:creationId xmlns:a16="http://schemas.microsoft.com/office/drawing/2014/main" id="{E1442ED3-BEA7-4F5E-BB62-78F5CD3C2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5C44E-97D6-497E-A112-B41B06458124}"/>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72929885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C89C-0804-45DF-89B8-AE8149D67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F053D-32AE-4F53-82C2-888A4519D1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3CDA3-9982-420E-9A03-EE5F88F51660}"/>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5" name="Footer Placeholder 4">
            <a:extLst>
              <a:ext uri="{FF2B5EF4-FFF2-40B4-BE49-F238E27FC236}">
                <a16:creationId xmlns:a16="http://schemas.microsoft.com/office/drawing/2014/main" id="{CBF222C1-6B2C-4736-BCC1-203EF911E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0B283-5182-4970-B28F-4CF07D4B956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58678192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396D1-B4DF-4286-BA6E-62FD73C1DE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4A7AD2-AC9E-4604-A0DA-45FD1F25E5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223130-3D1D-4F45-B618-67AEC4D21EF8}"/>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5" name="Footer Placeholder 4">
            <a:extLst>
              <a:ext uri="{FF2B5EF4-FFF2-40B4-BE49-F238E27FC236}">
                <a16:creationId xmlns:a16="http://schemas.microsoft.com/office/drawing/2014/main" id="{F9FB83BC-7A2F-4678-BBD9-51CB025A8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4A76C-AA4F-4167-B4B5-14DCAD50FC0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408913410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E311-BF6A-49AE-ACFE-26E5D6659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A0AA9-4ADE-44E3-AFB2-F226D5A677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20E43C-D223-4B7D-80F9-FE0FD33785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12B41F-6DC9-490D-B5F8-A54905C0C3C4}"/>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6" name="Footer Placeholder 5">
            <a:extLst>
              <a:ext uri="{FF2B5EF4-FFF2-40B4-BE49-F238E27FC236}">
                <a16:creationId xmlns:a16="http://schemas.microsoft.com/office/drawing/2014/main" id="{3AC8100B-2046-422B-8B40-312198949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7482B2-B5D9-4A20-B089-A8ADB4C69DAF}"/>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279851379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97AB-EAFB-4697-BA62-B13A1ABF89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DDD2AC-4541-4B2C-8623-961C0A8266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9B2311-60B2-4DC9-AD56-14732ED5B0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B25CFC-F7F5-4ADB-9051-EB5C150694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78A68-7444-4B01-9330-2D65E430A1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9492C7-146C-4884-9C13-55D54663A912}"/>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8" name="Footer Placeholder 7">
            <a:extLst>
              <a:ext uri="{FF2B5EF4-FFF2-40B4-BE49-F238E27FC236}">
                <a16:creationId xmlns:a16="http://schemas.microsoft.com/office/drawing/2014/main" id="{D52D74CD-060C-4802-85CF-E014BE3B6A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C42D98-B4F2-45A0-A275-CE341ED2BE97}"/>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33494690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10B6-9EC7-42B8-9325-7CEB64BAE8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8E5E1E-9CE3-440F-B25E-E6D24231C554}"/>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4" name="Footer Placeholder 3">
            <a:extLst>
              <a:ext uri="{FF2B5EF4-FFF2-40B4-BE49-F238E27FC236}">
                <a16:creationId xmlns:a16="http://schemas.microsoft.com/office/drawing/2014/main" id="{675C42E5-3F68-4FA3-849C-AC06087973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070D95-ED54-43DE-A6FA-21B634C06DDC}"/>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20903035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27D425-CDA6-431E-BFB8-20270E5A9578}"/>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3" name="Footer Placeholder 2">
            <a:extLst>
              <a:ext uri="{FF2B5EF4-FFF2-40B4-BE49-F238E27FC236}">
                <a16:creationId xmlns:a16="http://schemas.microsoft.com/office/drawing/2014/main" id="{5F8092B6-3F76-4887-8495-2DD62B048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D9A0D5-78A9-497D-9A0E-F54E9C2182F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2768583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68579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FC5B-0956-4962-AB4A-28CB6CBCF9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1FDECC-53E5-497A-A301-517637C4B0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32EFA-ED50-48E5-8938-2C9665BDD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FBCB8D-6740-4844-B215-6F2408198E6E}"/>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6" name="Footer Placeholder 5">
            <a:extLst>
              <a:ext uri="{FF2B5EF4-FFF2-40B4-BE49-F238E27FC236}">
                <a16:creationId xmlns:a16="http://schemas.microsoft.com/office/drawing/2014/main" id="{140DD146-EDC7-44AE-B94D-CA1E14E52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DD1A6-875E-468F-8563-93E3789E588F}"/>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349722807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CB5FB-9DDD-412C-8720-EAF02A4FE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578CBB-A40F-4021-85D2-08E7314323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5647E-F4B3-4F2F-B056-178144471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C3190-6CA3-4A4C-AE9A-055B3FA4D4F9}"/>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6" name="Footer Placeholder 5">
            <a:extLst>
              <a:ext uri="{FF2B5EF4-FFF2-40B4-BE49-F238E27FC236}">
                <a16:creationId xmlns:a16="http://schemas.microsoft.com/office/drawing/2014/main" id="{F67334AF-2FC4-44C1-8B9D-80E3EA2AE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0F4052-A261-4236-8E27-0ABA82C51BB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313735188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9F7C-9376-48C9-9721-44C763D5A2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002928-7B38-4C46-8F50-61133B38B5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8F182-714B-49C1-8975-D2E50B5C2F7A}"/>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5" name="Footer Placeholder 4">
            <a:extLst>
              <a:ext uri="{FF2B5EF4-FFF2-40B4-BE49-F238E27FC236}">
                <a16:creationId xmlns:a16="http://schemas.microsoft.com/office/drawing/2014/main" id="{1914262A-6C23-4A07-A3EB-6C4355222E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D4E33-2058-42AC-BF3B-76A5DCD1DF25}"/>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203404786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94BC09-ED03-406C-8606-624E2D13A4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644B9B-1FF5-462D-A77E-B203D16E56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286CE-7918-4EC5-9000-16223EB9B990}"/>
              </a:ext>
            </a:extLst>
          </p:cNvPr>
          <p:cNvSpPr>
            <a:spLocks noGrp="1"/>
          </p:cNvSpPr>
          <p:nvPr>
            <p:ph type="dt" sz="half" idx="10"/>
          </p:nvPr>
        </p:nvSpPr>
        <p:spPr/>
        <p:txBody>
          <a:bodyPr/>
          <a:lstStyle/>
          <a:p>
            <a:fld id="{8B3C1984-69E9-4B79-9987-F3F80535F542}" type="datetimeFigureOut">
              <a:rPr lang="en-US" smtClean="0"/>
              <a:t>4/7/2023</a:t>
            </a:fld>
            <a:endParaRPr lang="en-US"/>
          </a:p>
        </p:txBody>
      </p:sp>
      <p:sp>
        <p:nvSpPr>
          <p:cNvPr id="5" name="Footer Placeholder 4">
            <a:extLst>
              <a:ext uri="{FF2B5EF4-FFF2-40B4-BE49-F238E27FC236}">
                <a16:creationId xmlns:a16="http://schemas.microsoft.com/office/drawing/2014/main" id="{32E69B76-CCD1-44A5-8E9E-57AE9A1F1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95F40-573B-40AA-941E-1300BDC6B0F8}"/>
              </a:ext>
            </a:extLst>
          </p:cNvPr>
          <p:cNvSpPr>
            <a:spLocks noGrp="1"/>
          </p:cNvSpPr>
          <p:nvPr>
            <p:ph type="sldNum" sz="quarter" idx="12"/>
          </p:nvPr>
        </p:nvSpPr>
        <p:spPr/>
        <p:txBody>
          <a:bodyPr/>
          <a:lstStyle/>
          <a:p>
            <a:fld id="{1A7E5126-792B-460A-AF17-CD39C85D90E7}" type="slidenum">
              <a:rPr lang="en-US" smtClean="0"/>
              <a:t>‹#›</a:t>
            </a:fld>
            <a:endParaRPr lang="en-US"/>
          </a:p>
        </p:txBody>
      </p:sp>
    </p:spTree>
    <p:extLst>
      <p:ext uri="{BB962C8B-B14F-4D97-AF65-F5344CB8AC3E}">
        <p14:creationId xmlns:p14="http://schemas.microsoft.com/office/powerpoint/2010/main" val="358873685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1775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6011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10447298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64817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0413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601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528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986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17966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9715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63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8276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617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8809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52130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91705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770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7723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768832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264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68392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97793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9990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16183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40258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368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706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0886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355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568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5433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329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384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60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78353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25493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4/7/2023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17268933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8133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1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8384246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124099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7170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754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479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941443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5228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37167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5004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6962353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693534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98339663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967955208"/>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232655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6077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4133148613"/>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61924302"/>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1246627"/>
      </p:ext>
    </p:extLst>
  </p:cSld>
  <p:clrMapOvr>
    <a:masterClrMapping/>
  </p:clrMapOvr>
  <p:transition>
    <p:fade/>
  </p:transition>
  <p:hf hdr="0" dt="0"/>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144617394"/>
      </p:ext>
    </p:extLst>
  </p:cSld>
  <p:clrMapOvr>
    <a:masterClrMapping/>
  </p:clrMapOvr>
  <p:transition>
    <p:fade/>
  </p:transition>
  <p:hf hdr="0" dt="0"/>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32876034"/>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0295105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47815192"/>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35862223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60715833"/>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907093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0913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3121840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36037387"/>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4527798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2425224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539401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11793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69695481"/>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3100809"/>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6646950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400981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619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92029943"/>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14881921"/>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3708633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49327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7068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52581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65757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3911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83837682"/>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grpSp>
        <p:nvGrpSpPr>
          <p:cNvPr id="8" name="Group 7">
            <a:extLst>
              <a:ext uri="{FF2B5EF4-FFF2-40B4-BE49-F238E27FC236}">
                <a16:creationId xmlns:a16="http://schemas.microsoft.com/office/drawing/2014/main" id="{FED59EB9-4B1E-421D-9315-5184AD04C92E}"/>
              </a:ext>
            </a:extLst>
          </p:cNvPr>
          <p:cNvGrpSpPr/>
          <p:nvPr userDrawn="1"/>
        </p:nvGrpSpPr>
        <p:grpSpPr>
          <a:xfrm>
            <a:off x="8206033" y="1774638"/>
            <a:ext cx="2507811" cy="3747870"/>
            <a:chOff x="8206033" y="1774638"/>
            <a:chExt cx="2507811" cy="3747870"/>
          </a:xfrm>
        </p:grpSpPr>
        <p:sp>
          <p:nvSpPr>
            <p:cNvPr id="9" name="Freeform: Shape 8">
              <a:extLst>
                <a:ext uri="{FF2B5EF4-FFF2-40B4-BE49-F238E27FC236}">
                  <a16:creationId xmlns:a16="http://schemas.microsoft.com/office/drawing/2014/main" id="{077238CA-3819-4B1A-B002-1D056CD57227}"/>
                </a:ext>
              </a:extLst>
            </p:cNvPr>
            <p:cNvSpPr/>
            <p:nvPr/>
          </p:nvSpPr>
          <p:spPr>
            <a:xfrm>
              <a:off x="9635998" y="34361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17E088F-710B-4686-B0B4-56A2D9756787}"/>
                </a:ext>
              </a:extLst>
            </p:cNvPr>
            <p:cNvSpPr/>
            <p:nvPr/>
          </p:nvSpPr>
          <p:spPr>
            <a:xfrm>
              <a:off x="9606438" y="3412687"/>
              <a:ext cx="1107406" cy="1290350"/>
            </a:xfrm>
            <a:custGeom>
              <a:avLst/>
              <a:gdLst>
                <a:gd name="connsiteX0" fmla="*/ 1085508 w 1086581"/>
                <a:gd name="connsiteY0" fmla="*/ 322182 h 1266085"/>
                <a:gd name="connsiteX1" fmla="*/ 1079006 w 1086581"/>
                <a:gd name="connsiteY1" fmla="*/ 311329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182 h 1266085"/>
                <a:gd name="connsiteX14" fmla="*/ 542245 w 1086581"/>
                <a:gd name="connsiteY14" fmla="*/ 28236 h 1266085"/>
                <a:gd name="connsiteX15" fmla="*/ 1045706 w 1086581"/>
                <a:gd name="connsiteY15" fmla="*/ 322544 h 1266085"/>
                <a:gd name="connsiteX16" fmla="*/ 544280 w 1086581"/>
                <a:gd name="connsiteY16" fmla="*/ 617678 h 1266085"/>
                <a:gd name="connsiteX17" fmla="*/ 40820 w 1086581"/>
                <a:gd name="connsiteY17" fmla="*/ 323370 h 1266085"/>
                <a:gd name="connsiteX18" fmla="*/ 542245 w 1086581"/>
                <a:gd name="connsiteY18" fmla="*/ 28236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5 w 1086581"/>
                <a:gd name="connsiteY24" fmla="*/ 1229445 h 1266085"/>
                <a:gd name="connsiteX25" fmla="*/ 558415 w 1086581"/>
                <a:gd name="connsiteY25" fmla="*/ 640055 h 1266085"/>
                <a:gd name="connsiteX26" fmla="*/ 1057239 w 1086581"/>
                <a:gd name="connsiteY26" fmla="*/ 346470 h 1266085"/>
                <a:gd name="connsiteX27" fmla="*/ 1058257 w 1086581"/>
                <a:gd name="connsiteY27" fmla="*/ 935293 h 1266085"/>
                <a:gd name="connsiteX28" fmla="*/ 558415 w 1086581"/>
                <a:gd name="connsiteY28" fmla="*/ 1229445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182"/>
                  </a:moveTo>
                  <a:cubicBezTo>
                    <a:pt x="1085508" y="317789"/>
                    <a:pt x="1083020" y="313706"/>
                    <a:pt x="1079006" y="311329"/>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182"/>
                  </a:lnTo>
                  <a:close/>
                  <a:moveTo>
                    <a:pt x="542245" y="28236"/>
                  </a:moveTo>
                  <a:lnTo>
                    <a:pt x="1045706" y="322544"/>
                  </a:lnTo>
                  <a:lnTo>
                    <a:pt x="544280" y="617678"/>
                  </a:lnTo>
                  <a:lnTo>
                    <a:pt x="40820" y="323370"/>
                  </a:lnTo>
                  <a:lnTo>
                    <a:pt x="542245" y="28236"/>
                  </a:lnTo>
                  <a:close/>
                  <a:moveTo>
                    <a:pt x="28268" y="346729"/>
                  </a:moveTo>
                  <a:lnTo>
                    <a:pt x="530146" y="640106"/>
                  </a:lnTo>
                  <a:lnTo>
                    <a:pt x="530146" y="1229549"/>
                  </a:lnTo>
                  <a:lnTo>
                    <a:pt x="29286" y="936740"/>
                  </a:lnTo>
                  <a:lnTo>
                    <a:pt x="28268" y="346729"/>
                  </a:lnTo>
                  <a:close/>
                  <a:moveTo>
                    <a:pt x="558415" y="1229445"/>
                  </a:moveTo>
                  <a:lnTo>
                    <a:pt x="558415" y="640055"/>
                  </a:lnTo>
                  <a:lnTo>
                    <a:pt x="1057239" y="346470"/>
                  </a:lnTo>
                  <a:lnTo>
                    <a:pt x="1058257" y="935293"/>
                  </a:lnTo>
                  <a:lnTo>
                    <a:pt x="558415" y="1229445"/>
                  </a:lnTo>
                  <a:close/>
                </a:path>
              </a:pathLst>
            </a:custGeom>
            <a:solidFill>
              <a:srgbClr val="FFFFFF"/>
            </a:solidFill>
            <a:ln w="564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12388A2-8B41-4826-B522-C796E70D3F17}"/>
                </a:ext>
              </a:extLst>
            </p:cNvPr>
            <p:cNvSpPr/>
            <p:nvPr/>
          </p:nvSpPr>
          <p:spPr>
            <a:xfrm>
              <a:off x="9635998" y="25934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2C4F4D6-1C17-4353-80ED-41039B1DCB9D}"/>
                </a:ext>
              </a:extLst>
            </p:cNvPr>
            <p:cNvSpPr/>
            <p:nvPr/>
          </p:nvSpPr>
          <p:spPr>
            <a:xfrm>
              <a:off x="9606438" y="2569935"/>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600 h 1266085"/>
                <a:gd name="connsiteX22" fmla="*/ 29286 w 1086581"/>
                <a:gd name="connsiteY22" fmla="*/ 936791 h 1266085"/>
                <a:gd name="connsiteX23" fmla="*/ 28268 w 1086581"/>
                <a:gd name="connsiteY23" fmla="*/ 346729 h 1266085"/>
                <a:gd name="connsiteX24" fmla="*/ 558415 w 1086581"/>
                <a:gd name="connsiteY24" fmla="*/ 1229497 h 1266085"/>
                <a:gd name="connsiteX25" fmla="*/ 558415 w 1086581"/>
                <a:gd name="connsiteY25" fmla="*/ 640106 h 1266085"/>
                <a:gd name="connsiteX26" fmla="*/ 1057239 w 1086581"/>
                <a:gd name="connsiteY26" fmla="*/ 346522 h 1266085"/>
                <a:gd name="connsiteX27" fmla="*/ 1058257 w 1086581"/>
                <a:gd name="connsiteY27" fmla="*/ 935344 h 1266085"/>
                <a:gd name="connsiteX28" fmla="*/ 558415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600"/>
                  </a:lnTo>
                  <a:lnTo>
                    <a:pt x="29286" y="936791"/>
                  </a:lnTo>
                  <a:lnTo>
                    <a:pt x="28268" y="346729"/>
                  </a:lnTo>
                  <a:close/>
                  <a:moveTo>
                    <a:pt x="558415" y="1229497"/>
                  </a:moveTo>
                  <a:lnTo>
                    <a:pt x="558415" y="640106"/>
                  </a:lnTo>
                  <a:lnTo>
                    <a:pt x="1057239" y="346522"/>
                  </a:lnTo>
                  <a:lnTo>
                    <a:pt x="1058257" y="935344"/>
                  </a:lnTo>
                  <a:lnTo>
                    <a:pt x="558415" y="1229497"/>
                  </a:lnTo>
                  <a:close/>
                </a:path>
              </a:pathLst>
            </a:custGeom>
            <a:solidFill>
              <a:srgbClr val="FFFFFF"/>
            </a:solidFill>
            <a:ln w="564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5580417-684A-4EA9-8358-1AB9F49ED9CB}"/>
                </a:ext>
              </a:extLst>
            </p:cNvPr>
            <p:cNvSpPr/>
            <p:nvPr/>
          </p:nvSpPr>
          <p:spPr>
            <a:xfrm>
              <a:off x="9635998" y="1803468"/>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accent5"/>
            </a:solidFill>
            <a:ln w="564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643D94F-F3EC-4C85-B508-4FF9C3D1DD64}"/>
                </a:ext>
              </a:extLst>
            </p:cNvPr>
            <p:cNvSpPr/>
            <p:nvPr/>
          </p:nvSpPr>
          <p:spPr>
            <a:xfrm>
              <a:off x="9606381" y="1774638"/>
              <a:ext cx="1107406" cy="1290297"/>
            </a:xfrm>
            <a:custGeom>
              <a:avLst/>
              <a:gdLst>
                <a:gd name="connsiteX0" fmla="*/ 1085564 w 1086581"/>
                <a:gd name="connsiteY0" fmla="*/ 322233 h 1266033"/>
                <a:gd name="connsiteX1" fmla="*/ 1079062 w 1086581"/>
                <a:gd name="connsiteY1" fmla="*/ 311381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4 h 1266033"/>
                <a:gd name="connsiteX8" fmla="*/ 536704 w 1086581"/>
                <a:gd name="connsiteY8" fmla="*/ 1264018 h 1266033"/>
                <a:gd name="connsiteX9" fmla="*/ 544337 w 1086581"/>
                <a:gd name="connsiteY9" fmla="*/ 1266033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64 w 1086581"/>
                <a:gd name="connsiteY13" fmla="*/ 322233 h 1266033"/>
                <a:gd name="connsiteX14" fmla="*/ 542302 w 1086581"/>
                <a:gd name="connsiteY14" fmla="*/ 28287 h 1266033"/>
                <a:gd name="connsiteX15" fmla="*/ 1045762 w 1086581"/>
                <a:gd name="connsiteY15" fmla="*/ 322595 h 1266033"/>
                <a:gd name="connsiteX16" fmla="*/ 544337 w 1086581"/>
                <a:gd name="connsiteY16" fmla="*/ 617730 h 1266033"/>
                <a:gd name="connsiteX17" fmla="*/ 40876 w 1086581"/>
                <a:gd name="connsiteY17" fmla="*/ 323422 h 1266033"/>
                <a:gd name="connsiteX18" fmla="*/ 542302 w 1086581"/>
                <a:gd name="connsiteY18" fmla="*/ 28287 h 1266033"/>
                <a:gd name="connsiteX19" fmla="*/ 28325 w 1086581"/>
                <a:gd name="connsiteY19" fmla="*/ 346729 h 1266033"/>
                <a:gd name="connsiteX20" fmla="*/ 530203 w 1086581"/>
                <a:gd name="connsiteY20" fmla="*/ 640106 h 1266033"/>
                <a:gd name="connsiteX21" fmla="*/ 530203 w 1086581"/>
                <a:gd name="connsiteY21" fmla="*/ 1229600 h 1266033"/>
                <a:gd name="connsiteX22" fmla="*/ 29343 w 1086581"/>
                <a:gd name="connsiteY22" fmla="*/ 936791 h 1266033"/>
                <a:gd name="connsiteX23" fmla="*/ 28325 w 1086581"/>
                <a:gd name="connsiteY23" fmla="*/ 346729 h 1266033"/>
                <a:gd name="connsiteX24" fmla="*/ 558471 w 1086581"/>
                <a:gd name="connsiteY24" fmla="*/ 1229497 h 1266033"/>
                <a:gd name="connsiteX25" fmla="*/ 558471 w 1086581"/>
                <a:gd name="connsiteY25" fmla="*/ 640106 h 1266033"/>
                <a:gd name="connsiteX26" fmla="*/ 1057296 w 1086581"/>
                <a:gd name="connsiteY26" fmla="*/ 346522 h 1266033"/>
                <a:gd name="connsiteX27" fmla="*/ 1058313 w 1086581"/>
                <a:gd name="connsiteY27" fmla="*/ 935344 h 1266033"/>
                <a:gd name="connsiteX28" fmla="*/ 558471 w 1086581"/>
                <a:gd name="connsiteY28" fmla="*/ 1229497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64" y="322233"/>
                  </a:moveTo>
                  <a:cubicBezTo>
                    <a:pt x="1085564" y="317841"/>
                    <a:pt x="1083077" y="313758"/>
                    <a:pt x="1079062" y="311381"/>
                  </a:cubicBezTo>
                  <a:lnTo>
                    <a:pt x="549877" y="2035"/>
                  </a:lnTo>
                  <a:cubicBezTo>
                    <a:pt x="545241" y="-704"/>
                    <a:pt x="539249" y="-652"/>
                    <a:pt x="534612" y="2035"/>
                  </a:cubicBezTo>
                  <a:lnTo>
                    <a:pt x="6502" y="312828"/>
                  </a:lnTo>
                  <a:cubicBezTo>
                    <a:pt x="2431" y="315205"/>
                    <a:pt x="0" y="319288"/>
                    <a:pt x="0" y="323732"/>
                  </a:cubicBezTo>
                  <a:lnTo>
                    <a:pt x="1074" y="943871"/>
                  </a:lnTo>
                  <a:cubicBezTo>
                    <a:pt x="1074" y="948264"/>
                    <a:pt x="3562" y="952346"/>
                    <a:pt x="7576" y="954724"/>
                  </a:cubicBezTo>
                  <a:lnTo>
                    <a:pt x="536704" y="1264018"/>
                  </a:lnTo>
                  <a:cubicBezTo>
                    <a:pt x="539022" y="1265362"/>
                    <a:pt x="541680" y="1266033"/>
                    <a:pt x="544337" y="1266033"/>
                  </a:cubicBezTo>
                  <a:cubicBezTo>
                    <a:pt x="546994" y="1266033"/>
                    <a:pt x="549651" y="1265362"/>
                    <a:pt x="551969" y="1263966"/>
                  </a:cubicBezTo>
                  <a:lnTo>
                    <a:pt x="1080080" y="953173"/>
                  </a:lnTo>
                  <a:cubicBezTo>
                    <a:pt x="1084151" y="950796"/>
                    <a:pt x="1086582" y="946713"/>
                    <a:pt x="1086582" y="942269"/>
                  </a:cubicBezTo>
                  <a:lnTo>
                    <a:pt x="1085564" y="322233"/>
                  </a:lnTo>
                  <a:close/>
                  <a:moveTo>
                    <a:pt x="542302" y="28287"/>
                  </a:moveTo>
                  <a:lnTo>
                    <a:pt x="1045762" y="322595"/>
                  </a:lnTo>
                  <a:lnTo>
                    <a:pt x="544337" y="617730"/>
                  </a:lnTo>
                  <a:lnTo>
                    <a:pt x="40876" y="323422"/>
                  </a:lnTo>
                  <a:lnTo>
                    <a:pt x="542302" y="28287"/>
                  </a:lnTo>
                  <a:close/>
                  <a:moveTo>
                    <a:pt x="28325" y="346729"/>
                  </a:moveTo>
                  <a:lnTo>
                    <a:pt x="530203" y="640106"/>
                  </a:lnTo>
                  <a:lnTo>
                    <a:pt x="530203" y="1229600"/>
                  </a:lnTo>
                  <a:lnTo>
                    <a:pt x="29343" y="936791"/>
                  </a:lnTo>
                  <a:lnTo>
                    <a:pt x="28325" y="346729"/>
                  </a:lnTo>
                  <a:close/>
                  <a:moveTo>
                    <a:pt x="558471" y="1229497"/>
                  </a:moveTo>
                  <a:lnTo>
                    <a:pt x="558471" y="640106"/>
                  </a:lnTo>
                  <a:lnTo>
                    <a:pt x="1057296" y="346522"/>
                  </a:lnTo>
                  <a:lnTo>
                    <a:pt x="1058313" y="935344"/>
                  </a:lnTo>
                  <a:lnTo>
                    <a:pt x="558471" y="1229497"/>
                  </a:lnTo>
                  <a:close/>
                </a:path>
              </a:pathLst>
            </a:custGeom>
            <a:solidFill>
              <a:srgbClr val="FFFFFF"/>
            </a:solidFill>
            <a:ln w="564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F1280FA-9F62-45D6-8DBA-F93E38037A8A}"/>
                </a:ext>
              </a:extLst>
            </p:cNvPr>
            <p:cNvSpPr/>
            <p:nvPr/>
          </p:nvSpPr>
          <p:spPr>
            <a:xfrm>
              <a:off x="8938791" y="3847012"/>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607D1E76-7412-4677-ACDA-E1932AC8DCCC}"/>
                </a:ext>
              </a:extLst>
            </p:cNvPr>
            <p:cNvGrpSpPr/>
            <p:nvPr/>
          </p:nvGrpSpPr>
          <p:grpSpPr>
            <a:xfrm>
              <a:off x="8909174" y="3818216"/>
              <a:ext cx="1107348" cy="1290369"/>
              <a:chOff x="8933659" y="3815046"/>
              <a:chExt cx="1086525" cy="1266104"/>
            </a:xfrm>
            <a:solidFill>
              <a:srgbClr val="FFFFFF"/>
            </a:solidFill>
          </p:grpSpPr>
          <p:sp>
            <p:nvSpPr>
              <p:cNvPr id="30" name="Freeform: Shape 29">
                <a:extLst>
                  <a:ext uri="{FF2B5EF4-FFF2-40B4-BE49-F238E27FC236}">
                    <a16:creationId xmlns:a16="http://schemas.microsoft.com/office/drawing/2014/main" id="{E0FB9578-BE7B-471D-BAAA-E980FA9E15F3}"/>
                  </a:ext>
                </a:extLst>
              </p:cNvPr>
              <p:cNvSpPr/>
              <p:nvPr/>
            </p:nvSpPr>
            <p:spPr>
              <a:xfrm>
                <a:off x="8933659" y="3815046"/>
                <a:ext cx="1086525" cy="1266104"/>
              </a:xfrm>
              <a:custGeom>
                <a:avLst/>
                <a:gdLst>
                  <a:gd name="connsiteX0" fmla="*/ 544337 w 1086525"/>
                  <a:gd name="connsiteY0" fmla="*/ 1266105 h 1266104"/>
                  <a:gd name="connsiteX1" fmla="*/ 536704 w 1086525"/>
                  <a:gd name="connsiteY1" fmla="*/ 1264089 h 1266104"/>
                  <a:gd name="connsiteX2" fmla="*/ 7576 w 1086525"/>
                  <a:gd name="connsiteY2" fmla="*/ 954743 h 1266104"/>
                  <a:gd name="connsiteX3" fmla="*/ 1074 w 1086525"/>
                  <a:gd name="connsiteY3" fmla="*/ 943891 h 1266104"/>
                  <a:gd name="connsiteX4" fmla="*/ 0 w 1086525"/>
                  <a:gd name="connsiteY4" fmla="*/ 323751 h 1266104"/>
                  <a:gd name="connsiteX5" fmla="*/ 6502 w 1086525"/>
                  <a:gd name="connsiteY5" fmla="*/ 312847 h 1266104"/>
                  <a:gd name="connsiteX6" fmla="*/ 534612 w 1086525"/>
                  <a:gd name="connsiteY6" fmla="*/ 2054 h 1266104"/>
                  <a:gd name="connsiteX7" fmla="*/ 549877 w 1086525"/>
                  <a:gd name="connsiteY7" fmla="*/ 2054 h 1266104"/>
                  <a:gd name="connsiteX8" fmla="*/ 1079006 w 1086525"/>
                  <a:gd name="connsiteY8" fmla="*/ 311349 h 1266104"/>
                  <a:gd name="connsiteX9" fmla="*/ 1085508 w 1086525"/>
                  <a:gd name="connsiteY9" fmla="*/ 322201 h 1266104"/>
                  <a:gd name="connsiteX10" fmla="*/ 1086525 w 1086525"/>
                  <a:gd name="connsiteY10" fmla="*/ 942340 h 1266104"/>
                  <a:gd name="connsiteX11" fmla="*/ 1080024 w 1086525"/>
                  <a:gd name="connsiteY11" fmla="*/ 953244 h 1266104"/>
                  <a:gd name="connsiteX12" fmla="*/ 551913 w 1086525"/>
                  <a:gd name="connsiteY12" fmla="*/ 1264037 h 1266104"/>
                  <a:gd name="connsiteX13" fmla="*/ 544337 w 1086525"/>
                  <a:gd name="connsiteY13" fmla="*/ 1266105 h 1266104"/>
                  <a:gd name="connsiteX14" fmla="*/ 29343 w 1086525"/>
                  <a:gd name="connsiteY14" fmla="*/ 936759 h 1266104"/>
                  <a:gd name="connsiteX15" fmla="*/ 544337 w 1086525"/>
                  <a:gd name="connsiteY15" fmla="*/ 1237785 h 1266104"/>
                  <a:gd name="connsiteX16" fmla="*/ 1058313 w 1086525"/>
                  <a:gd name="connsiteY16" fmla="*/ 935260 h 1266104"/>
                  <a:gd name="connsiteX17" fmla="*/ 1057296 w 1086525"/>
                  <a:gd name="connsiteY17" fmla="*/ 329229 h 1266104"/>
                  <a:gd name="connsiteX18" fmla="*/ 542301 w 1086525"/>
                  <a:gd name="connsiteY18" fmla="*/ 28203 h 1266104"/>
                  <a:gd name="connsiteX19" fmla="*/ 28325 w 1086525"/>
                  <a:gd name="connsiteY19" fmla="*/ 330728 h 1266104"/>
                  <a:gd name="connsiteX20" fmla="*/ 29343 w 1086525"/>
                  <a:gd name="connsiteY20" fmla="*/ 936759 h 12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6525" h="1266104">
                    <a:moveTo>
                      <a:pt x="544337" y="1266105"/>
                    </a:moveTo>
                    <a:cubicBezTo>
                      <a:pt x="541680" y="1266105"/>
                      <a:pt x="539022" y="1265433"/>
                      <a:pt x="536704" y="1264089"/>
                    </a:cubicBezTo>
                    <a:lnTo>
                      <a:pt x="7576" y="954743"/>
                    </a:lnTo>
                    <a:cubicBezTo>
                      <a:pt x="3505" y="952366"/>
                      <a:pt x="1074" y="948283"/>
                      <a:pt x="1074" y="943891"/>
                    </a:cubicBezTo>
                    <a:lnTo>
                      <a:pt x="0" y="323751"/>
                    </a:lnTo>
                    <a:cubicBezTo>
                      <a:pt x="0" y="319359"/>
                      <a:pt x="2431" y="315276"/>
                      <a:pt x="6502" y="312847"/>
                    </a:cubicBezTo>
                    <a:lnTo>
                      <a:pt x="534612" y="2054"/>
                    </a:lnTo>
                    <a:cubicBezTo>
                      <a:pt x="539249" y="-685"/>
                      <a:pt x="545241" y="-685"/>
                      <a:pt x="549877" y="2054"/>
                    </a:cubicBezTo>
                    <a:lnTo>
                      <a:pt x="1079006" y="311349"/>
                    </a:lnTo>
                    <a:cubicBezTo>
                      <a:pt x="1083077" y="313726"/>
                      <a:pt x="1085508" y="317808"/>
                      <a:pt x="1085508" y="322201"/>
                    </a:cubicBezTo>
                    <a:lnTo>
                      <a:pt x="1086525" y="942340"/>
                    </a:lnTo>
                    <a:cubicBezTo>
                      <a:pt x="1086525" y="946733"/>
                      <a:pt x="1084094" y="950815"/>
                      <a:pt x="1080024" y="953244"/>
                    </a:cubicBezTo>
                    <a:lnTo>
                      <a:pt x="551913" y="1264037"/>
                    </a:lnTo>
                    <a:cubicBezTo>
                      <a:pt x="549708" y="1265433"/>
                      <a:pt x="547051" y="1266105"/>
                      <a:pt x="544337" y="1266105"/>
                    </a:cubicBezTo>
                    <a:close/>
                    <a:moveTo>
                      <a:pt x="29343" y="936759"/>
                    </a:moveTo>
                    <a:lnTo>
                      <a:pt x="544337" y="1237785"/>
                    </a:lnTo>
                    <a:lnTo>
                      <a:pt x="1058313" y="935260"/>
                    </a:lnTo>
                    <a:lnTo>
                      <a:pt x="1057296" y="329229"/>
                    </a:lnTo>
                    <a:lnTo>
                      <a:pt x="542301" y="28203"/>
                    </a:lnTo>
                    <a:lnTo>
                      <a:pt x="28325" y="330728"/>
                    </a:lnTo>
                    <a:lnTo>
                      <a:pt x="29343" y="936759"/>
                    </a:lnTo>
                    <a:close/>
                  </a:path>
                </a:pathLst>
              </a:custGeom>
              <a:solidFill>
                <a:srgbClr val="FFFFFF"/>
              </a:solidFill>
              <a:ln w="564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922F67A-36E6-44A9-B671-352A9CD76CAA}"/>
                  </a:ext>
                </a:extLst>
              </p:cNvPr>
              <p:cNvSpPr/>
              <p:nvPr/>
            </p:nvSpPr>
            <p:spPr>
              <a:xfrm>
                <a:off x="8941235" y="4126394"/>
                <a:ext cx="1072504" cy="334616"/>
              </a:xfrm>
              <a:custGeom>
                <a:avLst/>
                <a:gdLst>
                  <a:gd name="connsiteX0" fmla="*/ 536761 w 1072504"/>
                  <a:gd name="connsiteY0" fmla="*/ 334617 h 334616"/>
                  <a:gd name="connsiteX1" fmla="*/ 529128 w 1072504"/>
                  <a:gd name="connsiteY1" fmla="*/ 332601 h 334616"/>
                  <a:gd name="connsiteX2" fmla="*/ 0 w 1072504"/>
                  <a:gd name="connsiteY2" fmla="*/ 23255 h 334616"/>
                  <a:gd name="connsiteX3" fmla="*/ 15208 w 1072504"/>
                  <a:gd name="connsiteY3" fmla="*/ 1499 h 334616"/>
                  <a:gd name="connsiteX4" fmla="*/ 536704 w 1072504"/>
                  <a:gd name="connsiteY4" fmla="*/ 306349 h 334616"/>
                  <a:gd name="connsiteX5" fmla="*/ 1057183 w 1072504"/>
                  <a:gd name="connsiteY5" fmla="*/ 0 h 334616"/>
                  <a:gd name="connsiteX6" fmla="*/ 1072504 w 1072504"/>
                  <a:gd name="connsiteY6" fmla="*/ 21705 h 334616"/>
                  <a:gd name="connsiteX7" fmla="*/ 544393 w 1072504"/>
                  <a:gd name="connsiteY7" fmla="*/ 332498 h 334616"/>
                  <a:gd name="connsiteX8" fmla="*/ 536761 w 1072504"/>
                  <a:gd name="connsiteY8" fmla="*/ 334617 h 33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04" h="334616">
                    <a:moveTo>
                      <a:pt x="536761" y="334617"/>
                    </a:moveTo>
                    <a:cubicBezTo>
                      <a:pt x="534104" y="334617"/>
                      <a:pt x="531446" y="333945"/>
                      <a:pt x="529128" y="332601"/>
                    </a:cubicBezTo>
                    <a:lnTo>
                      <a:pt x="0" y="23255"/>
                    </a:lnTo>
                    <a:lnTo>
                      <a:pt x="15208" y="1499"/>
                    </a:lnTo>
                    <a:lnTo>
                      <a:pt x="536704" y="306349"/>
                    </a:lnTo>
                    <a:lnTo>
                      <a:pt x="1057183" y="0"/>
                    </a:lnTo>
                    <a:lnTo>
                      <a:pt x="1072504" y="21705"/>
                    </a:lnTo>
                    <a:lnTo>
                      <a:pt x="544393" y="332498"/>
                    </a:lnTo>
                    <a:cubicBezTo>
                      <a:pt x="542132" y="333945"/>
                      <a:pt x="539475" y="334617"/>
                      <a:pt x="536761" y="334617"/>
                    </a:cubicBezTo>
                    <a:close/>
                  </a:path>
                </a:pathLst>
              </a:custGeom>
              <a:solidFill>
                <a:srgbClr val="FFFFFF"/>
              </a:solidFill>
              <a:ln w="564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57E8FF0-3FD5-47DD-B83E-F92879ECB6BB}"/>
                  </a:ext>
                </a:extLst>
              </p:cNvPr>
              <p:cNvSpPr/>
              <p:nvPr/>
            </p:nvSpPr>
            <p:spPr>
              <a:xfrm>
                <a:off x="9463861" y="4448092"/>
                <a:ext cx="28268" cy="620139"/>
              </a:xfrm>
              <a:custGeom>
                <a:avLst/>
                <a:gdLst>
                  <a:gd name="connsiteX0" fmla="*/ 0 w 28268"/>
                  <a:gd name="connsiteY0" fmla="*/ 0 h 620139"/>
                  <a:gd name="connsiteX1" fmla="*/ 28268 w 28268"/>
                  <a:gd name="connsiteY1" fmla="*/ 0 h 620139"/>
                  <a:gd name="connsiteX2" fmla="*/ 28268 w 28268"/>
                  <a:gd name="connsiteY2" fmla="*/ 620139 h 620139"/>
                  <a:gd name="connsiteX3" fmla="*/ 0 w 28268"/>
                  <a:gd name="connsiteY3" fmla="*/ 620139 h 620139"/>
                </a:gdLst>
                <a:ahLst/>
                <a:cxnLst>
                  <a:cxn ang="0">
                    <a:pos x="connsiteX0" y="connsiteY0"/>
                  </a:cxn>
                  <a:cxn ang="0">
                    <a:pos x="connsiteX1" y="connsiteY1"/>
                  </a:cxn>
                  <a:cxn ang="0">
                    <a:pos x="connsiteX2" y="connsiteY2"/>
                  </a:cxn>
                  <a:cxn ang="0">
                    <a:pos x="connsiteX3" y="connsiteY3"/>
                  </a:cxn>
                </a:cxnLst>
                <a:rect l="l" t="t" r="r" b="b"/>
                <a:pathLst>
                  <a:path w="28268" h="620139">
                    <a:moveTo>
                      <a:pt x="0" y="0"/>
                    </a:moveTo>
                    <a:lnTo>
                      <a:pt x="28268" y="0"/>
                    </a:lnTo>
                    <a:lnTo>
                      <a:pt x="28268" y="620139"/>
                    </a:lnTo>
                    <a:lnTo>
                      <a:pt x="0" y="620139"/>
                    </a:lnTo>
                    <a:close/>
                  </a:path>
                </a:pathLst>
              </a:custGeom>
              <a:solidFill>
                <a:srgbClr val="FFFFFF"/>
              </a:solidFill>
              <a:ln w="5649"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70E11495-F4C3-4369-9004-6F8095CF9FC2}"/>
                </a:ext>
              </a:extLst>
            </p:cNvPr>
            <p:cNvSpPr/>
            <p:nvPr/>
          </p:nvSpPr>
          <p:spPr>
            <a:xfrm>
              <a:off x="8933029" y="3004313"/>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02616B-9516-4EC1-8471-54EBA9917745}"/>
                </a:ext>
              </a:extLst>
            </p:cNvPr>
            <p:cNvSpPr/>
            <p:nvPr/>
          </p:nvSpPr>
          <p:spPr>
            <a:xfrm>
              <a:off x="8909232" y="2975483"/>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4 w 1086581"/>
                <a:gd name="connsiteY24" fmla="*/ 1229497 h 1266085"/>
                <a:gd name="connsiteX25" fmla="*/ 558414 w 1086581"/>
                <a:gd name="connsiteY25" fmla="*/ 640106 h 1266085"/>
                <a:gd name="connsiteX26" fmla="*/ 1057239 w 1086581"/>
                <a:gd name="connsiteY26" fmla="*/ 346522 h 1266085"/>
                <a:gd name="connsiteX27" fmla="*/ 1058257 w 1086581"/>
                <a:gd name="connsiteY27" fmla="*/ 935344 h 1266085"/>
                <a:gd name="connsiteX28" fmla="*/ 558414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1" y="-704"/>
                    <a:pt x="539248"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549"/>
                  </a:lnTo>
                  <a:lnTo>
                    <a:pt x="29286" y="936740"/>
                  </a:lnTo>
                  <a:lnTo>
                    <a:pt x="28268" y="346729"/>
                  </a:lnTo>
                  <a:close/>
                  <a:moveTo>
                    <a:pt x="558414" y="1229497"/>
                  </a:moveTo>
                  <a:lnTo>
                    <a:pt x="558414" y="640106"/>
                  </a:lnTo>
                  <a:lnTo>
                    <a:pt x="1057239" y="346522"/>
                  </a:lnTo>
                  <a:lnTo>
                    <a:pt x="1058257" y="935344"/>
                  </a:lnTo>
                  <a:lnTo>
                    <a:pt x="558414" y="1229497"/>
                  </a:lnTo>
                  <a:close/>
                </a:path>
              </a:pathLst>
            </a:custGeom>
            <a:solidFill>
              <a:srgbClr val="FFFFFF"/>
            </a:solidFill>
            <a:ln w="564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AC390A2-BFEC-4326-92BC-9A344E6D3E55}"/>
                </a:ext>
              </a:extLst>
            </p:cNvPr>
            <p:cNvSpPr/>
            <p:nvPr/>
          </p:nvSpPr>
          <p:spPr>
            <a:xfrm>
              <a:off x="8230060" y="4263094"/>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EDD9964-7BE7-4D96-ABA5-8CA333A6EDB3}"/>
                </a:ext>
              </a:extLst>
            </p:cNvPr>
            <p:cNvSpPr/>
            <p:nvPr/>
          </p:nvSpPr>
          <p:spPr>
            <a:xfrm>
              <a:off x="8206033" y="4232211"/>
              <a:ext cx="1107406" cy="1290297"/>
            </a:xfrm>
            <a:custGeom>
              <a:avLst/>
              <a:gdLst>
                <a:gd name="connsiteX0" fmla="*/ 1085508 w 1086581"/>
                <a:gd name="connsiteY0" fmla="*/ 322182 h 1266033"/>
                <a:gd name="connsiteX1" fmla="*/ 1079006 w 1086581"/>
                <a:gd name="connsiteY1" fmla="*/ 311329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3 h 1266033"/>
                <a:gd name="connsiteX8" fmla="*/ 536704 w 1086581"/>
                <a:gd name="connsiteY8" fmla="*/ 1264018 h 1266033"/>
                <a:gd name="connsiteX9" fmla="*/ 544337 w 1086581"/>
                <a:gd name="connsiteY9" fmla="*/ 1266034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08 w 1086581"/>
                <a:gd name="connsiteY13" fmla="*/ 322182 h 1266033"/>
                <a:gd name="connsiteX14" fmla="*/ 542245 w 1086581"/>
                <a:gd name="connsiteY14" fmla="*/ 28236 h 1266033"/>
                <a:gd name="connsiteX15" fmla="*/ 1047289 w 1086581"/>
                <a:gd name="connsiteY15" fmla="*/ 323474 h 1266033"/>
                <a:gd name="connsiteX16" fmla="*/ 538740 w 1086581"/>
                <a:gd name="connsiteY16" fmla="*/ 622794 h 1266033"/>
                <a:gd name="connsiteX17" fmla="*/ 40593 w 1086581"/>
                <a:gd name="connsiteY17" fmla="*/ 323474 h 1266033"/>
                <a:gd name="connsiteX18" fmla="*/ 542245 w 1086581"/>
                <a:gd name="connsiteY18" fmla="*/ 28236 h 1266033"/>
                <a:gd name="connsiteX19" fmla="*/ 28325 w 1086581"/>
                <a:gd name="connsiteY19" fmla="*/ 347039 h 1266033"/>
                <a:gd name="connsiteX20" fmla="*/ 530203 w 1086581"/>
                <a:gd name="connsiteY20" fmla="*/ 648530 h 1266033"/>
                <a:gd name="connsiteX21" fmla="*/ 530203 w 1086581"/>
                <a:gd name="connsiteY21" fmla="*/ 1229549 h 1266033"/>
                <a:gd name="connsiteX22" fmla="*/ 29286 w 1086581"/>
                <a:gd name="connsiteY22" fmla="*/ 936740 h 1266033"/>
                <a:gd name="connsiteX23" fmla="*/ 28325 w 1086581"/>
                <a:gd name="connsiteY23" fmla="*/ 347039 h 1266033"/>
                <a:gd name="connsiteX24" fmla="*/ 558471 w 1086581"/>
                <a:gd name="connsiteY24" fmla="*/ 1229445 h 1266033"/>
                <a:gd name="connsiteX25" fmla="*/ 558471 w 1086581"/>
                <a:gd name="connsiteY25" fmla="*/ 641863 h 1266033"/>
                <a:gd name="connsiteX26" fmla="*/ 1057296 w 1086581"/>
                <a:gd name="connsiteY26" fmla="*/ 348279 h 1266033"/>
                <a:gd name="connsiteX27" fmla="*/ 1058313 w 1086581"/>
                <a:gd name="connsiteY27" fmla="*/ 935241 h 1266033"/>
                <a:gd name="connsiteX28" fmla="*/ 558471 w 1086581"/>
                <a:gd name="connsiteY28" fmla="*/ 1229445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08" y="322182"/>
                  </a:moveTo>
                  <a:cubicBezTo>
                    <a:pt x="1085508" y="317789"/>
                    <a:pt x="1083020" y="313706"/>
                    <a:pt x="1079006" y="311329"/>
                  </a:cubicBezTo>
                  <a:lnTo>
                    <a:pt x="549877" y="2035"/>
                  </a:lnTo>
                  <a:cubicBezTo>
                    <a:pt x="545241" y="-704"/>
                    <a:pt x="539248" y="-652"/>
                    <a:pt x="534612" y="2035"/>
                  </a:cubicBezTo>
                  <a:lnTo>
                    <a:pt x="6502" y="312828"/>
                  </a:lnTo>
                  <a:cubicBezTo>
                    <a:pt x="2431" y="315205"/>
                    <a:pt x="0" y="319288"/>
                    <a:pt x="0" y="323732"/>
                  </a:cubicBezTo>
                  <a:lnTo>
                    <a:pt x="1074" y="943871"/>
                  </a:lnTo>
                  <a:cubicBezTo>
                    <a:pt x="1074" y="948264"/>
                    <a:pt x="3562" y="952346"/>
                    <a:pt x="7576" y="954723"/>
                  </a:cubicBezTo>
                  <a:lnTo>
                    <a:pt x="536704" y="1264018"/>
                  </a:lnTo>
                  <a:cubicBezTo>
                    <a:pt x="539022" y="1265362"/>
                    <a:pt x="541680" y="1266034"/>
                    <a:pt x="544337" y="1266034"/>
                  </a:cubicBezTo>
                  <a:cubicBezTo>
                    <a:pt x="546994" y="1266034"/>
                    <a:pt x="549651" y="1265362"/>
                    <a:pt x="551969" y="1263966"/>
                  </a:cubicBezTo>
                  <a:lnTo>
                    <a:pt x="1080080" y="953173"/>
                  </a:lnTo>
                  <a:cubicBezTo>
                    <a:pt x="1084151" y="950796"/>
                    <a:pt x="1086582" y="946713"/>
                    <a:pt x="1086582" y="942269"/>
                  </a:cubicBezTo>
                  <a:lnTo>
                    <a:pt x="1085508" y="322182"/>
                  </a:lnTo>
                  <a:close/>
                  <a:moveTo>
                    <a:pt x="542245" y="28236"/>
                  </a:moveTo>
                  <a:lnTo>
                    <a:pt x="1047289" y="323474"/>
                  </a:lnTo>
                  <a:lnTo>
                    <a:pt x="538740" y="622794"/>
                  </a:lnTo>
                  <a:lnTo>
                    <a:pt x="40593" y="323474"/>
                  </a:lnTo>
                  <a:lnTo>
                    <a:pt x="542245" y="28236"/>
                  </a:lnTo>
                  <a:close/>
                  <a:moveTo>
                    <a:pt x="28325" y="347039"/>
                  </a:moveTo>
                  <a:lnTo>
                    <a:pt x="530203" y="648530"/>
                  </a:lnTo>
                  <a:lnTo>
                    <a:pt x="530203" y="1229549"/>
                  </a:lnTo>
                  <a:lnTo>
                    <a:pt x="29286" y="936740"/>
                  </a:lnTo>
                  <a:lnTo>
                    <a:pt x="28325" y="347039"/>
                  </a:lnTo>
                  <a:close/>
                  <a:moveTo>
                    <a:pt x="558471" y="1229445"/>
                  </a:moveTo>
                  <a:lnTo>
                    <a:pt x="558471" y="641863"/>
                  </a:lnTo>
                  <a:lnTo>
                    <a:pt x="1057296" y="348279"/>
                  </a:lnTo>
                  <a:lnTo>
                    <a:pt x="1058313" y="935241"/>
                  </a:lnTo>
                  <a:lnTo>
                    <a:pt x="558471" y="1229445"/>
                  </a:lnTo>
                  <a:close/>
                </a:path>
              </a:pathLst>
            </a:custGeom>
            <a:solidFill>
              <a:srgbClr val="FFFFFF"/>
            </a:solidFill>
            <a:ln w="5649" cap="flat">
              <a:noFill/>
              <a:prstDash val="solid"/>
              <a:miter/>
            </a:ln>
          </p:spPr>
          <p:txBody>
            <a:bodyPr rtlCol="0" anchor="ctr"/>
            <a:lstStyle/>
            <a:p>
              <a:endParaRPr lang="en-US"/>
            </a:p>
          </p:txBody>
        </p:sp>
        <p:grpSp>
          <p:nvGrpSpPr>
            <p:cNvPr id="23" name="Graphic 2">
              <a:extLst>
                <a:ext uri="{FF2B5EF4-FFF2-40B4-BE49-F238E27FC236}">
                  <a16:creationId xmlns:a16="http://schemas.microsoft.com/office/drawing/2014/main" id="{2FC14156-540B-4126-BB14-C7B894BE601B}"/>
                </a:ext>
              </a:extLst>
            </p:cNvPr>
            <p:cNvGrpSpPr/>
            <p:nvPr/>
          </p:nvGrpSpPr>
          <p:grpSpPr>
            <a:xfrm>
              <a:off x="9628392" y="2071762"/>
              <a:ext cx="1037109" cy="645560"/>
              <a:chOff x="9639352" y="2101434"/>
              <a:chExt cx="1017606" cy="633420"/>
            </a:xfrm>
            <a:solidFill>
              <a:schemeClr val="accent5"/>
            </a:solidFill>
          </p:grpSpPr>
          <p:grpSp>
            <p:nvGrpSpPr>
              <p:cNvPr id="24" name="Graphic 2">
                <a:extLst>
                  <a:ext uri="{FF2B5EF4-FFF2-40B4-BE49-F238E27FC236}">
                    <a16:creationId xmlns:a16="http://schemas.microsoft.com/office/drawing/2014/main" id="{953DBB73-4071-4BF6-8C98-A4B5A4300D0F}"/>
                  </a:ext>
                </a:extLst>
              </p:cNvPr>
              <p:cNvGrpSpPr/>
              <p:nvPr/>
            </p:nvGrpSpPr>
            <p:grpSpPr>
              <a:xfrm>
                <a:off x="9639352" y="2101434"/>
                <a:ext cx="1017606" cy="633420"/>
                <a:chOff x="9639352" y="2101434"/>
                <a:chExt cx="1017606" cy="633420"/>
              </a:xfrm>
              <a:grpFill/>
            </p:grpSpPr>
            <p:sp>
              <p:nvSpPr>
                <p:cNvPr id="28" name="Freeform: Shape 27">
                  <a:extLst>
                    <a:ext uri="{FF2B5EF4-FFF2-40B4-BE49-F238E27FC236}">
                      <a16:creationId xmlns:a16="http://schemas.microsoft.com/office/drawing/2014/main" id="{88FE8CC9-F7F0-4448-9E24-E460E87773F3}"/>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grpFill/>
                <a:ln w="5649" cap="flat">
                  <a:solidFill>
                    <a:schemeClr val="accent5"/>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2B14DAB-C58E-4A43-9AAB-360F6BDB0BE6}"/>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nvGrpSpPr>
              <p:cNvPr id="25" name="Graphic 2">
                <a:extLst>
                  <a:ext uri="{FF2B5EF4-FFF2-40B4-BE49-F238E27FC236}">
                    <a16:creationId xmlns:a16="http://schemas.microsoft.com/office/drawing/2014/main" id="{7EC659B8-CBE6-4839-8BB0-A1F8D32CA805}"/>
                  </a:ext>
                </a:extLst>
              </p:cNvPr>
              <p:cNvGrpSpPr/>
              <p:nvPr/>
            </p:nvGrpSpPr>
            <p:grpSpPr>
              <a:xfrm>
                <a:off x="9639352" y="2101434"/>
                <a:ext cx="1017606" cy="633420"/>
                <a:chOff x="9639352" y="2101434"/>
                <a:chExt cx="1017606" cy="633420"/>
              </a:xfrm>
              <a:grpFill/>
            </p:grpSpPr>
            <p:sp>
              <p:nvSpPr>
                <p:cNvPr id="26" name="Freeform: Shape 25">
                  <a:extLst>
                    <a:ext uri="{FF2B5EF4-FFF2-40B4-BE49-F238E27FC236}">
                      <a16:creationId xmlns:a16="http://schemas.microsoft.com/office/drawing/2014/main" id="{AF477BD0-32B6-4B82-9D81-50AB2E6ED0CF}"/>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solidFill>
                  <a:schemeClr val="bg2"/>
                </a:solidFill>
                <a:ln w="5649" cap="flat">
                  <a:solidFill>
                    <a:schemeClr val="accent5"/>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B4DAB3C-D851-41A0-B957-C525B80AA4E4}"/>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grpSp>
    </p:spTree>
    <p:extLst>
      <p:ext uri="{BB962C8B-B14F-4D97-AF65-F5344CB8AC3E}">
        <p14:creationId xmlns:p14="http://schemas.microsoft.com/office/powerpoint/2010/main" val="904126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03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6365601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6112531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76784111"/>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737603494"/>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4910132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167667868"/>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18713676"/>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851234752"/>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15547749"/>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8276110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339461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34916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5661516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2354684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5567177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0292107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484883912"/>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714255141"/>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60173786"/>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999422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42434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1189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538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2849371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55958871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6212158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1443094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545008721"/>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197311219"/>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87877268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42372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052196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61607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034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4224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61209510"/>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80430683"/>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19975742"/>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30866645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69537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06059078"/>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409765587"/>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9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7349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27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4/7/2023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77897627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690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373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8348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56375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289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7652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4914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03387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4/7/2023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29270560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6122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60652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695702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247247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3784713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876665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646792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735396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71373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790147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34328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956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325337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34547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02183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163143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5590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5517357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6499197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3360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738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2210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349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5268001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772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368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498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116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018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20458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6889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3347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0020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4277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5125909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04915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64505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344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42745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09345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6187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27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88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015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3851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638029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30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546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11759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27276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821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4/7/2023</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067837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385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6124184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4/7/2023</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6138074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0803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theme" Target="../theme/theme10.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14.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9" Type="http://schemas.openxmlformats.org/officeDocument/2006/relationships/theme" Target="../theme/theme12.xml"/><Relationship Id="rId21" Type="http://schemas.openxmlformats.org/officeDocument/2006/relationships/slideLayout" Target="../slideLayouts/slideLayout335.xml"/><Relationship Id="rId34" Type="http://schemas.openxmlformats.org/officeDocument/2006/relationships/slideLayout" Target="../slideLayouts/slideLayout348.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38" Type="http://schemas.openxmlformats.org/officeDocument/2006/relationships/slideLayout" Target="../slideLayouts/slideLayout352.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slideLayout" Target="../slideLayouts/slideLayout343.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32" Type="http://schemas.openxmlformats.org/officeDocument/2006/relationships/slideLayout" Target="../slideLayouts/slideLayout346.xml"/><Relationship Id="rId37" Type="http://schemas.openxmlformats.org/officeDocument/2006/relationships/slideLayout" Target="../slideLayouts/slideLayout351.xml"/><Relationship Id="rId40" Type="http://schemas.openxmlformats.org/officeDocument/2006/relationships/image" Target="../media/image3.emf"/><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slideLayout" Target="../slideLayouts/slideLayout345.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 Id="rId8" Type="http://schemas.openxmlformats.org/officeDocument/2006/relationships/slideLayout" Target="../slideLayouts/slideLayout322.xml"/><Relationship Id="rId3" Type="http://schemas.openxmlformats.org/officeDocument/2006/relationships/slideLayout" Target="../slideLayouts/slideLayout31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34" Type="http://schemas.openxmlformats.org/officeDocument/2006/relationships/theme" Target="../theme/theme13.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slideLayout" Target="../slideLayouts/slideLayout381.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image" Target="../media/image20.png"/><Relationship Id="rId8" Type="http://schemas.openxmlformats.org/officeDocument/2006/relationships/slideLayout" Target="../slideLayouts/slideLayout36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26" Type="http://schemas.openxmlformats.org/officeDocument/2006/relationships/slideLayout" Target="../slideLayouts/slideLayout411.xml"/><Relationship Id="rId39" Type="http://schemas.openxmlformats.org/officeDocument/2006/relationships/slideLayout" Target="../slideLayouts/slideLayout424.xml"/><Relationship Id="rId21" Type="http://schemas.openxmlformats.org/officeDocument/2006/relationships/slideLayout" Target="../slideLayouts/slideLayout406.xml"/><Relationship Id="rId34" Type="http://schemas.openxmlformats.org/officeDocument/2006/relationships/slideLayout" Target="../slideLayouts/slideLayout419.xml"/><Relationship Id="rId42" Type="http://schemas.openxmlformats.org/officeDocument/2006/relationships/slideLayout" Target="../slideLayouts/slideLayout427.xml"/><Relationship Id="rId47" Type="http://schemas.openxmlformats.org/officeDocument/2006/relationships/slideLayout" Target="../slideLayouts/slideLayout432.xml"/><Relationship Id="rId50" Type="http://schemas.openxmlformats.org/officeDocument/2006/relationships/image" Target="../media/image50.png"/><Relationship Id="rId7" Type="http://schemas.openxmlformats.org/officeDocument/2006/relationships/slideLayout" Target="../slideLayouts/slideLayout39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29" Type="http://schemas.openxmlformats.org/officeDocument/2006/relationships/slideLayout" Target="../slideLayouts/slideLayout414.xml"/><Relationship Id="rId11" Type="http://schemas.openxmlformats.org/officeDocument/2006/relationships/slideLayout" Target="../slideLayouts/slideLayout396.xml"/><Relationship Id="rId24" Type="http://schemas.openxmlformats.org/officeDocument/2006/relationships/slideLayout" Target="../slideLayouts/slideLayout409.xml"/><Relationship Id="rId32" Type="http://schemas.openxmlformats.org/officeDocument/2006/relationships/slideLayout" Target="../slideLayouts/slideLayout417.xml"/><Relationship Id="rId37" Type="http://schemas.openxmlformats.org/officeDocument/2006/relationships/slideLayout" Target="../slideLayouts/slideLayout422.xml"/><Relationship Id="rId40" Type="http://schemas.openxmlformats.org/officeDocument/2006/relationships/slideLayout" Target="../slideLayouts/slideLayout425.xml"/><Relationship Id="rId45" Type="http://schemas.openxmlformats.org/officeDocument/2006/relationships/slideLayout" Target="../slideLayouts/slideLayout430.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23" Type="http://schemas.openxmlformats.org/officeDocument/2006/relationships/slideLayout" Target="../slideLayouts/slideLayout408.xml"/><Relationship Id="rId28" Type="http://schemas.openxmlformats.org/officeDocument/2006/relationships/slideLayout" Target="../slideLayouts/slideLayout413.xml"/><Relationship Id="rId36" Type="http://schemas.openxmlformats.org/officeDocument/2006/relationships/slideLayout" Target="../slideLayouts/slideLayout421.xml"/><Relationship Id="rId49" Type="http://schemas.openxmlformats.org/officeDocument/2006/relationships/theme" Target="../theme/theme14.xml"/><Relationship Id="rId10" Type="http://schemas.openxmlformats.org/officeDocument/2006/relationships/slideLayout" Target="../slideLayouts/slideLayout395.xml"/><Relationship Id="rId19" Type="http://schemas.openxmlformats.org/officeDocument/2006/relationships/slideLayout" Target="../slideLayouts/slideLayout404.xml"/><Relationship Id="rId31" Type="http://schemas.openxmlformats.org/officeDocument/2006/relationships/slideLayout" Target="../slideLayouts/slideLayout416.xml"/><Relationship Id="rId44" Type="http://schemas.openxmlformats.org/officeDocument/2006/relationships/slideLayout" Target="../slideLayouts/slideLayout429.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 Id="rId22" Type="http://schemas.openxmlformats.org/officeDocument/2006/relationships/slideLayout" Target="../slideLayouts/slideLayout407.xml"/><Relationship Id="rId27" Type="http://schemas.openxmlformats.org/officeDocument/2006/relationships/slideLayout" Target="../slideLayouts/slideLayout412.xml"/><Relationship Id="rId30" Type="http://schemas.openxmlformats.org/officeDocument/2006/relationships/slideLayout" Target="../slideLayouts/slideLayout415.xml"/><Relationship Id="rId35" Type="http://schemas.openxmlformats.org/officeDocument/2006/relationships/slideLayout" Target="../slideLayouts/slideLayout420.xml"/><Relationship Id="rId43" Type="http://schemas.openxmlformats.org/officeDocument/2006/relationships/slideLayout" Target="../slideLayouts/slideLayout428.xml"/><Relationship Id="rId48" Type="http://schemas.openxmlformats.org/officeDocument/2006/relationships/slideLayout" Target="../slideLayouts/slideLayout433.xml"/><Relationship Id="rId8" Type="http://schemas.openxmlformats.org/officeDocument/2006/relationships/slideLayout" Target="../slideLayouts/slideLayout393.xml"/><Relationship Id="rId3" Type="http://schemas.openxmlformats.org/officeDocument/2006/relationships/slideLayout" Target="../slideLayouts/slideLayout388.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5" Type="http://schemas.openxmlformats.org/officeDocument/2006/relationships/slideLayout" Target="../slideLayouts/slideLayout410.xml"/><Relationship Id="rId33" Type="http://schemas.openxmlformats.org/officeDocument/2006/relationships/slideLayout" Target="../slideLayouts/slideLayout418.xml"/><Relationship Id="rId38" Type="http://schemas.openxmlformats.org/officeDocument/2006/relationships/slideLayout" Target="../slideLayouts/slideLayout423.xml"/><Relationship Id="rId46" Type="http://schemas.openxmlformats.org/officeDocument/2006/relationships/slideLayout" Target="../slideLayouts/slideLayout431.xml"/><Relationship Id="rId20" Type="http://schemas.openxmlformats.org/officeDocument/2006/relationships/slideLayout" Target="../slideLayouts/slideLayout405.xml"/><Relationship Id="rId41" Type="http://schemas.openxmlformats.org/officeDocument/2006/relationships/slideLayout" Target="../slideLayouts/slideLayout426.xml"/><Relationship Id="rId1" Type="http://schemas.openxmlformats.org/officeDocument/2006/relationships/slideLayout" Target="../slideLayouts/slideLayout386.xml"/><Relationship Id="rId6" Type="http://schemas.openxmlformats.org/officeDocument/2006/relationships/slideLayout" Target="../slideLayouts/slideLayout391.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theme" Target="../theme/theme15.xml"/><Relationship Id="rId1" Type="http://schemas.openxmlformats.org/officeDocument/2006/relationships/slideLayout" Target="../slideLayouts/slideLayout43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image" Target="../media/image3.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theme" Target="../theme/theme5.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image" Target="../media/image3.emf"/><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8" Type="http://schemas.openxmlformats.org/officeDocument/2006/relationships/slideLayout" Target="../slideLayouts/slideLayout107.xml"/><Relationship Id="rId3"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34" Type="http://schemas.openxmlformats.org/officeDocument/2006/relationships/image" Target="../media/image20.png"/><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theme" Target="../theme/theme6.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8" Type="http://schemas.openxmlformats.org/officeDocument/2006/relationships/slideLayout" Target="../slideLayouts/slideLayout14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theme" Target="../theme/theme7.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8" Type="http://schemas.openxmlformats.org/officeDocument/2006/relationships/slideLayout" Target="../slideLayouts/slideLayout177.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image" Target="../media/image20.png"/><Relationship Id="rId20" Type="http://schemas.openxmlformats.org/officeDocument/2006/relationships/slideLayout" Target="../slideLayouts/slideLayout189.xml"/><Relationship Id="rId41" Type="http://schemas.openxmlformats.org/officeDocument/2006/relationships/slideLayout" Target="../slideLayouts/slideLayout21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9" Type="http://schemas.openxmlformats.org/officeDocument/2006/relationships/slideLayout" Target="../slideLayouts/slideLayout252.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42" Type="http://schemas.openxmlformats.org/officeDocument/2006/relationships/slideLayout" Target="../slideLayouts/slideLayout255.xml"/><Relationship Id="rId7" Type="http://schemas.openxmlformats.org/officeDocument/2006/relationships/slideLayout" Target="../slideLayouts/slideLayout22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41" Type="http://schemas.openxmlformats.org/officeDocument/2006/relationships/slideLayout" Target="../slideLayouts/slideLayout254.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40" Type="http://schemas.openxmlformats.org/officeDocument/2006/relationships/slideLayout" Target="../slideLayouts/slideLayout253.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4" Type="http://schemas.openxmlformats.org/officeDocument/2006/relationships/image" Target="../media/image50.png"/><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43" Type="http://schemas.openxmlformats.org/officeDocument/2006/relationships/theme" Target="../theme/theme8.xml"/><Relationship Id="rId8" Type="http://schemas.openxmlformats.org/officeDocument/2006/relationships/slideLayout" Target="../slideLayouts/slideLayout221.xml"/><Relationship Id="rId3" Type="http://schemas.openxmlformats.org/officeDocument/2006/relationships/slideLayout" Target="../slideLayouts/slideLayout216.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slideLayout" Target="../slideLayouts/slideLayout25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47" Type="http://schemas.openxmlformats.org/officeDocument/2006/relationships/theme" Target="../theme/theme9.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image" Target="../media/image20.png"/><Relationship Id="rId8" Type="http://schemas.openxmlformats.org/officeDocument/2006/relationships/slideLayout" Target="../slideLayouts/slideLayout263.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20" Type="http://schemas.openxmlformats.org/officeDocument/2006/relationships/slideLayout" Target="../slideLayouts/slideLayout275.xml"/><Relationship Id="rId41" Type="http://schemas.openxmlformats.org/officeDocument/2006/relationships/slideLayout" Target="../slideLayouts/slideLayout2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1282224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84310-1D03-4916-BBD5-D5745648F4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58C0BE-FB69-4DF5-A39F-A7033686FD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BE777E-6B15-444A-962B-FD806896D6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C1984-69E9-4B79-9987-F3F80535F542}" type="datetimeFigureOut">
              <a:rPr lang="en-US" smtClean="0"/>
              <a:t>4/7/2023</a:t>
            </a:fld>
            <a:endParaRPr lang="en-US"/>
          </a:p>
        </p:txBody>
      </p:sp>
      <p:sp>
        <p:nvSpPr>
          <p:cNvPr id="5" name="Footer Placeholder 4">
            <a:extLst>
              <a:ext uri="{FF2B5EF4-FFF2-40B4-BE49-F238E27FC236}">
                <a16:creationId xmlns:a16="http://schemas.microsoft.com/office/drawing/2014/main" id="{EC7848AC-9837-448C-8D49-B6D57F222E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51D5D-1E04-4BBE-9F98-C029CFF16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5126-792B-460A-AF17-CD39C85D90E7}" type="slidenum">
              <a:rPr lang="en-US" smtClean="0"/>
              <a:t>‹#›</a:t>
            </a:fld>
            <a:endParaRPr lang="en-US"/>
          </a:p>
        </p:txBody>
      </p:sp>
    </p:spTree>
    <p:extLst>
      <p:ext uri="{BB962C8B-B14F-4D97-AF65-F5344CB8AC3E}">
        <p14:creationId xmlns:p14="http://schemas.microsoft.com/office/powerpoint/2010/main" val="517278839"/>
      </p:ext>
    </p:extLst>
  </p:cSld>
  <p:clrMap bg1="lt1" tx1="dk1" bg2="lt2" tx2="dk2" accent1="accent1" accent2="accent2" accent3="accent3" accent4="accent4" accent5="accent5" accent6="accent6" hlink="hlink" folHlink="folHlink"/>
  <p:sldLayoutIdLst>
    <p:sldLayoutId id="2147484110"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173736"/>
      </p:ext>
    </p:extLst>
  </p:cSld>
  <p:clrMap bg1="lt1" tx1="dk1" bg2="lt2" tx2="dk2" accent1="accent1" accent2="accent2" accent3="accent3" accent4="accent4" accent5="accent5" accent6="accent6" hlink="hlink" folHlink="folHlink"/>
  <p:sldLayoutIdLst>
    <p:sldLayoutId id="21474839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81068706"/>
      </p:ext>
    </p:extLst>
  </p:cSld>
  <p:clrMap bg1="dk1" tx1="lt1" bg2="dk2" tx2="lt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2" r:id="rId17"/>
    <p:sldLayoutId id="2147483993" r:id="rId18"/>
    <p:sldLayoutId id="2147483994" r:id="rId19"/>
    <p:sldLayoutId id="2147483995" r:id="rId20"/>
    <p:sldLayoutId id="2147483996" r:id="rId21"/>
    <p:sldLayoutId id="2147483997" r:id="rId22"/>
    <p:sldLayoutId id="2147483998" r:id="rId23"/>
    <p:sldLayoutId id="2147483999" r:id="rId24"/>
    <p:sldLayoutId id="2147484000" r:id="rId25"/>
    <p:sldLayoutId id="2147484001" r:id="rId26"/>
    <p:sldLayoutId id="2147484002" r:id="rId27"/>
    <p:sldLayoutId id="2147484003" r:id="rId28"/>
    <p:sldLayoutId id="2147484004" r:id="rId29"/>
    <p:sldLayoutId id="2147484005" r:id="rId30"/>
    <p:sldLayoutId id="2147484006" r:id="rId31"/>
    <p:sldLayoutId id="2147484007" r:id="rId32"/>
    <p:sldLayoutId id="2147484009" r:id="rId33"/>
    <p:sldLayoutId id="2147484010" r:id="rId34"/>
    <p:sldLayoutId id="2147484011" r:id="rId35"/>
    <p:sldLayoutId id="2147484012" r:id="rId36"/>
    <p:sldLayoutId id="2147484013" r:id="rId37"/>
    <p:sldLayoutId id="214748401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021720286"/>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 id="2147484032" r:id="rId17"/>
    <p:sldLayoutId id="2147484033" r:id="rId18"/>
    <p:sldLayoutId id="2147484034" r:id="rId19"/>
    <p:sldLayoutId id="2147484035" r:id="rId20"/>
    <p:sldLayoutId id="2147484036" r:id="rId21"/>
    <p:sldLayoutId id="2147484037" r:id="rId22"/>
    <p:sldLayoutId id="2147484038" r:id="rId23"/>
    <p:sldLayoutId id="2147484039" r:id="rId24"/>
    <p:sldLayoutId id="2147484040" r:id="rId25"/>
    <p:sldLayoutId id="2147484041" r:id="rId26"/>
    <p:sldLayoutId id="2147484042" r:id="rId27"/>
    <p:sldLayoutId id="2147484043" r:id="rId28"/>
    <p:sldLayoutId id="2147484044" r:id="rId29"/>
    <p:sldLayoutId id="2147484045" r:id="rId30"/>
    <p:sldLayoutId id="2147484046" r:id="rId31"/>
    <p:sldLayoutId id="2147484047" r:id="rId32"/>
    <p:sldLayoutId id="2147484048"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87837871"/>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 id="2147484067" r:id="rId18"/>
    <p:sldLayoutId id="2147484068" r:id="rId19"/>
    <p:sldLayoutId id="2147484069" r:id="rId20"/>
    <p:sldLayoutId id="2147484070" r:id="rId21"/>
    <p:sldLayoutId id="2147484071" r:id="rId22"/>
    <p:sldLayoutId id="2147484072" r:id="rId23"/>
    <p:sldLayoutId id="2147484073" r:id="rId24"/>
    <p:sldLayoutId id="2147484074" r:id="rId25"/>
    <p:sldLayoutId id="2147484075" r:id="rId26"/>
    <p:sldLayoutId id="2147484076" r:id="rId27"/>
    <p:sldLayoutId id="2147484077" r:id="rId28"/>
    <p:sldLayoutId id="2147484078" r:id="rId29"/>
    <p:sldLayoutId id="2147484079" r:id="rId30"/>
    <p:sldLayoutId id="2147484080" r:id="rId31"/>
    <p:sldLayoutId id="2147484081" r:id="rId32"/>
    <p:sldLayoutId id="2147484082" r:id="rId33"/>
    <p:sldLayoutId id="2147484083" r:id="rId34"/>
    <p:sldLayoutId id="2147484084" r:id="rId35"/>
    <p:sldLayoutId id="2147484085" r:id="rId36"/>
    <p:sldLayoutId id="2147484086" r:id="rId37"/>
    <p:sldLayoutId id="2147484087" r:id="rId38"/>
    <p:sldLayoutId id="2147484088" r:id="rId39"/>
    <p:sldLayoutId id="2147484089" r:id="rId40"/>
    <p:sldLayoutId id="2147484090" r:id="rId41"/>
    <p:sldLayoutId id="2147484091" r:id="rId42"/>
    <p:sldLayoutId id="2147484092" r:id="rId43"/>
    <p:sldLayoutId id="2147484093" r:id="rId44"/>
    <p:sldLayoutId id="2147484094" r:id="rId45"/>
    <p:sldLayoutId id="2147484095" r:id="rId46"/>
    <p:sldLayoutId id="2147484096" r:id="rId47"/>
    <p:sldLayoutId id="2147484097" r:id="rId4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011823107"/>
      </p:ext>
    </p:extLst>
  </p:cSld>
  <p:clrMap bg1="lt1" tx1="dk1" bg2="lt2" tx2="dk2" accent1="accent1" accent2="accent2" accent3="accent3" accent4="accent4" accent5="accent5" accent6="accent6" hlink="hlink" folHlink="folHlink"/>
  <p:sldLayoutIdLst>
    <p:sldLayoutId id="2147485127" r:id="rId1"/>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43165968"/>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49914821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86862323"/>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409452"/>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97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06307812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00292824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1934399"/>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849583273"/>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72.xml"/><Relationship Id="rId5" Type="http://schemas.openxmlformats.org/officeDocument/2006/relationships/image" Target="../media/image49.emf"/><Relationship Id="rId4" Type="http://schemas.openxmlformats.org/officeDocument/2006/relationships/image" Target="../media/image69.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5.xml"/><Relationship Id="rId5" Type="http://schemas.openxmlformats.org/officeDocument/2006/relationships/hyperlink" Target="https://aka.ms/wellarchitected/framework" TargetMode="External"/><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1.xml"/><Relationship Id="rId1" Type="http://schemas.openxmlformats.org/officeDocument/2006/relationships/slideLayout" Target="../slideLayouts/slideLayout258.xml"/></Relationships>
</file>

<file path=ppt/slides/_rels/slide1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2.xml"/><Relationship Id="rId1" Type="http://schemas.openxmlformats.org/officeDocument/2006/relationships/slideLayout" Target="../slideLayouts/slideLayout289.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14.xml"/><Relationship Id="rId5" Type="http://schemas.openxmlformats.org/officeDocument/2006/relationships/hyperlink" Target="https://customers.microsoft.com/en-us/story/1354520700096376622-hr-block-professional-services-azure-cost-optimization" TargetMode="External"/><Relationship Id="rId4" Type="http://schemas.openxmlformats.org/officeDocument/2006/relationships/image" Target="../media/image101.jpeg"/></Relationships>
</file>

<file path=ppt/slides/_rels/slide1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4.xml"/><Relationship Id="rId1" Type="http://schemas.openxmlformats.org/officeDocument/2006/relationships/slideLayout" Target="../slideLayouts/slideLayout289.xml"/></Relationships>
</file>

<file path=ppt/slides/_rels/slide1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5.xml"/><Relationship Id="rId1" Type="http://schemas.openxmlformats.org/officeDocument/2006/relationships/slideLayout" Target="../slideLayouts/slideLayout289.xml"/><Relationship Id="rId5" Type="http://schemas.openxmlformats.org/officeDocument/2006/relationships/image" Target="../media/image104.emf"/><Relationship Id="rId4" Type="http://schemas.openxmlformats.org/officeDocument/2006/relationships/image" Target="../media/image103.emf"/></Relationships>
</file>

<file path=ppt/slides/_rels/slide1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6.xml"/><Relationship Id="rId1" Type="http://schemas.openxmlformats.org/officeDocument/2006/relationships/slideLayout" Target="../slideLayouts/slideLayout289.xml"/></Relationships>
</file>

<file path=ppt/slides/_rels/slide1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7.xml"/><Relationship Id="rId1" Type="http://schemas.openxmlformats.org/officeDocument/2006/relationships/slideLayout" Target="../slideLayouts/slideLayout289.xml"/></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289.xml"/><Relationship Id="rId6" Type="http://schemas.openxmlformats.org/officeDocument/2006/relationships/image" Target="../media/image107.png"/><Relationship Id="rId5" Type="http://schemas.openxmlformats.org/officeDocument/2006/relationships/hyperlink" Target="https://docs.microsoft.com/en-us/azure/cost-management-billing/costs/analyze-cost-data-azure-cost-management-power-bi-template-app" TargetMode="External"/><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0.xml"/><Relationship Id="rId1" Type="http://schemas.openxmlformats.org/officeDocument/2006/relationships/slideLayout" Target="../slideLayouts/slideLayout135.xml"/><Relationship Id="rId5" Type="http://schemas.openxmlformats.org/officeDocument/2006/relationships/image" Target="../media/image110.png"/><Relationship Id="rId4" Type="http://schemas.openxmlformats.org/officeDocument/2006/relationships/image" Target="../media/image109.png"/></Relationships>
</file>

<file path=ppt/slides/_rels/slide2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1.xml"/><Relationship Id="rId1" Type="http://schemas.openxmlformats.org/officeDocument/2006/relationships/slideLayout" Target="../slideLayouts/slideLayout2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7.xml"/></Relationships>
</file>

<file path=ppt/slides/_rels/slide2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7.xml"/><Relationship Id="rId1" Type="http://schemas.openxmlformats.org/officeDocument/2006/relationships/slideLayout" Target="../slideLayouts/slideLayout36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7.xml"/></Relationships>
</file>

<file path=ppt/slides/_rels/slide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5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7.xml"/></Relationships>
</file>

<file path=ppt/slides/_rels/slide3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32.xml"/><Relationship Id="rId1" Type="http://schemas.openxmlformats.org/officeDocument/2006/relationships/slideLayout" Target="../slideLayouts/slideLayout227.xml"/><Relationship Id="rId5" Type="http://schemas.openxmlformats.org/officeDocument/2006/relationships/image" Target="../media/image113.emf"/><Relationship Id="rId4" Type="http://schemas.openxmlformats.org/officeDocument/2006/relationships/image" Target="../media/image112.emf"/></Relationships>
</file>

<file path=ppt/slides/_rels/slide3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3.xml"/><Relationship Id="rId1" Type="http://schemas.openxmlformats.org/officeDocument/2006/relationships/slideLayout" Target="../slideLayouts/slideLayout255.xml"/><Relationship Id="rId6" Type="http://schemas.openxmlformats.org/officeDocument/2006/relationships/hyperlink" Target="https://customers.microsoft.com/en-us/story/799549-bel-fuse-manufacturing-dynamics-365" TargetMode="External"/><Relationship Id="rId5" Type="http://schemas.openxmlformats.org/officeDocument/2006/relationships/hyperlink" Target="https://customers.microsoft.com/en-us/story/818901-push-doctor-professional-services-azure" TargetMode="External"/><Relationship Id="rId4" Type="http://schemas.openxmlformats.org/officeDocument/2006/relationships/image" Target="../media/image1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34.xml"/><Relationship Id="rId1" Type="http://schemas.openxmlformats.org/officeDocument/2006/relationships/slideLayout" Target="../slideLayouts/slideLayout2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5.xml"/><Relationship Id="rId1" Type="http://schemas.openxmlformats.org/officeDocument/2006/relationships/slideLayout" Target="../slideLayouts/slideLayout227.xml"/></Relationships>
</file>

<file path=ppt/slides/_rels/slide3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36.xml"/><Relationship Id="rId1" Type="http://schemas.openxmlformats.org/officeDocument/2006/relationships/slideLayout" Target="../slideLayouts/slideLayout227.xml"/></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137.xml"/><Relationship Id="rId4" Type="http://schemas.openxmlformats.org/officeDocument/2006/relationships/image" Target="../media/image117.sv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135.xml"/><Relationship Id="rId4" Type="http://schemas.openxmlformats.org/officeDocument/2006/relationships/image" Target="../media/image117.svg"/></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189.xml"/></Relationships>
</file>

<file path=ppt/slides/_rels/slide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3" Type="http://schemas.openxmlformats.org/officeDocument/2006/relationships/notesSlide" Target="../notesSlides/notesSlide4.xml"/><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slideLayout" Target="../slideLayouts/slideLayout203.xml"/><Relationship Id="rId1" Type="http://schemas.openxmlformats.org/officeDocument/2006/relationships/tags" Target="../tags/tag1.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205.xml"/><Relationship Id="rId5" Type="http://schemas.openxmlformats.org/officeDocument/2006/relationships/image" Target="../media/image121.png"/><Relationship Id="rId4" Type="http://schemas.openxmlformats.org/officeDocument/2006/relationships/image" Target="../media/image120.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05.xml"/></Relationships>
</file>

<file path=ppt/slides/_rels/slide43.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image" Target="../media/image121.png"/><Relationship Id="rId7" Type="http://schemas.openxmlformats.org/officeDocument/2006/relationships/image" Target="../media/image126.svg"/><Relationship Id="rId2" Type="http://schemas.openxmlformats.org/officeDocument/2006/relationships/notesSlide" Target="../notesSlides/notesSlide43.xml"/><Relationship Id="rId1" Type="http://schemas.openxmlformats.org/officeDocument/2006/relationships/slideLayout" Target="../slideLayouts/slideLayout207.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05.xml"/><Relationship Id="rId1" Type="http://schemas.openxmlformats.org/officeDocument/2006/relationships/tags" Target="../tags/tag6.xml"/><Relationship Id="rId5" Type="http://schemas.openxmlformats.org/officeDocument/2006/relationships/image" Target="../media/image129.png"/><Relationship Id="rId4" Type="http://schemas.openxmlformats.org/officeDocument/2006/relationships/image" Target="../media/image128.emf"/></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434.xml"/><Relationship Id="rId4" Type="http://schemas.openxmlformats.org/officeDocument/2006/relationships/image" Target="../media/image131.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2.xml"/></Relationships>
</file>

<file path=ppt/slides/_rels/slide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0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2.xml"/></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336.xml"/></Relationships>
</file>

<file path=ppt/slides/_rels/slide52.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318.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53.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53.xml"/><Relationship Id="rId1" Type="http://schemas.openxmlformats.org/officeDocument/2006/relationships/slideLayout" Target="../slideLayouts/slideLayout318.xml"/><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4.svg"/><Relationship Id="rId4" Type="http://schemas.openxmlformats.org/officeDocument/2006/relationships/image" Target="../media/image140.svg"/><Relationship Id="rId9" Type="http://schemas.openxmlformats.org/officeDocument/2006/relationships/image" Target="../media/image143.png"/></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en-us/azure/architecture/browse/" TargetMode="External"/><Relationship Id="rId13" Type="http://schemas.openxmlformats.org/officeDocument/2006/relationships/hyperlink" Target="https://aka.ms/architecture/framework" TargetMode="External"/><Relationship Id="rId3" Type="http://schemas.openxmlformats.org/officeDocument/2006/relationships/notesSlide" Target="../notesSlides/notesSlide54.xml"/><Relationship Id="rId7" Type="http://schemas.openxmlformats.org/officeDocument/2006/relationships/image" Target="../media/image146.emf"/><Relationship Id="rId12" Type="http://schemas.openxmlformats.org/officeDocument/2006/relationships/image" Target="../media/image148.emf"/><Relationship Id="rId2" Type="http://schemas.openxmlformats.org/officeDocument/2006/relationships/slideLayout" Target="../slideLayouts/slideLayout75.xml"/><Relationship Id="rId16" Type="http://schemas.openxmlformats.org/officeDocument/2006/relationships/image" Target="../media/image151.emf"/><Relationship Id="rId1" Type="http://schemas.openxmlformats.org/officeDocument/2006/relationships/tags" Target="../tags/tag7.xml"/><Relationship Id="rId6" Type="http://schemas.openxmlformats.org/officeDocument/2006/relationships/hyperlink" Target="https://aka.ms/architecture/learn" TargetMode="External"/><Relationship Id="rId11" Type="http://schemas.openxmlformats.org/officeDocument/2006/relationships/hyperlink" Target="https://aka.ms/wellarchitected/designprinciples" TargetMode="External"/><Relationship Id="rId5" Type="http://schemas.openxmlformats.org/officeDocument/2006/relationships/image" Target="../media/image145.emf"/><Relationship Id="rId15" Type="http://schemas.openxmlformats.org/officeDocument/2006/relationships/image" Target="../media/image150.emf"/><Relationship Id="rId10" Type="http://schemas.openxmlformats.org/officeDocument/2006/relationships/hyperlink" Target="https://aka.ms/azenable" TargetMode="External"/><Relationship Id="rId4" Type="http://schemas.openxmlformats.org/officeDocument/2006/relationships/hyperlink" Target="https://aka.ms/thereview" TargetMode="External"/><Relationship Id="rId9" Type="http://schemas.openxmlformats.org/officeDocument/2006/relationships/image" Target="../media/image147.png"/><Relationship Id="rId14" Type="http://schemas.openxmlformats.org/officeDocument/2006/relationships/image" Target="../media/image14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5.xml"/><Relationship Id="rId1" Type="http://schemas.openxmlformats.org/officeDocument/2006/relationships/slideLayout" Target="../slideLayouts/slideLayout227.xml"/><Relationship Id="rId5" Type="http://schemas.openxmlformats.org/officeDocument/2006/relationships/hyperlink" Target="https://aka.ms/wellarchitected/review" TargetMode="External"/><Relationship Id="rId4" Type="http://schemas.openxmlformats.org/officeDocument/2006/relationships/image" Target="../media/image153.png"/></Relationships>
</file>

<file path=ppt/slides/_rels/slide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6.xml"/><Relationship Id="rId1" Type="http://schemas.openxmlformats.org/officeDocument/2006/relationships/slideLayout" Target="../slideLayouts/slideLayout227.xml"/><Relationship Id="rId6" Type="http://schemas.openxmlformats.org/officeDocument/2006/relationships/hyperlink" Target="https://aka.ms/docs/advisor" TargetMode="External"/><Relationship Id="rId5" Type="http://schemas.openxmlformats.org/officeDocument/2006/relationships/hyperlink" Target="https://aka.ms/azureadvisor" TargetMode="External"/><Relationship Id="rId4" Type="http://schemas.openxmlformats.org/officeDocument/2006/relationships/hyperlink" Target="https://aka.ms/advisor"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aka.ms/advisor" TargetMode="External"/><Relationship Id="rId2" Type="http://schemas.openxmlformats.org/officeDocument/2006/relationships/notesSlide" Target="../notesSlides/notesSlide57.xml"/><Relationship Id="rId1" Type="http://schemas.openxmlformats.org/officeDocument/2006/relationships/slideLayout" Target="../slideLayouts/slideLayout227.xml"/><Relationship Id="rId6" Type="http://schemas.openxmlformats.org/officeDocument/2006/relationships/image" Target="../media/image155.png"/><Relationship Id="rId5" Type="http://schemas.openxmlformats.org/officeDocument/2006/relationships/hyperlink" Target="https://aka.ms/docs/advisor" TargetMode="External"/><Relationship Id="rId4" Type="http://schemas.openxmlformats.org/officeDocument/2006/relationships/hyperlink" Target="https://aka.ms/azureadvisor"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57.png"/><Relationship Id="rId2" Type="http://schemas.openxmlformats.org/officeDocument/2006/relationships/notesSlide" Target="../notesSlides/notesSlide58.xml"/><Relationship Id="rId1" Type="http://schemas.openxmlformats.org/officeDocument/2006/relationships/slideLayout" Target="../slideLayouts/slideLayout43.xml"/><Relationship Id="rId6" Type="http://schemas.openxmlformats.org/officeDocument/2006/relationships/image" Target="../media/image156.png"/><Relationship Id="rId5" Type="http://schemas.openxmlformats.org/officeDocument/2006/relationships/hyperlink" Target="https://aka.ms/architecture" TargetMode="External"/><Relationship Id="rId4" Type="http://schemas.openxmlformats.org/officeDocument/2006/relationships/image" Target="../media/image71.sv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58.png"/><Relationship Id="rId2" Type="http://schemas.openxmlformats.org/officeDocument/2006/relationships/notesSlide" Target="../notesSlides/notesSlide59.xml"/><Relationship Id="rId1" Type="http://schemas.openxmlformats.org/officeDocument/2006/relationships/slideLayout" Target="../slideLayouts/slideLayout43.xml"/><Relationship Id="rId6" Type="http://schemas.openxmlformats.org/officeDocument/2006/relationships/image" Target="../media/image156.png"/><Relationship Id="rId5" Type="http://schemas.openxmlformats.org/officeDocument/2006/relationships/hyperlink" Target="https://aka.ms/wellarchitected/framework" TargetMode="External"/><Relationship Id="rId4" Type="http://schemas.openxmlformats.org/officeDocument/2006/relationships/image" Target="../media/image71.svg"/></Relationships>
</file>

<file path=ppt/slides/_rels/slide62.xml.rels><?xml version="1.0" encoding="UTF-8" standalone="yes"?>
<Relationships xmlns="http://schemas.openxmlformats.org/package/2006/relationships"><Relationship Id="rId3" Type="http://schemas.openxmlformats.org/officeDocument/2006/relationships/hyperlink" Target="https://resources.flexera.com/web/pdf/report-state-of-the-cloud-2020.pdf" TargetMode="External"/><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hyperlink" Target="https://www.ibm.com/security/data-breach" TargetMode="External"/><Relationship Id="rId2" Type="http://schemas.openxmlformats.org/officeDocument/2006/relationships/notesSlide" Target="../notesSlides/notesSlide61.xml"/><Relationship Id="rId1" Type="http://schemas.openxmlformats.org/officeDocument/2006/relationships/slideLayout" Target="../slideLayouts/slideLayout22.xml"/><Relationship Id="rId4" Type="http://schemas.openxmlformats.org/officeDocument/2006/relationships/image" Target="../media/image159.png"/></Relationships>
</file>

<file path=ppt/slides/_rels/slide64.xml.rels><?xml version="1.0" encoding="UTF-8" standalone="yes"?>
<Relationships xmlns="http://schemas.openxmlformats.org/package/2006/relationships"><Relationship Id="rId3" Type="http://schemas.openxmlformats.org/officeDocument/2006/relationships/hyperlink" Target="https://www.ibm.com/security/data-breach" TargetMode="External"/><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tags" Target="../tags/tag2.xml"/><Relationship Id="rId5" Type="http://schemas.openxmlformats.org/officeDocument/2006/relationships/hyperlink" Target="https://aka.ms/wellarchitecture/framework" TargetMode="Externa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notesSlide" Target="../notesSlides/notesSlide8.xml"/><Relationship Id="rId7" Type="http://schemas.openxmlformats.org/officeDocument/2006/relationships/image" Target="../media/image94.png"/><Relationship Id="rId2" Type="http://schemas.openxmlformats.org/officeDocument/2006/relationships/slideLayout" Target="../slideLayouts/slideLayout39.xml"/><Relationship Id="rId1" Type="http://schemas.openxmlformats.org/officeDocument/2006/relationships/tags" Target="../tags/tag3.xml"/><Relationship Id="rId6" Type="http://schemas.openxmlformats.org/officeDocument/2006/relationships/image" Target="../media/image93.svg"/><Relationship Id="rId11" Type="http://schemas.openxmlformats.org/officeDocument/2006/relationships/image" Target="../media/image97.sv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hyperlink" Target="https://aka.ms/wellarchitecture/framework" TargetMode="External"/><Relationship Id="rId9"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4.xml"/><Relationship Id="rId5" Type="http://schemas.openxmlformats.org/officeDocument/2006/relationships/hyperlink" Target="https://aka.ms/wellarchitected/framework" TargetMode="External"/><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50024" y="1775364"/>
            <a:ext cx="10854270" cy="1793104"/>
          </a:xfrm>
        </p:spPr>
        <p:txBody>
          <a:bodyPr/>
          <a:lstStyle/>
          <a:p>
            <a:r>
              <a:rPr lang="en-US" sz="4000">
                <a:cs typeface="Aharoni" panose="020B0604020202020204" pitchFamily="2" charset="-79"/>
              </a:rPr>
              <a:t>Microsoft</a:t>
            </a:r>
            <a:r>
              <a:rPr lang="en-US" sz="4400" spc="-147">
                <a:cs typeface="Segoe UI Semibold" panose="020B0702040204020203" pitchFamily="34" charset="0"/>
              </a:rPr>
              <a:t> </a:t>
            </a:r>
            <a:r>
              <a:rPr lang="en-US" sz="4000">
                <a:cs typeface="Aharoni" panose="020B0604020202020204" pitchFamily="2" charset="-79"/>
              </a:rPr>
              <a:t>Azure </a:t>
            </a:r>
            <a:r>
              <a:rPr lang="en-US" sz="4000" spc="-147">
                <a:solidFill>
                  <a:schemeClr val="bg1"/>
                </a:solidFill>
                <a:cs typeface="Segoe UI Semibold" panose="020B0702040204020203" pitchFamily="34" charset="0"/>
              </a:rPr>
              <a:t>Well-Architected</a:t>
            </a:r>
            <a:br>
              <a:rPr lang="en-US" sz="3600" spc="-147">
                <a:solidFill>
                  <a:schemeClr val="bg1"/>
                </a:solidFill>
                <a:latin typeface="Segoe UI Semibold" panose="020B0702040204020203" pitchFamily="34" charset="0"/>
                <a:cs typeface="Segoe UI Semibold" panose="020B0702040204020203" pitchFamily="34" charset="0"/>
              </a:rPr>
            </a:br>
            <a:r>
              <a:rPr kumimoji="0" lang="en-US" sz="28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t>Build and manage </a:t>
            </a:r>
            <a:br>
              <a:rPr kumimoji="0" lang="en-US" sz="28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br>
            <a:r>
              <a:rPr kumimoji="0" lang="en-US" sz="28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t>high-performing workloads</a:t>
            </a:r>
            <a:endParaRPr lang="en-US" sz="3400" b="1">
              <a:solidFill>
                <a:schemeClr val="accent5"/>
              </a:solidFill>
              <a:latin typeface="Segoe UI Semilight" panose="020B0402040204020203" pitchFamily="34" charset="0"/>
              <a:cs typeface="Segoe UI Semilight" panose="020B0402040204020203" pitchFamily="34" charset="0"/>
            </a:endParaRPr>
          </a:p>
        </p:txBody>
      </p:sp>
      <p:pic>
        <p:nvPicPr>
          <p:cNvPr id="2" name="Graphic 1">
            <a:extLst>
              <a:ext uri="{FF2B5EF4-FFF2-40B4-BE49-F238E27FC236}">
                <a16:creationId xmlns:a16="http://schemas.microsoft.com/office/drawing/2014/main" id="{FA01E45E-0590-46D1-A00C-554A4386D81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25B69A3E-985A-47B3-A283-0CFB79F4623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7" name="Text Placeholder 6">
            <a:extLst>
              <a:ext uri="{FF2B5EF4-FFF2-40B4-BE49-F238E27FC236}">
                <a16:creationId xmlns:a16="http://schemas.microsoft.com/office/drawing/2014/main" id="{427D9D73-7D52-40E0-A50C-F4A9A7936A55}"/>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452590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34" name="TextBox 33">
            <a:extLst>
              <a:ext uri="{FF2B5EF4-FFF2-40B4-BE49-F238E27FC236}">
                <a16:creationId xmlns:a16="http://schemas.microsoft.com/office/drawing/2014/main" id="{5F0F4B90-7518-4D1C-BAB0-AC9E0FDB0EBE}"/>
              </a:ext>
            </a:extLst>
          </p:cNvPr>
          <p:cNvSpPr txBox="1"/>
          <p:nvPr/>
        </p:nvSpPr>
        <p:spPr>
          <a:xfrm>
            <a:off x="5731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87" name="Picture 86" descr="Cost optimization pillar diagram: dollar sign in a circle">
            <a:extLst>
              <a:ext uri="{FF2B5EF4-FFF2-40B4-BE49-F238E27FC236}">
                <a16:creationId xmlns:a16="http://schemas.microsoft.com/office/drawing/2014/main" id="{399AC23B-F1A3-489E-B379-E3FA62E03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51" y="2525680"/>
            <a:ext cx="948409" cy="9484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20D86F-B3A5-445B-AC2F-22F213FC88AB}"/>
              </a:ext>
            </a:extLst>
          </p:cNvPr>
          <p:cNvSpPr txBox="1"/>
          <p:nvPr/>
        </p:nvSpPr>
        <p:spPr>
          <a:xfrm>
            <a:off x="435995" y="3904732"/>
            <a:ext cx="2103120" cy="1569660"/>
          </a:xfrm>
          <a:prstGeom prst="rect">
            <a:avLst/>
          </a:prstGeom>
          <a:noFill/>
        </p:spPr>
        <p:txBody>
          <a:bodyPr wrap="square" rtlCol="0">
            <a:spAutoFit/>
          </a:bodyPr>
          <a:lstStyle/>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Azure Hybrid Benefit</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Reserve Instances</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Shutdown</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Resize</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Move to PAAS</a:t>
            </a:r>
          </a:p>
        </p:txBody>
      </p:sp>
      <p:sp>
        <p:nvSpPr>
          <p:cNvPr id="37" name="TextBox 36">
            <a:extLst>
              <a:ext uri="{FF2B5EF4-FFF2-40B4-BE49-F238E27FC236}">
                <a16:creationId xmlns:a16="http://schemas.microsoft.com/office/drawing/2014/main" id="{8E3CCF26-DB01-4421-84E9-FCF1F8FBC781}"/>
              </a:ext>
            </a:extLst>
          </p:cNvPr>
          <p:cNvSpPr txBox="1"/>
          <p:nvPr/>
        </p:nvSpPr>
        <p:spPr>
          <a:xfrm>
            <a:off x="29038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nvGrpSpPr>
          <p:cNvPr id="76" name="Group 34" descr="Operation excellence pillar diagram: gauge">
            <a:extLst>
              <a:ext uri="{FF2B5EF4-FFF2-40B4-BE49-F238E27FC236}">
                <a16:creationId xmlns:a16="http://schemas.microsoft.com/office/drawing/2014/main" id="{766E7D0B-8D09-4028-AE42-11D3D775B4ED}"/>
              </a:ext>
            </a:extLst>
          </p:cNvPr>
          <p:cNvGrpSpPr>
            <a:grpSpLocks noChangeAspect="1"/>
          </p:cNvGrpSpPr>
          <p:nvPr/>
        </p:nvGrpSpPr>
        <p:grpSpPr bwMode="auto">
          <a:xfrm>
            <a:off x="3387462" y="2525680"/>
            <a:ext cx="987425" cy="820737"/>
            <a:chOff x="3572" y="2719"/>
            <a:chExt cx="622" cy="517"/>
          </a:xfrm>
        </p:grpSpPr>
        <p:sp>
          <p:nvSpPr>
            <p:cNvPr id="77" name="AutoShape 33">
              <a:extLst>
                <a:ext uri="{FF2B5EF4-FFF2-40B4-BE49-F238E27FC236}">
                  <a16:creationId xmlns:a16="http://schemas.microsoft.com/office/drawing/2014/main" id="{DDA7B467-44CE-491F-928A-8F14C505EFB0}"/>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35">
              <a:extLst>
                <a:ext uri="{FF2B5EF4-FFF2-40B4-BE49-F238E27FC236}">
                  <a16:creationId xmlns:a16="http://schemas.microsoft.com/office/drawing/2014/main" id="{47B91B37-06DB-4D6F-9EF8-591BF315C07C}"/>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6">
              <a:extLst>
                <a:ext uri="{FF2B5EF4-FFF2-40B4-BE49-F238E27FC236}">
                  <a16:creationId xmlns:a16="http://schemas.microsoft.com/office/drawing/2014/main" id="{1543E354-D414-4355-BCFC-AAD7AF76325C}"/>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7">
              <a:extLst>
                <a:ext uri="{FF2B5EF4-FFF2-40B4-BE49-F238E27FC236}">
                  <a16:creationId xmlns:a16="http://schemas.microsoft.com/office/drawing/2014/main" id="{BAA37BEE-E693-44E2-9E81-3F9B4B2E162C}"/>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8">
              <a:extLst>
                <a:ext uri="{FF2B5EF4-FFF2-40B4-BE49-F238E27FC236}">
                  <a16:creationId xmlns:a16="http://schemas.microsoft.com/office/drawing/2014/main" id="{FB37856A-64D1-45CA-93B0-B416C789C673}"/>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9">
              <a:extLst>
                <a:ext uri="{FF2B5EF4-FFF2-40B4-BE49-F238E27FC236}">
                  <a16:creationId xmlns:a16="http://schemas.microsoft.com/office/drawing/2014/main" id="{2EFA0C2A-31CF-46D3-94A1-7A896D62C13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40">
              <a:extLst>
                <a:ext uri="{FF2B5EF4-FFF2-40B4-BE49-F238E27FC236}">
                  <a16:creationId xmlns:a16="http://schemas.microsoft.com/office/drawing/2014/main" id="{CDC20584-05F2-4D88-A79B-3DFE28FC861A}"/>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41">
              <a:extLst>
                <a:ext uri="{FF2B5EF4-FFF2-40B4-BE49-F238E27FC236}">
                  <a16:creationId xmlns:a16="http://schemas.microsoft.com/office/drawing/2014/main" id="{D08A713E-9E68-4EA0-B982-8092115EB92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2">
              <a:extLst>
                <a:ext uri="{FF2B5EF4-FFF2-40B4-BE49-F238E27FC236}">
                  <a16:creationId xmlns:a16="http://schemas.microsoft.com/office/drawing/2014/main" id="{7B36C497-9D65-4646-AE36-3754B7FD21B2}"/>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7" name="TextBox 96">
            <a:extLst>
              <a:ext uri="{FF2B5EF4-FFF2-40B4-BE49-F238E27FC236}">
                <a16:creationId xmlns:a16="http://schemas.microsoft.com/office/drawing/2014/main" id="{3A7FB4C7-D5EF-41BA-91DD-112F2379454A}"/>
              </a:ext>
            </a:extLst>
          </p:cNvPr>
          <p:cNvSpPr txBox="1"/>
          <p:nvPr/>
        </p:nvSpPr>
        <p:spPr>
          <a:xfrm>
            <a:off x="2766695"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600">
                <a:solidFill>
                  <a:schemeClr val="bg1"/>
                </a:solidFill>
                <a:latin typeface="Segoe UI" panose="020B0502040204020203" pitchFamily="34" charset="0"/>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600">
                <a:solidFill>
                  <a:schemeClr val="bg1"/>
                </a:solidFill>
                <a:latin typeface="Segoe UI" panose="020B0502040204020203" pitchFamily="34" charset="0"/>
                <a:cs typeface="Segoe UI" panose="020B0502040204020203" pitchFamily="34" charset="0"/>
              </a:rPr>
              <a:t>Deployment</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Monitor</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34555"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111" name="Group 4" descr="Performance efficiency pillar diagram: three gears">
            <a:extLst>
              <a:ext uri="{FF2B5EF4-FFF2-40B4-BE49-F238E27FC236}">
                <a16:creationId xmlns:a16="http://schemas.microsoft.com/office/drawing/2014/main" id="{418A2BAE-CCC5-4672-BCD8-2DF702525720}"/>
              </a:ext>
            </a:extLst>
          </p:cNvPr>
          <p:cNvGrpSpPr>
            <a:grpSpLocks noChangeAspect="1"/>
          </p:cNvGrpSpPr>
          <p:nvPr/>
        </p:nvGrpSpPr>
        <p:grpSpPr bwMode="auto">
          <a:xfrm>
            <a:off x="5800589" y="2525680"/>
            <a:ext cx="914400" cy="914400"/>
            <a:chOff x="8417" y="3338"/>
            <a:chExt cx="374" cy="374"/>
          </a:xfrm>
        </p:grpSpPr>
        <p:sp>
          <p:nvSpPr>
            <p:cNvPr id="119" name="AutoShape 3">
              <a:extLst>
                <a:ext uri="{FF2B5EF4-FFF2-40B4-BE49-F238E27FC236}">
                  <a16:creationId xmlns:a16="http://schemas.microsoft.com/office/drawing/2014/main" id="{A67470DD-53CC-4BFE-81B6-33703EB6A343}"/>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
              <a:extLst>
                <a:ext uri="{FF2B5EF4-FFF2-40B4-BE49-F238E27FC236}">
                  <a16:creationId xmlns:a16="http://schemas.microsoft.com/office/drawing/2014/main" id="{4B40807A-568B-4BDE-967D-90F9D51E08AF}"/>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6">
              <a:extLst>
                <a:ext uri="{FF2B5EF4-FFF2-40B4-BE49-F238E27FC236}">
                  <a16:creationId xmlns:a16="http://schemas.microsoft.com/office/drawing/2014/main" id="{40BB1AA1-8780-4CE4-98FC-D7711CDDA7D4}"/>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634B3FE6-6AD7-4570-B7D7-7F6C1BB4C902}"/>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9C7CB079-E0B5-4646-8A5E-9599EB65B9B4}"/>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a:extLst>
                <a:ext uri="{FF2B5EF4-FFF2-40B4-BE49-F238E27FC236}">
                  <a16:creationId xmlns:a16="http://schemas.microsoft.com/office/drawing/2014/main" id="{9B2DD70D-76D0-4D0B-B831-C5C9049193EA}"/>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
              <a:extLst>
                <a:ext uri="{FF2B5EF4-FFF2-40B4-BE49-F238E27FC236}">
                  <a16:creationId xmlns:a16="http://schemas.microsoft.com/office/drawing/2014/main" id="{CBEC545C-8B1E-4AE9-BACA-692253823DAF}"/>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
              <a:extLst>
                <a:ext uri="{FF2B5EF4-FFF2-40B4-BE49-F238E27FC236}">
                  <a16:creationId xmlns:a16="http://schemas.microsoft.com/office/drawing/2014/main" id="{C2336DBC-4A90-4AA9-9B14-098DB8470803}"/>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
              <a:extLst>
                <a:ext uri="{FF2B5EF4-FFF2-40B4-BE49-F238E27FC236}">
                  <a16:creationId xmlns:a16="http://schemas.microsoft.com/office/drawing/2014/main" id="{BD3810EE-ADEF-4332-B82B-FAB104473ECD}"/>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3">
              <a:extLst>
                <a:ext uri="{FF2B5EF4-FFF2-40B4-BE49-F238E27FC236}">
                  <a16:creationId xmlns:a16="http://schemas.microsoft.com/office/drawing/2014/main" id="{B8940A5C-1105-4C36-B585-39EE958B72B9}"/>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4">
              <a:extLst>
                <a:ext uri="{FF2B5EF4-FFF2-40B4-BE49-F238E27FC236}">
                  <a16:creationId xmlns:a16="http://schemas.microsoft.com/office/drawing/2014/main" id="{637F85DC-2DC7-4F29-A3F1-A67B7C35DDD2}"/>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5">
              <a:extLst>
                <a:ext uri="{FF2B5EF4-FFF2-40B4-BE49-F238E27FC236}">
                  <a16:creationId xmlns:a16="http://schemas.microsoft.com/office/drawing/2014/main" id="{EFBFE197-19E0-4C16-A255-02297EE313FA}"/>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6">
              <a:extLst>
                <a:ext uri="{FF2B5EF4-FFF2-40B4-BE49-F238E27FC236}">
                  <a16:creationId xmlns:a16="http://schemas.microsoft.com/office/drawing/2014/main" id="{0EF59056-1140-435B-A6D4-F6A7D8A0FF2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7">
              <a:extLst>
                <a:ext uri="{FF2B5EF4-FFF2-40B4-BE49-F238E27FC236}">
                  <a16:creationId xmlns:a16="http://schemas.microsoft.com/office/drawing/2014/main" id="{859C1662-0377-4DCE-AE71-704F0B462CE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8">
              <a:extLst>
                <a:ext uri="{FF2B5EF4-FFF2-40B4-BE49-F238E27FC236}">
                  <a16:creationId xmlns:a16="http://schemas.microsoft.com/office/drawing/2014/main" id="{BB142470-CC00-4B66-BE60-7D6FB9FBF400}"/>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9">
              <a:extLst>
                <a:ext uri="{FF2B5EF4-FFF2-40B4-BE49-F238E27FC236}">
                  <a16:creationId xmlns:a16="http://schemas.microsoft.com/office/drawing/2014/main" id="{32C159CB-BDE5-4D63-AB57-000B2A677317}"/>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
              <a:extLst>
                <a:ext uri="{FF2B5EF4-FFF2-40B4-BE49-F238E27FC236}">
                  <a16:creationId xmlns:a16="http://schemas.microsoft.com/office/drawing/2014/main" id="{6159C02F-EBE3-4B3C-B9E1-D4A64F43A3A8}"/>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1">
              <a:extLst>
                <a:ext uri="{FF2B5EF4-FFF2-40B4-BE49-F238E27FC236}">
                  <a16:creationId xmlns:a16="http://schemas.microsoft.com/office/drawing/2014/main" id="{81451956-0A53-48BE-9D9D-EF19ED7ED19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2">
              <a:extLst>
                <a:ext uri="{FF2B5EF4-FFF2-40B4-BE49-F238E27FC236}">
                  <a16:creationId xmlns:a16="http://schemas.microsoft.com/office/drawing/2014/main" id="{3351BCD2-D92B-4725-B805-B148C40284A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3">
              <a:extLst>
                <a:ext uri="{FF2B5EF4-FFF2-40B4-BE49-F238E27FC236}">
                  <a16:creationId xmlns:a16="http://schemas.microsoft.com/office/drawing/2014/main" id="{778DB566-191E-4971-927D-757AC9FE6D9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4">
              <a:extLst>
                <a:ext uri="{FF2B5EF4-FFF2-40B4-BE49-F238E27FC236}">
                  <a16:creationId xmlns:a16="http://schemas.microsoft.com/office/drawing/2014/main" id="{07453588-11EF-4BE1-ABD8-0E977D792EAE}"/>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5">
              <a:extLst>
                <a:ext uri="{FF2B5EF4-FFF2-40B4-BE49-F238E27FC236}">
                  <a16:creationId xmlns:a16="http://schemas.microsoft.com/office/drawing/2014/main" id="{7C722F24-28FF-4140-911A-FC554A23C55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26">
              <a:extLst>
                <a:ext uri="{FF2B5EF4-FFF2-40B4-BE49-F238E27FC236}">
                  <a16:creationId xmlns:a16="http://schemas.microsoft.com/office/drawing/2014/main" id="{400061E8-32E7-4219-96F9-B077143F3E99}"/>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D14AC6A0-9392-45E8-B596-8AD0C0EBABF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38C2E3E7-A7C9-4E72-8280-FA24EB551AAC}"/>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9">
              <a:extLst>
                <a:ext uri="{FF2B5EF4-FFF2-40B4-BE49-F238E27FC236}">
                  <a16:creationId xmlns:a16="http://schemas.microsoft.com/office/drawing/2014/main" id="{107FEB5A-46E6-4EB4-9E07-337EFA4B542A}"/>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0">
              <a:extLst>
                <a:ext uri="{FF2B5EF4-FFF2-40B4-BE49-F238E27FC236}">
                  <a16:creationId xmlns:a16="http://schemas.microsoft.com/office/drawing/2014/main" id="{1124FF6A-163C-4F2D-9BA6-EDE4A9F2C08F}"/>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1">
              <a:extLst>
                <a:ext uri="{FF2B5EF4-FFF2-40B4-BE49-F238E27FC236}">
                  <a16:creationId xmlns:a16="http://schemas.microsoft.com/office/drawing/2014/main" id="{8FECD832-04A6-43BB-89E3-C74790DA4397}"/>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TextBox 97">
            <a:extLst>
              <a:ext uri="{FF2B5EF4-FFF2-40B4-BE49-F238E27FC236}">
                <a16:creationId xmlns:a16="http://schemas.microsoft.com/office/drawing/2014/main" id="{B9E958BD-9041-4FAE-957E-D4F513B1AFD5}"/>
              </a:ext>
            </a:extLst>
          </p:cNvPr>
          <p:cNvSpPr txBox="1"/>
          <p:nvPr/>
        </p:nvSpPr>
        <p:spPr>
          <a:xfrm>
            <a:off x="5097395" y="3904732"/>
            <a:ext cx="2103120" cy="830997"/>
          </a:xfrm>
          <a:prstGeom prst="rect">
            <a:avLst/>
          </a:prstGeom>
          <a:noFill/>
        </p:spPr>
        <p:txBody>
          <a:bodyPr wrap="square">
            <a:spAutoFit/>
          </a:bodyPr>
          <a:lstStyle/>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Design for scaling</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565255"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88" name="Group 87" descr="Reliability pillar diagram: check mark in decorative circle">
            <a:extLst>
              <a:ext uri="{FF2B5EF4-FFF2-40B4-BE49-F238E27FC236}">
                <a16:creationId xmlns:a16="http://schemas.microsoft.com/office/drawing/2014/main" id="{8CD0481B-11CE-4AA5-9EF3-C2E0DCD10239}"/>
              </a:ext>
            </a:extLst>
          </p:cNvPr>
          <p:cNvGrpSpPr/>
          <p:nvPr/>
        </p:nvGrpSpPr>
        <p:grpSpPr>
          <a:xfrm>
            <a:off x="8140691" y="2525680"/>
            <a:ext cx="872835" cy="914400"/>
            <a:chOff x="8038192" y="2535506"/>
            <a:chExt cx="872835" cy="914400"/>
          </a:xfrm>
        </p:grpSpPr>
        <p:sp>
          <p:nvSpPr>
            <p:cNvPr id="89" name="Graphic 4" descr="Badge Tick with solid fill">
              <a:extLst>
                <a:ext uri="{FF2B5EF4-FFF2-40B4-BE49-F238E27FC236}">
                  <a16:creationId xmlns:a16="http://schemas.microsoft.com/office/drawing/2014/main" id="{0F93348B-D7F3-4445-8539-84B43D998D73}"/>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0" name="Graphic 4" descr="Badge Tick with solid fill">
              <a:extLst>
                <a:ext uri="{FF2B5EF4-FFF2-40B4-BE49-F238E27FC236}">
                  <a16:creationId xmlns:a16="http://schemas.microsoft.com/office/drawing/2014/main" id="{5B4A4DF1-C651-4135-A67B-7EA26BC310D6}"/>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99" name="TextBox 98">
            <a:extLst>
              <a:ext uri="{FF2B5EF4-FFF2-40B4-BE49-F238E27FC236}">
                <a16:creationId xmlns:a16="http://schemas.microsoft.com/office/drawing/2014/main" id="{CBF46320-316E-4670-A330-0C7D9E47E740}"/>
              </a:ext>
            </a:extLst>
          </p:cNvPr>
          <p:cNvSpPr txBox="1"/>
          <p:nvPr/>
        </p:nvSpPr>
        <p:spPr>
          <a:xfrm>
            <a:off x="7428095" y="3904732"/>
            <a:ext cx="2103120" cy="2554545"/>
          </a:xfrm>
          <a:prstGeom prst="rect">
            <a:avLst/>
          </a:prstGeom>
          <a:noFill/>
        </p:spPr>
        <p:txBody>
          <a:bodyPr wrap="square">
            <a:spAutoFit/>
          </a:bodyPr>
          <a:lstStyle/>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Define requirements</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Test with simulations and forced failovers</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Deploy consistently</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Monitor health</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Respond to failure and disaster</a:t>
            </a:r>
          </a:p>
        </p:txBody>
      </p:sp>
      <p:sp>
        <p:nvSpPr>
          <p:cNvPr id="95" name="TextBox 94">
            <a:extLst>
              <a:ext uri="{FF2B5EF4-FFF2-40B4-BE49-F238E27FC236}">
                <a16:creationId xmlns:a16="http://schemas.microsoft.com/office/drawing/2014/main" id="{6796061B-A46F-43DB-AF65-2E830062685E}"/>
              </a:ext>
            </a:extLst>
          </p:cNvPr>
          <p:cNvSpPr txBox="1"/>
          <p:nvPr/>
        </p:nvSpPr>
        <p:spPr>
          <a:xfrm>
            <a:off x="9895954"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91" name="Group 90" descr="Security pillar diagram: lock">
            <a:extLst>
              <a:ext uri="{FF2B5EF4-FFF2-40B4-BE49-F238E27FC236}">
                <a16:creationId xmlns:a16="http://schemas.microsoft.com/office/drawing/2014/main" id="{18AF9694-622D-4DE8-A19E-B3E1931893F9}"/>
              </a:ext>
            </a:extLst>
          </p:cNvPr>
          <p:cNvGrpSpPr/>
          <p:nvPr/>
        </p:nvGrpSpPr>
        <p:grpSpPr>
          <a:xfrm>
            <a:off x="10439226" y="2525680"/>
            <a:ext cx="742256" cy="914400"/>
            <a:chOff x="10359192" y="2479536"/>
            <a:chExt cx="742256" cy="914400"/>
          </a:xfrm>
        </p:grpSpPr>
        <p:sp>
          <p:nvSpPr>
            <p:cNvPr id="92" name="Freeform: Shape 91">
              <a:extLst>
                <a:ext uri="{FF2B5EF4-FFF2-40B4-BE49-F238E27FC236}">
                  <a16:creationId xmlns:a16="http://schemas.microsoft.com/office/drawing/2014/main" id="{F6713342-F7C6-4023-9BBC-647CC2DB1DB8}"/>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93" name="Freeform: Shape 92">
              <a:extLst>
                <a:ext uri="{FF2B5EF4-FFF2-40B4-BE49-F238E27FC236}">
                  <a16:creationId xmlns:a16="http://schemas.microsoft.com/office/drawing/2014/main" id="{97D1803C-C04F-491F-83D8-50077C6B6305}"/>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94" name="Freeform: Shape 93">
              <a:extLst>
                <a:ext uri="{FF2B5EF4-FFF2-40B4-BE49-F238E27FC236}">
                  <a16:creationId xmlns:a16="http://schemas.microsoft.com/office/drawing/2014/main" id="{046BD08D-4BF9-417C-9E7D-CFA8076F9438}"/>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sp>
        <p:nvSpPr>
          <p:cNvPr id="100" name="TextBox 99">
            <a:extLst>
              <a:ext uri="{FF2B5EF4-FFF2-40B4-BE49-F238E27FC236}">
                <a16:creationId xmlns:a16="http://schemas.microsoft.com/office/drawing/2014/main" id="{BA2FE239-C079-4BD7-B2DA-68D3EAF43E4A}"/>
              </a:ext>
            </a:extLst>
          </p:cNvPr>
          <p:cNvSpPr txBox="1"/>
          <p:nvPr/>
        </p:nvSpPr>
        <p:spPr>
          <a:xfrm>
            <a:off x="9758794" y="3904732"/>
            <a:ext cx="2103120" cy="2308324"/>
          </a:xfrm>
          <a:prstGeom prst="rect">
            <a:avLst/>
          </a:prstGeom>
          <a:noFill/>
        </p:spPr>
        <p:txBody>
          <a:bodyPr wrap="square">
            <a:spAutoFit/>
          </a:bodyPr>
          <a:lstStyle/>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Identity and access management</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Infra protection</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App security</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Data encryption and sovereignty</a:t>
            </a:r>
          </a:p>
          <a:p>
            <a:pPr marL="285750" indent="-285750" algn="l">
              <a:buFont typeface="Wingdings" panose="05000000000000000000" pitchFamily="2" charset="2"/>
              <a:buChar char="§"/>
            </a:pPr>
            <a:r>
              <a:rPr lang="en-US" sz="1600">
                <a:solidFill>
                  <a:schemeClr val="bg1"/>
                </a:solidFill>
                <a:latin typeface="Segoe UI" panose="020B0502040204020203" pitchFamily="34" charset="0"/>
                <a:cs typeface="Segoe UI" panose="020B0502040204020203" pitchFamily="34" charset="0"/>
              </a:rPr>
              <a:t>Security operations</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6391473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828761"/>
            <a:ext cx="4170970" cy="896112"/>
          </a:xfrm>
        </p:spPr>
        <p:txBody>
          <a:bodyPr/>
          <a:lstStyle/>
          <a:p>
            <a:r>
              <a:rPr lang="en-US" sz="4000">
                <a:solidFill>
                  <a:srgbClr val="0078D4"/>
                </a:solidFill>
                <a:latin typeface="Segoe UI Semibold"/>
                <a:cs typeface="Segoe UI Semibold"/>
              </a:rPr>
              <a:t>Cost</a:t>
            </a:r>
            <a:r>
              <a:rPr lang="en-US" sz="3400"/>
              <a:t> </a:t>
            </a:r>
            <a:r>
              <a:rPr lang="en-US" sz="4000">
                <a:solidFill>
                  <a:srgbClr val="0078D4"/>
                </a:solidFill>
                <a:latin typeface="Segoe UI Semibold"/>
                <a:cs typeface="Segoe UI Semibold"/>
              </a:rPr>
              <a:t>Optimization</a:t>
            </a:r>
            <a:r>
              <a:rPr lang="en-US" sz="3400"/>
              <a:t> </a:t>
            </a:r>
            <a:endParaRPr lang="en-US" sz="4000">
              <a:solidFill>
                <a:srgbClr val="0078D4"/>
              </a:solidFill>
              <a:latin typeface="Segoe UI Semibold"/>
              <a:cs typeface="Segoe UI Semibold"/>
            </a:endParaRPr>
          </a:p>
        </p:txBody>
      </p:sp>
      <p:pic>
        <p:nvPicPr>
          <p:cNvPr id="4" name="Picture 3">
            <a:extLst>
              <a:ext uri="{FF2B5EF4-FFF2-40B4-BE49-F238E27FC236}">
                <a16:creationId xmlns:a16="http://schemas.microsoft.com/office/drawing/2014/main" id="{C109B738-D3FA-4A3F-ABCB-FDD91C71E8D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5584" y="533617"/>
            <a:ext cx="5486400" cy="5486400"/>
          </a:xfrm>
          <a:prstGeom prst="rect">
            <a:avLst/>
          </a:prstGeom>
        </p:spPr>
      </p:pic>
    </p:spTree>
    <p:extLst>
      <p:ext uri="{BB962C8B-B14F-4D97-AF65-F5344CB8AC3E}">
        <p14:creationId xmlns:p14="http://schemas.microsoft.com/office/powerpoint/2010/main" val="21763436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44358" y="293794"/>
            <a:ext cx="11542867" cy="1069210"/>
          </a:xfrm>
        </p:spPr>
        <p:txBody>
          <a:bodyPr/>
          <a:lstStyle/>
          <a:p>
            <a:r>
              <a:rPr lang="en-US" sz="3600">
                <a:solidFill>
                  <a:schemeClr val="bg1"/>
                </a:solidFill>
              </a:rPr>
              <a:t>Cost </a:t>
            </a:r>
            <a:r>
              <a:rPr lang="en-US" sz="3600">
                <a:solidFill>
                  <a:srgbClr val="0078D4"/>
                </a:solidFill>
              </a:rPr>
              <a:t>optimization </a:t>
            </a:r>
            <a:r>
              <a:rPr lang="en-US" sz="3600">
                <a:solidFill>
                  <a:schemeClr val="bg1"/>
                </a:solidFill>
              </a:rPr>
              <a:t>=</a:t>
            </a:r>
            <a:br>
              <a:rPr lang="en-US" sz="3600">
                <a:solidFill>
                  <a:schemeClr val="bg1"/>
                </a:solidFill>
              </a:rPr>
            </a:br>
            <a:r>
              <a:rPr lang="en-US" sz="3600">
                <a:solidFill>
                  <a:schemeClr val="bg1"/>
                </a:solidFill>
              </a:rPr>
              <a:t>top cloud initiative for the </a:t>
            </a:r>
            <a:r>
              <a:rPr lang="en-US" sz="3600">
                <a:solidFill>
                  <a:srgbClr val="0078D4"/>
                </a:solidFill>
              </a:rPr>
              <a:t>fifth year running</a:t>
            </a:r>
          </a:p>
        </p:txBody>
      </p:sp>
      <p:pic>
        <p:nvPicPr>
          <p:cNvPr id="5" name="Picture 4" descr="graphic showing top cloud initiatives for 2021 with Optimize existing use of cloud at 61%">
            <a:extLst>
              <a:ext uri="{FF2B5EF4-FFF2-40B4-BE49-F238E27FC236}">
                <a16:creationId xmlns:a16="http://schemas.microsoft.com/office/drawing/2014/main" id="{D4E55C8A-D088-431B-A7B0-EE428734A48F}"/>
              </a:ext>
            </a:extLst>
          </p:cNvPr>
          <p:cNvPicPr>
            <a:picLocks noChangeAspect="1"/>
          </p:cNvPicPr>
          <p:nvPr/>
        </p:nvPicPr>
        <p:blipFill>
          <a:blip r:embed="rId3"/>
          <a:stretch>
            <a:fillRect/>
          </a:stretch>
        </p:blipFill>
        <p:spPr>
          <a:xfrm>
            <a:off x="1819275" y="1723727"/>
            <a:ext cx="8869458" cy="4659503"/>
          </a:xfrm>
          <a:prstGeom prst="rect">
            <a:avLst/>
          </a:prstGeom>
        </p:spPr>
      </p:pic>
    </p:spTree>
    <p:extLst>
      <p:ext uri="{BB962C8B-B14F-4D97-AF65-F5344CB8AC3E}">
        <p14:creationId xmlns:p14="http://schemas.microsoft.com/office/powerpoint/2010/main" val="184992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4EBB7B-F829-4E84-AE5A-D529A89D3E21}"/>
              </a:ext>
            </a:extLst>
          </p:cNvPr>
          <p:cNvSpPr>
            <a:spLocks noGrp="1"/>
          </p:cNvSpPr>
          <p:nvPr>
            <p:ph type="title" idx="4294967295"/>
          </p:nvPr>
        </p:nvSpPr>
        <p:spPr>
          <a:xfrm>
            <a:off x="838200" y="-1325563"/>
            <a:ext cx="10515600" cy="1325563"/>
          </a:xfrm>
          <a:prstGeom prst="rect">
            <a:avLst/>
          </a:prstGeom>
        </p:spPr>
        <p:txBody>
          <a:bodyPr anchor="b"/>
          <a:lstStyle/>
          <a:p>
            <a:r>
              <a:rPr lang="en-US"/>
              <a:t>Customer Story – H&amp;R Block</a:t>
            </a:r>
          </a:p>
        </p:txBody>
      </p:sp>
      <p:pic>
        <p:nvPicPr>
          <p:cNvPr id="13" name="Picture Placeholder 12" descr="H&amp;R Block logo">
            <a:extLst>
              <a:ext uri="{FF2B5EF4-FFF2-40B4-BE49-F238E27FC236}">
                <a16:creationId xmlns:a16="http://schemas.microsoft.com/office/drawing/2014/main" id="{AEB642D4-02B0-744E-9C9B-B4A6A8817E2C}"/>
              </a:ext>
              <a:ext uri="{C183D7F6-B498-43B3-948B-1728B52AA6E4}">
                <adec:decorative xmlns:adec="http://schemas.microsoft.com/office/drawing/2017/decorative" val="0"/>
              </a:ext>
            </a:extLst>
          </p:cNvPr>
          <p:cNvPicPr>
            <a:picLocks noGrp="1" noChangeAspect="1"/>
          </p:cNvPicPr>
          <p:nvPr>
            <p:ph type="pic" sz="quarter" idx="23"/>
          </p:nvPr>
        </p:nvPicPr>
        <p:blipFill>
          <a:blip r:embed="rId3"/>
          <a:srcRect/>
          <a:stretch/>
        </p:blipFill>
        <p:spPr>
          <a:xfrm>
            <a:off x="193255" y="334644"/>
            <a:ext cx="2397825" cy="2397825"/>
          </a:xfrm>
        </p:spPr>
      </p:pic>
      <p:pic>
        <p:nvPicPr>
          <p:cNvPr id="12" name="Picture Placeholder 11" descr="Picture of H&amp;R Block store front">
            <a:extLst>
              <a:ext uri="{FF2B5EF4-FFF2-40B4-BE49-F238E27FC236}">
                <a16:creationId xmlns:a16="http://schemas.microsoft.com/office/drawing/2014/main" id="{3B6CFF7D-A421-4B3F-BAB4-2A4F080CA902}"/>
              </a:ext>
              <a:ext uri="{C183D7F6-B498-43B3-948B-1728B52AA6E4}">
                <adec:decorative xmlns:adec="http://schemas.microsoft.com/office/drawing/2017/decorative" val="0"/>
              </a:ext>
            </a:extLst>
          </p:cNvPr>
          <p:cNvPicPr>
            <a:picLocks noGrp="1" noChangeAspect="1"/>
          </p:cNvPicPr>
          <p:nvPr>
            <p:ph type="pic" sz="quarter" idx="24"/>
          </p:nvPr>
        </p:nvPicPr>
        <p:blipFill rotWithShape="1">
          <a:blip r:embed="rId4"/>
          <a:srcRect l="1361" t="23264" b="23264"/>
          <a:stretch/>
        </p:blipFill>
        <p:spPr>
          <a:xfrm>
            <a:off x="2989354" y="0"/>
            <a:ext cx="9206773" cy="3327530"/>
          </a:xfrm>
        </p:spPr>
      </p:pic>
      <p:sp>
        <p:nvSpPr>
          <p:cNvPr id="7" name="Text Placeholder 6">
            <a:extLst>
              <a:ext uri="{FF2B5EF4-FFF2-40B4-BE49-F238E27FC236}">
                <a16:creationId xmlns:a16="http://schemas.microsoft.com/office/drawing/2014/main" id="{AF2E54E3-0C00-6B4C-92F1-804A0BA0C869}"/>
              </a:ext>
              <a:ext uri="{C183D7F6-B498-43B3-948B-1728B52AA6E4}">
                <adec:decorative xmlns:adec="http://schemas.microsoft.com/office/drawing/2017/decorative" val="0"/>
              </a:ext>
            </a:extLst>
          </p:cNvPr>
          <p:cNvSpPr>
            <a:spLocks noGrp="1"/>
          </p:cNvSpPr>
          <p:nvPr>
            <p:ph type="body" sz="quarter" idx="18"/>
          </p:nvPr>
        </p:nvSpPr>
        <p:spPr>
          <a:xfrm>
            <a:off x="310297" y="2732469"/>
            <a:ext cx="2286000" cy="3261932"/>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H&amp;R Block</a:t>
            </a:r>
          </a:p>
          <a:p>
            <a:r>
              <a:rPr lang="en-US"/>
              <a:t>Industry:</a:t>
            </a:r>
            <a:br>
              <a:rPr lang="en-US"/>
            </a:br>
            <a:r>
              <a:rPr lang="en-US" b="0">
                <a:latin typeface="Segoe UI Semilight" panose="020B0402040204020203" pitchFamily="34" charset="0"/>
                <a:cs typeface="Segoe UI Semilight" panose="020B0402040204020203" pitchFamily="34" charset="0"/>
              </a:rPr>
              <a:t>Professional Services</a:t>
            </a:r>
          </a:p>
          <a:p>
            <a:r>
              <a:rPr lang="en-US"/>
              <a:t>Size:</a:t>
            </a:r>
            <a:br>
              <a:rPr lang="en-US"/>
            </a:br>
            <a:r>
              <a:rPr lang="en-US" b="0">
                <a:latin typeface="Segoe UI Semilight" panose="020B0402040204020203" pitchFamily="34" charset="0"/>
                <a:cs typeface="Segoe UI Semilight" panose="020B0402040204020203" pitchFamily="34" charset="0"/>
              </a:rPr>
              <a:t>10,000+ employees</a:t>
            </a:r>
          </a:p>
          <a:p>
            <a:r>
              <a:rPr lang="en-US"/>
              <a:t>Country:</a:t>
            </a:r>
            <a:br>
              <a:rPr lang="en-US"/>
            </a:br>
            <a:r>
              <a:rPr lang="en-US" b="0">
                <a:latin typeface="Segoe UI Semilight" panose="020B0402040204020203" pitchFamily="34" charset="0"/>
                <a:cs typeface="Segoe UI Semilight" panose="020B0402040204020203" pitchFamily="34" charset="0"/>
              </a:rPr>
              <a:t>United States</a:t>
            </a:r>
          </a:p>
          <a:p>
            <a:pPr>
              <a:spcBef>
                <a:spcPts val="0"/>
              </a:spcBef>
            </a:pPr>
            <a:endParaRPr lang="en-US" b="0">
              <a:latin typeface="Segoe UI Semilight" panose="020B0402040204020203" pitchFamily="34" charset="0"/>
              <a:cs typeface="Segoe UI Semilight" panose="020B0402040204020203" pitchFamily="34" charset="0"/>
            </a:endParaRPr>
          </a:p>
          <a:p>
            <a:pPr>
              <a:spcBef>
                <a:spcPts val="0"/>
              </a:spcBef>
            </a:pPr>
            <a:r>
              <a:rPr lang="en-US"/>
              <a:t>Products and services:</a:t>
            </a:r>
            <a:br>
              <a:rPr lang="en-US"/>
            </a:br>
            <a:r>
              <a:rPr lang="en-US" b="0">
                <a:latin typeface="Segoe UI Semilight" panose="020B0402040204020203" pitchFamily="34" charset="0"/>
                <a:cs typeface="Segoe UI Semilight" panose="020B0402040204020203" pitchFamily="34" charset="0"/>
              </a:rPr>
              <a:t>Microsoft Azure</a:t>
            </a:r>
          </a:p>
          <a:p>
            <a:pPr>
              <a:spcBef>
                <a:spcPts val="0"/>
              </a:spcBef>
            </a:pPr>
            <a:r>
              <a:rPr lang="en-US" b="0">
                <a:latin typeface="Segoe UI Semilight" panose="020B0402040204020203" pitchFamily="34" charset="0"/>
                <a:cs typeface="Segoe UI Semilight" panose="020B0402040204020203" pitchFamily="34" charset="0"/>
              </a:rPr>
              <a:t>Microsoft Azure Advisor</a:t>
            </a:r>
          </a:p>
          <a:p>
            <a:pPr>
              <a:spcBef>
                <a:spcPts val="0"/>
              </a:spcBef>
            </a:pPr>
            <a:r>
              <a:rPr lang="en-US" b="0">
                <a:latin typeface="Segoe UI Semilight" panose="020B0402040204020203" pitchFamily="34" charset="0"/>
                <a:cs typeface="Segoe UI Semilight" panose="020B0402040204020203" pitchFamily="34" charset="0"/>
              </a:rPr>
              <a:t>Microsoft Azure Cost Management and Billing</a:t>
            </a:r>
          </a:p>
          <a:p>
            <a:pPr>
              <a:spcBef>
                <a:spcPts val="0"/>
              </a:spcBef>
            </a:pPr>
            <a:r>
              <a:rPr lang="en-US" b="0">
                <a:latin typeface="Segoe UI Semilight" panose="020B0402040204020203" pitchFamily="34" charset="0"/>
                <a:cs typeface="Segoe UI Semilight" panose="020B0402040204020203" pitchFamily="34" charset="0"/>
              </a:rPr>
              <a:t>Microsoft Azure Well-Architected Framework</a:t>
            </a:r>
          </a:p>
          <a:p>
            <a:r>
              <a:rPr lang="en-US">
                <a:hlinkClick r:id="rId5"/>
              </a:rPr>
              <a:t>Read full story here</a:t>
            </a:r>
            <a:endParaRPr lang="en-US"/>
          </a:p>
        </p:txBody>
      </p:sp>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9" y="3460224"/>
            <a:ext cx="8870232" cy="830262"/>
          </a:xfrm>
        </p:spPr>
        <p: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“Our monthly spend year-over-year is nearly flat, while we now have approximately 30 percent more of our total compute in the cloud. Thanks to our partnership with Microsoft, our team has learned valuable techniques and strategies to continue optimizing our spend.” </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t>—Paul Clark, Director of Cloud, H&amp;R Block </a:t>
            </a:r>
          </a:p>
          <a:p>
            <a:endParaRPr lang="en-US"/>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a:xfrm>
            <a:off x="3263542" y="5162439"/>
            <a:ext cx="2479264" cy="1470009"/>
          </a:xfrm>
        </p:spPr>
        <p:txBody>
          <a:bodyPr/>
          <a:lstStyle/>
          <a:p>
            <a:r>
              <a:rPr lang="en-US"/>
              <a:t>As a leader in the modernization of the tax industry, H&amp;R Block wanted to optimize its cloud infrastructure and provide better service for its customers.</a:t>
            </a:r>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022208" y="5162439"/>
            <a:ext cx="2763652" cy="1470009"/>
          </a:xfrm>
        </p:spPr>
        <p:txBody>
          <a:bodyPr/>
          <a:lstStyle/>
          <a:p>
            <a:r>
              <a:rPr lang="en-US"/>
              <a:t>By engaging with its Microsoft account team and taking advantage of Azure Well-Architected Framework concepts, the company was able to optimize by replatforming to cloud-native services and modernizing its operating models. </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9065263" y="5162439"/>
            <a:ext cx="2492328" cy="1470009"/>
          </a:xfrm>
        </p:spPr>
        <p:txBody>
          <a:bodyPr/>
          <a:lstStyle/>
          <a:p>
            <a:r>
              <a:rPr lang="en-US"/>
              <a:t>H&amp;R Block is now equipped to take control of its monthly spend while also being able to move its total compute to the cloud and use its capabilities to benefit its business and customers. </a:t>
            </a:r>
          </a:p>
        </p:txBody>
      </p:sp>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83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954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64537" y="1475235"/>
            <a:ext cx="5938490" cy="553998"/>
          </a:xfrm>
        </p:spPr>
        <p:txBody>
          <a:bodyPr/>
          <a:lstStyle/>
          <a:p>
            <a:r>
              <a:rPr lang="en-US" sz="3600">
                <a:solidFill>
                  <a:schemeClr val="accent5"/>
                </a:solidFill>
              </a:rPr>
              <a:t>Cost optimization </a:t>
            </a:r>
            <a:r>
              <a:rPr lang="en-US" sz="3600">
                <a:solidFill>
                  <a:schemeClr val="bg1"/>
                </a:solidFill>
              </a:rPr>
              <a:t>categories</a:t>
            </a:r>
          </a:p>
        </p:txBody>
      </p:sp>
      <p:pic>
        <p:nvPicPr>
          <p:cNvPr id="2" name="Picture 1">
            <a:extLst>
              <a:ext uri="{FF2B5EF4-FFF2-40B4-BE49-F238E27FC236}">
                <a16:creationId xmlns:a16="http://schemas.microsoft.com/office/drawing/2014/main" id="{3C8282DF-D7DC-4FEF-BB50-706A0F40E39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4918" t="-40" r="11798" b="40"/>
          <a:stretch/>
        </p:blipFill>
        <p:spPr>
          <a:xfrm>
            <a:off x="7106653" y="0"/>
            <a:ext cx="7539789" cy="6855229"/>
          </a:xfrm>
          <a:prstGeom prst="rect">
            <a:avLst/>
          </a:prstGeom>
          <a:effectLst>
            <a:outerShdw blurRad="254000" algn="ctr" rotWithShape="0">
              <a:prstClr val="black">
                <a:alpha val="40000"/>
              </a:prstClr>
            </a:outerShdw>
          </a:effectLst>
        </p:spPr>
      </p:pic>
      <p:sp>
        <p:nvSpPr>
          <p:cNvPr id="6" name="Text Placeholder 5">
            <a:extLst>
              <a:ext uri="{FF2B5EF4-FFF2-40B4-BE49-F238E27FC236}">
                <a16:creationId xmlns:a16="http://schemas.microsoft.com/office/drawing/2014/main" id="{8EF4CE43-D78E-42BD-A03A-54A47A02F16B}"/>
              </a:ext>
            </a:extLst>
          </p:cNvPr>
          <p:cNvSpPr txBox="1">
            <a:spLocks/>
          </p:cNvSpPr>
          <p:nvPr/>
        </p:nvSpPr>
        <p:spPr>
          <a:xfrm>
            <a:off x="1582856" y="3066303"/>
            <a:ext cx="5006702" cy="163121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800"/>
              </a:spcBef>
              <a:spcAft>
                <a:spcPts val="0"/>
              </a:spcAft>
              <a:buClr>
                <a:srgbClr val="FFFFFF"/>
              </a:buClr>
              <a:buSzPct val="90000"/>
              <a:buFont typeface="Wingdings" panose="05000000000000000000" pitchFamily="2" charset="2"/>
              <a:buChar char="§"/>
              <a:tabLst/>
              <a:defRPr/>
            </a:pPr>
            <a:r>
              <a:rPr kumimoji="0" lang="en-US" sz="2800" b="1" i="0" u="none" strike="noStrike" kern="1200" cap="none" spc="0" normalizeH="0" baseline="0" noProof="0">
                <a:ln>
                  <a:noFill/>
                </a:ln>
                <a:solidFill>
                  <a:schemeClr val="accent5"/>
                </a:solidFill>
                <a:effectLst/>
                <a:uLnTx/>
                <a:uFillTx/>
                <a:latin typeface="Segoe UI Semibold"/>
                <a:ea typeface="+mn-ea"/>
                <a:cs typeface="Segoe UI" panose="020B0502040204020203" pitchFamily="34" charset="0"/>
              </a:rPr>
              <a:t> </a:t>
            </a:r>
            <a:r>
              <a:rPr kumimoji="0" lang="en-US" sz="2400" b="1" i="0" u="none" strike="noStrike" kern="1200" cap="none" spc="0" normalizeH="0" baseline="0" noProof="0">
                <a:ln>
                  <a:noFill/>
                </a:ln>
                <a:solidFill>
                  <a:schemeClr val="accent5"/>
                </a:solidFill>
                <a:effectLst/>
                <a:uLnTx/>
                <a:uFillTx/>
                <a:latin typeface="Segoe UI Semibold"/>
                <a:ea typeface="+mn-ea"/>
                <a:cs typeface="Segoe UI" panose="020B0502040204020203" pitchFamily="34" charset="0"/>
              </a:rPr>
              <a:t>Organizational</a:t>
            </a:r>
          </a:p>
          <a:p>
            <a:pPr marL="228600" marR="0" lvl="0" indent="-228600" algn="l" defTabSz="932742" rtl="0" eaLnBrk="1" fontAlgn="auto" latinLnBrk="0" hangingPunct="1">
              <a:lnSpc>
                <a:spcPct val="100000"/>
              </a:lnSpc>
              <a:spcBef>
                <a:spcPts val="1800"/>
              </a:spcBef>
              <a:spcAft>
                <a:spcPts val="0"/>
              </a:spcAft>
              <a:buClr>
                <a:srgbClr val="FFFFFF"/>
              </a:buClr>
              <a:buSzPct val="90000"/>
              <a:buFont typeface="Wingdings" panose="05000000000000000000" pitchFamily="2" charset="2"/>
              <a:buChar char="§"/>
              <a:tabLst/>
              <a:defRPr/>
            </a:pPr>
            <a:r>
              <a:rPr kumimoji="0" lang="en-US" sz="2400" b="1" i="0" u="none" strike="noStrike" kern="1200" cap="none" spc="0" normalizeH="0" baseline="0" noProof="0">
                <a:ln>
                  <a:noFill/>
                </a:ln>
                <a:solidFill>
                  <a:schemeClr val="accent5"/>
                </a:solidFill>
                <a:effectLst/>
                <a:uLnTx/>
                <a:uFillTx/>
                <a:latin typeface="Segoe UI Semibold"/>
                <a:ea typeface="+mn-ea"/>
                <a:cs typeface="Segoe UI" panose="020B0502040204020203" pitchFamily="34" charset="0"/>
              </a:rPr>
              <a:t> Architectural</a:t>
            </a:r>
            <a:endParaRPr kumimoji="0" lang="en-US" sz="2400" b="1" i="0" u="none" strike="noStrike" kern="1200" cap="none" spc="0" normalizeH="0" baseline="0" noProof="0">
              <a:ln>
                <a:noFill/>
              </a:ln>
              <a:solidFill>
                <a:schemeClr val="accent5"/>
              </a:solidFill>
              <a:effectLst/>
              <a:uLnTx/>
              <a:uFillTx/>
              <a:latin typeface="Segoe UI Semibold"/>
              <a:ea typeface="+mn-ea"/>
              <a:cs typeface="Segoe UI"/>
            </a:endParaRPr>
          </a:p>
          <a:p>
            <a:pPr marL="228600" marR="0" lvl="0" indent="-228600" algn="l" defTabSz="932742" rtl="0" eaLnBrk="1" fontAlgn="auto" latinLnBrk="0" hangingPunct="1">
              <a:lnSpc>
                <a:spcPct val="100000"/>
              </a:lnSpc>
              <a:spcBef>
                <a:spcPts val="1800"/>
              </a:spcBef>
              <a:spcAft>
                <a:spcPts val="0"/>
              </a:spcAft>
              <a:buClr>
                <a:srgbClr val="FFFFFF"/>
              </a:buClr>
              <a:buSzPct val="90000"/>
              <a:buFont typeface="Wingdings" panose="05000000000000000000" pitchFamily="2" charset="2"/>
              <a:buChar char="§"/>
              <a:tabLst/>
              <a:defRPr/>
            </a:pPr>
            <a:r>
              <a:rPr kumimoji="0" lang="en-US" sz="2400" b="1" i="0" u="none" strike="noStrike" kern="1200" cap="none" spc="0" normalizeH="0" baseline="0" noProof="0">
                <a:ln>
                  <a:noFill/>
                </a:ln>
                <a:solidFill>
                  <a:schemeClr val="accent5"/>
                </a:solidFill>
                <a:effectLst/>
                <a:uLnTx/>
                <a:uFillTx/>
                <a:latin typeface="Segoe UI Semibold"/>
                <a:ea typeface="+mn-ea"/>
                <a:cs typeface="Segoe UI" panose="020B0502040204020203" pitchFamily="34" charset="0"/>
              </a:rPr>
              <a:t> Tactical</a:t>
            </a:r>
          </a:p>
        </p:txBody>
      </p:sp>
    </p:spTree>
    <p:extLst>
      <p:ext uri="{BB962C8B-B14F-4D97-AF65-F5344CB8AC3E}">
        <p14:creationId xmlns:p14="http://schemas.microsoft.com/office/powerpoint/2010/main" val="2155526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76AF074A-6223-419A-AAAD-ECDC81A4B52F}"/>
              </a:ext>
            </a:extLst>
          </p:cNvPr>
          <p:cNvSpPr txBox="1">
            <a:spLocks noGrp="1"/>
          </p:cNvSpPr>
          <p:nvPr>
            <p:ph type="title" idx="4294967295"/>
          </p:nvPr>
        </p:nvSpPr>
        <p:spPr>
          <a:xfrm>
            <a:off x="603025" y="503811"/>
            <a:ext cx="10864771" cy="943042"/>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a:ln w="3175">
                  <a:noFill/>
                </a:ln>
                <a:solidFill>
                  <a:schemeClr val="bg1"/>
                </a:solidFill>
                <a:effectLst/>
                <a:uLnTx/>
                <a:uFillTx/>
                <a:latin typeface="+mj-lt"/>
                <a:ea typeface="+mn-ea"/>
                <a:cs typeface="Segoe UI" pitchFamily="34" charset="0"/>
              </a:rPr>
              <a:t>Optimize costs with tools, offers, and guidance</a:t>
            </a:r>
          </a:p>
        </p:txBody>
      </p:sp>
      <p:sp>
        <p:nvSpPr>
          <p:cNvPr id="16" name="Text Placeholder 11">
            <a:extLst>
              <a:ext uri="{FF2B5EF4-FFF2-40B4-BE49-F238E27FC236}">
                <a16:creationId xmlns:a16="http://schemas.microsoft.com/office/drawing/2014/main" id="{6876BE73-E7CB-4A12-BD99-B8C486F35592}"/>
              </a:ext>
            </a:extLst>
          </p:cNvPr>
          <p:cNvSpPr txBox="1">
            <a:spLocks/>
          </p:cNvSpPr>
          <p:nvPr/>
        </p:nvSpPr>
        <p:spPr>
          <a:xfrm>
            <a:off x="511221" y="1084054"/>
            <a:ext cx="11190921" cy="528206"/>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a:ln w="3175">
                  <a:noFill/>
                </a:ln>
                <a:solidFill>
                  <a:schemeClr val="accent5"/>
                </a:solidFill>
                <a:effectLst/>
                <a:uLnTx/>
                <a:uFillTx/>
                <a:latin typeface="Segoe UI Semilight" panose="020B0402040204020203" pitchFamily="34" charset="0"/>
                <a:ea typeface="+mn-ea"/>
                <a:cs typeface="Segoe UI Semilight" panose="020B0402040204020203" pitchFamily="34" charset="0"/>
              </a:rPr>
              <a:t>Cost</a:t>
            </a:r>
            <a:r>
              <a:rPr kumimoji="0" lang="en-US" sz="1800" b="0" i="0" u="none" strike="noStrike" kern="1200" cap="none" spc="-49" normalizeH="0" baseline="0" noProof="0">
                <a:ln>
                  <a:noFill/>
                </a:ln>
                <a:solidFill>
                  <a:schemeClr val="accent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49" normalizeH="0" baseline="0" noProof="0">
                <a:ln w="3175">
                  <a:noFill/>
                </a:ln>
                <a:solidFill>
                  <a:schemeClr val="accent5"/>
                </a:solidFill>
                <a:effectLst/>
                <a:uLnTx/>
                <a:uFillTx/>
                <a:latin typeface="Segoe UI Semilight" panose="020B0402040204020203" pitchFamily="34" charset="0"/>
                <a:ea typeface="+mn-ea"/>
                <a:cs typeface="Segoe UI Semilight" panose="020B0402040204020203" pitchFamily="34" charset="0"/>
              </a:rPr>
              <a:t>optimization</a:t>
            </a:r>
            <a:r>
              <a:rPr kumimoji="0" lang="en-US" sz="1800" b="0" i="0" u="none" strike="noStrike" kern="1200" cap="none" spc="-49" normalizeH="0" baseline="0" noProof="0">
                <a:ln>
                  <a:noFill/>
                </a:ln>
                <a:solidFill>
                  <a:schemeClr val="accent5"/>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49"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guidelines</a:t>
            </a:r>
            <a:r>
              <a:rPr lang="en-US" sz="1800">
                <a:ln w="3175">
                  <a:noFill/>
                </a:ln>
                <a:solidFill>
                  <a:schemeClr val="bg1"/>
                </a:solidFill>
                <a:latin typeface="Segoe UI Semilight" panose="020B0402040204020203" pitchFamily="34" charset="0"/>
                <a:cs typeface="Segoe UI Semilight" panose="020B0402040204020203" pitchFamily="34" charset="0"/>
              </a:rPr>
              <a:t> </a:t>
            </a:r>
            <a:r>
              <a:rPr kumimoji="0" lang="en-US" sz="1800" b="0" i="0" u="none" strike="noStrike" kern="1200" cap="none" spc="-49"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rPr>
              <a:t>accelerating time to market, </a:t>
            </a:r>
            <a:r>
              <a:rPr kumimoji="0" lang="en-US" sz="1800" b="0" i="0" u="none" strike="noStrike" kern="1200" cap="none" spc="-49"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while </a:t>
            </a:r>
            <a:r>
              <a:rPr kumimoji="0" lang="en-US" sz="1800" b="0" i="0" u="none" strike="noStrike" kern="1200" cap="none" spc="-49"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rPr>
              <a:t>avoiding capital-intensive solutions</a:t>
            </a:r>
            <a:endParaRPr kumimoji="0" lang="en-US" sz="1800" b="0" i="0" u="none" strike="noStrike" kern="1200" cap="none" spc="-49"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a:extLst>
              <a:ext uri="{FF2B5EF4-FFF2-40B4-BE49-F238E27FC236}">
                <a16:creationId xmlns:a16="http://schemas.microsoft.com/office/drawing/2014/main" id="{23733413-ACFD-49A5-8A12-BDB3DFF00D6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16348" y="172141"/>
            <a:ext cx="621792" cy="621792"/>
          </a:xfrm>
          <a:prstGeom prst="rect">
            <a:avLst/>
          </a:prstGeom>
        </p:spPr>
      </p:pic>
      <p:pic>
        <p:nvPicPr>
          <p:cNvPr id="24" name="Picture 23">
            <a:extLst>
              <a:ext uri="{FF2B5EF4-FFF2-40B4-BE49-F238E27FC236}">
                <a16:creationId xmlns:a16="http://schemas.microsoft.com/office/drawing/2014/main" id="{3426ED8F-936B-4B5C-836A-570B59C394C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3025" y="2641162"/>
            <a:ext cx="594360" cy="594360"/>
          </a:xfrm>
          <a:prstGeom prst="rect">
            <a:avLst/>
          </a:prstGeom>
        </p:spPr>
      </p:pic>
      <p:sp>
        <p:nvSpPr>
          <p:cNvPr id="26" name="TextBox 25">
            <a:extLst>
              <a:ext uri="{FF2B5EF4-FFF2-40B4-BE49-F238E27FC236}">
                <a16:creationId xmlns:a16="http://schemas.microsoft.com/office/drawing/2014/main" id="{49258972-0818-4915-8559-25B87202EFFE}"/>
              </a:ext>
            </a:extLst>
          </p:cNvPr>
          <p:cNvSpPr txBox="1"/>
          <p:nvPr/>
        </p:nvSpPr>
        <p:spPr>
          <a:xfrm>
            <a:off x="1226168" y="2584399"/>
            <a:ext cx="274088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Understand and forecast your costs</a:t>
            </a:r>
          </a:p>
        </p:txBody>
      </p:sp>
      <p:sp>
        <p:nvSpPr>
          <p:cNvPr id="30" name="TextBox 29">
            <a:extLst>
              <a:ext uri="{FF2B5EF4-FFF2-40B4-BE49-F238E27FC236}">
                <a16:creationId xmlns:a16="http://schemas.microsoft.com/office/drawing/2014/main" id="{84329640-262A-45E7-8AC6-8EF21BCE2EBE}"/>
              </a:ext>
            </a:extLst>
          </p:cNvPr>
          <p:cNvSpPr txBox="1"/>
          <p:nvPr/>
        </p:nvSpPr>
        <p:spPr>
          <a:xfrm>
            <a:off x="757987" y="3622902"/>
            <a:ext cx="3200400"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Monitor your bill, set budgets, and allocate spending to teams and projects </a:t>
            </a:r>
            <a:r>
              <a:rPr kumimoji="0" lang="en-US" sz="1600" b="0" i="0" u="none" strike="noStrike" kern="1200" cap="none" spc="0" normalizeH="0" baseline="0" noProof="0">
                <a:ln>
                  <a:noFill/>
                </a:ln>
                <a:solidFill>
                  <a:srgbClr val="50E6FF"/>
                </a:solidFill>
                <a:effectLst/>
                <a:uLnTx/>
                <a:uFillTx/>
                <a:latin typeface="Segoe UI"/>
                <a:ea typeface="+mn-ea"/>
                <a:cs typeface="+mn-cs"/>
              </a:rPr>
              <a:t>with Azure Cost Management + Billing</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Forecast costs for future investments with the </a:t>
            </a:r>
            <a:r>
              <a:rPr kumimoji="0" lang="en-US" sz="1600" b="0" i="0" u="none" strike="noStrike" kern="1200" cap="none" spc="0" normalizeH="0" baseline="0" noProof="0">
                <a:ln>
                  <a:noFill/>
                </a:ln>
                <a:solidFill>
                  <a:srgbClr val="50E6FF"/>
                </a:solidFill>
                <a:effectLst/>
                <a:uLnTx/>
                <a:uFillTx/>
                <a:latin typeface="Segoe UI"/>
                <a:ea typeface="+mn-ea"/>
                <a:cs typeface="+mn-cs"/>
              </a:rPr>
              <a:t>Azure pricing and TCO calculator</a:t>
            </a:r>
          </a:p>
        </p:txBody>
      </p:sp>
      <p:sp>
        <p:nvSpPr>
          <p:cNvPr id="27" name="TextBox 26">
            <a:extLst>
              <a:ext uri="{FF2B5EF4-FFF2-40B4-BE49-F238E27FC236}">
                <a16:creationId xmlns:a16="http://schemas.microsoft.com/office/drawing/2014/main" id="{6F81FC40-C01A-4C39-B738-5E0A3CE3A3B2}"/>
              </a:ext>
            </a:extLst>
          </p:cNvPr>
          <p:cNvSpPr txBox="1"/>
          <p:nvPr/>
        </p:nvSpPr>
        <p:spPr>
          <a:xfrm>
            <a:off x="5091945" y="2574552"/>
            <a:ext cx="274088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Cost optimize your workloads</a:t>
            </a:r>
          </a:p>
        </p:txBody>
      </p:sp>
      <p:grpSp>
        <p:nvGrpSpPr>
          <p:cNvPr id="39" name="Graphic 45">
            <a:extLst>
              <a:ext uri="{FF2B5EF4-FFF2-40B4-BE49-F238E27FC236}">
                <a16:creationId xmlns:a16="http://schemas.microsoft.com/office/drawing/2014/main" id="{E015AC80-47FE-4C44-A50F-45F0267A5387}"/>
              </a:ext>
              <a:ext uri="{C183D7F6-B498-43B3-948B-1728B52AA6E4}">
                <adec:decorative xmlns:adec="http://schemas.microsoft.com/office/drawing/2017/decorative" val="1"/>
              </a:ext>
            </a:extLst>
          </p:cNvPr>
          <p:cNvGrpSpPr/>
          <p:nvPr/>
        </p:nvGrpSpPr>
        <p:grpSpPr>
          <a:xfrm>
            <a:off x="4411576" y="2504002"/>
            <a:ext cx="731520" cy="731520"/>
            <a:chOff x="765461" y="4886164"/>
            <a:chExt cx="731520" cy="731520"/>
          </a:xfrm>
          <a:solidFill>
            <a:srgbClr val="0078D4"/>
          </a:solidFill>
        </p:grpSpPr>
        <p:sp>
          <p:nvSpPr>
            <p:cNvPr id="40" name="Freeform: Shape 39">
              <a:extLst>
                <a:ext uri="{FF2B5EF4-FFF2-40B4-BE49-F238E27FC236}">
                  <a16:creationId xmlns:a16="http://schemas.microsoft.com/office/drawing/2014/main" id="{AF2379D8-6444-4241-A113-E2C4E1A7461B}"/>
                </a:ext>
              </a:extLst>
            </p:cNvPr>
            <p:cNvSpPr/>
            <p:nvPr/>
          </p:nvSpPr>
          <p:spPr>
            <a:xfrm>
              <a:off x="895001" y="4947124"/>
              <a:ext cx="472440" cy="609600"/>
            </a:xfrm>
            <a:custGeom>
              <a:avLst/>
              <a:gdLst>
                <a:gd name="connsiteX0" fmla="*/ 426720 w 472440"/>
                <a:gd name="connsiteY0" fmla="*/ 563880 h 609600"/>
                <a:gd name="connsiteX1" fmla="*/ 45720 w 472440"/>
                <a:gd name="connsiteY1" fmla="*/ 563880 h 609600"/>
                <a:gd name="connsiteX2" fmla="*/ 45720 w 472440"/>
                <a:gd name="connsiteY2" fmla="*/ 91440 h 609600"/>
                <a:gd name="connsiteX3" fmla="*/ 129540 w 472440"/>
                <a:gd name="connsiteY3" fmla="*/ 91440 h 609600"/>
                <a:gd name="connsiteX4" fmla="*/ 129540 w 472440"/>
                <a:gd name="connsiteY4" fmla="*/ 137160 h 609600"/>
                <a:gd name="connsiteX5" fmla="*/ 342900 w 472440"/>
                <a:gd name="connsiteY5" fmla="*/ 137160 h 609600"/>
                <a:gd name="connsiteX6" fmla="*/ 342900 w 472440"/>
                <a:gd name="connsiteY6" fmla="*/ 91440 h 609600"/>
                <a:gd name="connsiteX7" fmla="*/ 426720 w 472440"/>
                <a:gd name="connsiteY7" fmla="*/ 91440 h 609600"/>
                <a:gd name="connsiteX8" fmla="*/ 236220 w 472440"/>
                <a:gd name="connsiteY8" fmla="*/ 30480 h 609600"/>
                <a:gd name="connsiteX9" fmla="*/ 259080 w 472440"/>
                <a:gd name="connsiteY9" fmla="*/ 53340 h 609600"/>
                <a:gd name="connsiteX10" fmla="*/ 236220 w 472440"/>
                <a:gd name="connsiteY10" fmla="*/ 76200 h 609600"/>
                <a:gd name="connsiteX11" fmla="*/ 213360 w 472440"/>
                <a:gd name="connsiteY11" fmla="*/ 53340 h 609600"/>
                <a:gd name="connsiteX12" fmla="*/ 235467 w 472440"/>
                <a:gd name="connsiteY12" fmla="*/ 30480 h 609600"/>
                <a:gd name="connsiteX13" fmla="*/ 236220 w 472440"/>
                <a:gd name="connsiteY13" fmla="*/ 30480 h 609600"/>
                <a:gd name="connsiteX14" fmla="*/ 441960 w 472440"/>
                <a:gd name="connsiteY14" fmla="*/ 45720 h 609600"/>
                <a:gd name="connsiteX15" fmla="*/ 312420 w 472440"/>
                <a:gd name="connsiteY15" fmla="*/ 45720 h 609600"/>
                <a:gd name="connsiteX16" fmla="*/ 312420 w 472440"/>
                <a:gd name="connsiteY16" fmla="*/ 30480 h 609600"/>
                <a:gd name="connsiteX17" fmla="*/ 281940 w 472440"/>
                <a:gd name="connsiteY17" fmla="*/ 0 h 609600"/>
                <a:gd name="connsiteX18" fmla="*/ 190500 w 472440"/>
                <a:gd name="connsiteY18" fmla="*/ 0 h 609600"/>
                <a:gd name="connsiteX19" fmla="*/ 160020 w 472440"/>
                <a:gd name="connsiteY19" fmla="*/ 30480 h 609600"/>
                <a:gd name="connsiteX20" fmla="*/ 160020 w 472440"/>
                <a:gd name="connsiteY20" fmla="*/ 45720 h 609600"/>
                <a:gd name="connsiteX21" fmla="*/ 30480 w 472440"/>
                <a:gd name="connsiteY21" fmla="*/ 45720 h 609600"/>
                <a:gd name="connsiteX22" fmla="*/ 0 w 472440"/>
                <a:gd name="connsiteY22" fmla="*/ 76200 h 609600"/>
                <a:gd name="connsiteX23" fmla="*/ 0 w 472440"/>
                <a:gd name="connsiteY23" fmla="*/ 579120 h 609600"/>
                <a:gd name="connsiteX24" fmla="*/ 30480 w 472440"/>
                <a:gd name="connsiteY24" fmla="*/ 609600 h 609600"/>
                <a:gd name="connsiteX25" fmla="*/ 441960 w 472440"/>
                <a:gd name="connsiteY25" fmla="*/ 609600 h 609600"/>
                <a:gd name="connsiteX26" fmla="*/ 472440 w 472440"/>
                <a:gd name="connsiteY26" fmla="*/ 579120 h 609600"/>
                <a:gd name="connsiteX27" fmla="*/ 472440 w 472440"/>
                <a:gd name="connsiteY27" fmla="*/ 76200 h 609600"/>
                <a:gd name="connsiteX28" fmla="*/ 441960 w 472440"/>
                <a:gd name="connsiteY28" fmla="*/ 4572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2440" h="609600">
                  <a:moveTo>
                    <a:pt x="426720" y="563880"/>
                  </a:moveTo>
                  <a:lnTo>
                    <a:pt x="45720" y="563880"/>
                  </a:lnTo>
                  <a:lnTo>
                    <a:pt x="45720" y="91440"/>
                  </a:lnTo>
                  <a:lnTo>
                    <a:pt x="129540" y="91440"/>
                  </a:lnTo>
                  <a:lnTo>
                    <a:pt x="129540" y="137160"/>
                  </a:lnTo>
                  <a:lnTo>
                    <a:pt x="342900" y="137160"/>
                  </a:lnTo>
                  <a:lnTo>
                    <a:pt x="342900" y="91440"/>
                  </a:lnTo>
                  <a:lnTo>
                    <a:pt x="426720" y="91440"/>
                  </a:lnTo>
                  <a:close/>
                  <a:moveTo>
                    <a:pt x="236220" y="30480"/>
                  </a:moveTo>
                  <a:cubicBezTo>
                    <a:pt x="248846" y="30480"/>
                    <a:pt x="259080" y="40714"/>
                    <a:pt x="259080" y="53340"/>
                  </a:cubicBezTo>
                  <a:cubicBezTo>
                    <a:pt x="259080" y="65966"/>
                    <a:pt x="248846" y="76200"/>
                    <a:pt x="236220" y="76200"/>
                  </a:cubicBezTo>
                  <a:cubicBezTo>
                    <a:pt x="223594" y="76200"/>
                    <a:pt x="213360" y="65966"/>
                    <a:pt x="213360" y="53340"/>
                  </a:cubicBezTo>
                  <a:cubicBezTo>
                    <a:pt x="213152" y="40922"/>
                    <a:pt x="223050" y="30688"/>
                    <a:pt x="235467" y="30480"/>
                  </a:cubicBezTo>
                  <a:cubicBezTo>
                    <a:pt x="235718" y="30475"/>
                    <a:pt x="235969" y="30475"/>
                    <a:pt x="236220" y="30480"/>
                  </a:cubicBezTo>
                  <a:close/>
                  <a:moveTo>
                    <a:pt x="441960" y="45720"/>
                  </a:moveTo>
                  <a:lnTo>
                    <a:pt x="312420" y="45720"/>
                  </a:lnTo>
                  <a:lnTo>
                    <a:pt x="312420" y="30480"/>
                  </a:lnTo>
                  <a:cubicBezTo>
                    <a:pt x="312420" y="13646"/>
                    <a:pt x="298773" y="0"/>
                    <a:pt x="281940" y="0"/>
                  </a:cubicBezTo>
                  <a:lnTo>
                    <a:pt x="190500" y="0"/>
                  </a:lnTo>
                  <a:cubicBezTo>
                    <a:pt x="173667" y="0"/>
                    <a:pt x="160020" y="13646"/>
                    <a:pt x="160020" y="30480"/>
                  </a:cubicBezTo>
                  <a:lnTo>
                    <a:pt x="160020" y="45720"/>
                  </a:lnTo>
                  <a:lnTo>
                    <a:pt x="30480" y="45720"/>
                  </a:lnTo>
                  <a:cubicBezTo>
                    <a:pt x="13647" y="45720"/>
                    <a:pt x="0" y="59367"/>
                    <a:pt x="0" y="76200"/>
                  </a:cubicBezTo>
                  <a:lnTo>
                    <a:pt x="0" y="579120"/>
                  </a:lnTo>
                  <a:cubicBezTo>
                    <a:pt x="0" y="595953"/>
                    <a:pt x="13647" y="609600"/>
                    <a:pt x="30480" y="609600"/>
                  </a:cubicBezTo>
                  <a:lnTo>
                    <a:pt x="441960" y="609600"/>
                  </a:lnTo>
                  <a:cubicBezTo>
                    <a:pt x="458793" y="609600"/>
                    <a:pt x="472440" y="595953"/>
                    <a:pt x="472440" y="579120"/>
                  </a:cubicBezTo>
                  <a:lnTo>
                    <a:pt x="472440" y="76200"/>
                  </a:lnTo>
                  <a:cubicBezTo>
                    <a:pt x="472440" y="59367"/>
                    <a:pt x="458793" y="45720"/>
                    <a:pt x="441960" y="45720"/>
                  </a:cubicBez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Freeform: Shape 40">
              <a:extLst>
                <a:ext uri="{FF2B5EF4-FFF2-40B4-BE49-F238E27FC236}">
                  <a16:creationId xmlns:a16="http://schemas.microsoft.com/office/drawing/2014/main" id="{AC6C2C80-C1C9-4374-A7D0-6C69A58EE5F9}"/>
                </a:ext>
              </a:extLst>
            </p:cNvPr>
            <p:cNvSpPr/>
            <p:nvPr/>
          </p:nvSpPr>
          <p:spPr>
            <a:xfrm>
              <a:off x="1001216" y="5304799"/>
              <a:ext cx="77129" cy="77129"/>
            </a:xfrm>
            <a:custGeom>
              <a:avLst/>
              <a:gdLst>
                <a:gd name="connsiteX0" fmla="*/ 77130 w 77129"/>
                <a:gd name="connsiteY0" fmla="*/ 16170 h 77129"/>
                <a:gd name="connsiteX1" fmla="*/ 60960 w 77129"/>
                <a:gd name="connsiteY1" fmla="*/ 0 h 77129"/>
                <a:gd name="connsiteX2" fmla="*/ 38565 w 77129"/>
                <a:gd name="connsiteY2" fmla="*/ 22403 h 77129"/>
                <a:gd name="connsiteX3" fmla="*/ 16170 w 77129"/>
                <a:gd name="connsiteY3" fmla="*/ 0 h 77129"/>
                <a:gd name="connsiteX4" fmla="*/ 0 w 77129"/>
                <a:gd name="connsiteY4" fmla="*/ 16170 h 77129"/>
                <a:gd name="connsiteX5" fmla="*/ 22403 w 77129"/>
                <a:gd name="connsiteY5" fmla="*/ 38565 h 77129"/>
                <a:gd name="connsiteX6" fmla="*/ 0 w 77129"/>
                <a:gd name="connsiteY6" fmla="*/ 60960 h 77129"/>
                <a:gd name="connsiteX7" fmla="*/ 16170 w 77129"/>
                <a:gd name="connsiteY7" fmla="*/ 77130 h 77129"/>
                <a:gd name="connsiteX8" fmla="*/ 38565 w 77129"/>
                <a:gd name="connsiteY8" fmla="*/ 54727 h 77129"/>
                <a:gd name="connsiteX9" fmla="*/ 60960 w 77129"/>
                <a:gd name="connsiteY9" fmla="*/ 77130 h 77129"/>
                <a:gd name="connsiteX10" fmla="*/ 77130 w 77129"/>
                <a:gd name="connsiteY10" fmla="*/ 60960 h 77129"/>
                <a:gd name="connsiteX11" fmla="*/ 54727 w 77129"/>
                <a:gd name="connsiteY11" fmla="*/ 38565 h 77129"/>
                <a:gd name="connsiteX12" fmla="*/ 77130 w 77129"/>
                <a:gd name="connsiteY12" fmla="*/ 16170 h 7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29" h="77129">
                  <a:moveTo>
                    <a:pt x="77130" y="16170"/>
                  </a:moveTo>
                  <a:lnTo>
                    <a:pt x="60960" y="0"/>
                  </a:lnTo>
                  <a:lnTo>
                    <a:pt x="38565" y="22403"/>
                  </a:lnTo>
                  <a:lnTo>
                    <a:pt x="16170" y="0"/>
                  </a:lnTo>
                  <a:lnTo>
                    <a:pt x="0" y="16170"/>
                  </a:lnTo>
                  <a:lnTo>
                    <a:pt x="22403" y="38565"/>
                  </a:lnTo>
                  <a:lnTo>
                    <a:pt x="0" y="60960"/>
                  </a:lnTo>
                  <a:lnTo>
                    <a:pt x="16170" y="77130"/>
                  </a:lnTo>
                  <a:lnTo>
                    <a:pt x="38565" y="54727"/>
                  </a:lnTo>
                  <a:lnTo>
                    <a:pt x="60960" y="77130"/>
                  </a:lnTo>
                  <a:lnTo>
                    <a:pt x="77130" y="60960"/>
                  </a:lnTo>
                  <a:lnTo>
                    <a:pt x="54727" y="38565"/>
                  </a:lnTo>
                  <a:lnTo>
                    <a:pt x="77130" y="16170"/>
                  </a:lnTo>
                  <a:close/>
                </a:path>
              </a:pathLst>
            </a:custGeom>
            <a:solidFill>
              <a:srgbClr val="50E6FF"/>
            </a:solid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Freeform: Shape 41">
              <a:extLst>
                <a:ext uri="{FF2B5EF4-FFF2-40B4-BE49-F238E27FC236}">
                  <a16:creationId xmlns:a16="http://schemas.microsoft.com/office/drawing/2014/main" id="{9E44D39E-CA54-40F6-8C94-C50B53B2D57E}"/>
                </a:ext>
              </a:extLst>
            </p:cNvPr>
            <p:cNvSpPr/>
            <p:nvPr/>
          </p:nvSpPr>
          <p:spPr>
            <a:xfrm>
              <a:off x="1001216" y="5396239"/>
              <a:ext cx="77129" cy="77129"/>
            </a:xfrm>
            <a:custGeom>
              <a:avLst/>
              <a:gdLst>
                <a:gd name="connsiteX0" fmla="*/ 60960 w 77129"/>
                <a:gd name="connsiteY0" fmla="*/ 0 h 77129"/>
                <a:gd name="connsiteX1" fmla="*/ 38565 w 77129"/>
                <a:gd name="connsiteY1" fmla="*/ 22403 h 77129"/>
                <a:gd name="connsiteX2" fmla="*/ 16170 w 77129"/>
                <a:gd name="connsiteY2" fmla="*/ 0 h 77129"/>
                <a:gd name="connsiteX3" fmla="*/ 0 w 77129"/>
                <a:gd name="connsiteY3" fmla="*/ 16170 h 77129"/>
                <a:gd name="connsiteX4" fmla="*/ 22403 w 77129"/>
                <a:gd name="connsiteY4" fmla="*/ 38565 h 77129"/>
                <a:gd name="connsiteX5" fmla="*/ 0 w 77129"/>
                <a:gd name="connsiteY5" fmla="*/ 60960 h 77129"/>
                <a:gd name="connsiteX6" fmla="*/ 16170 w 77129"/>
                <a:gd name="connsiteY6" fmla="*/ 77130 h 77129"/>
                <a:gd name="connsiteX7" fmla="*/ 38565 w 77129"/>
                <a:gd name="connsiteY7" fmla="*/ 54727 h 77129"/>
                <a:gd name="connsiteX8" fmla="*/ 60960 w 77129"/>
                <a:gd name="connsiteY8" fmla="*/ 77130 h 77129"/>
                <a:gd name="connsiteX9" fmla="*/ 77130 w 77129"/>
                <a:gd name="connsiteY9" fmla="*/ 60960 h 77129"/>
                <a:gd name="connsiteX10" fmla="*/ 54727 w 77129"/>
                <a:gd name="connsiteY10" fmla="*/ 38565 h 77129"/>
                <a:gd name="connsiteX11" fmla="*/ 77130 w 77129"/>
                <a:gd name="connsiteY11" fmla="*/ 16170 h 77129"/>
                <a:gd name="connsiteX12" fmla="*/ 60960 w 77129"/>
                <a:gd name="connsiteY12" fmla="*/ 0 h 7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29" h="77129">
                  <a:moveTo>
                    <a:pt x="60960" y="0"/>
                  </a:moveTo>
                  <a:lnTo>
                    <a:pt x="38565" y="22403"/>
                  </a:lnTo>
                  <a:lnTo>
                    <a:pt x="16170" y="0"/>
                  </a:lnTo>
                  <a:lnTo>
                    <a:pt x="0" y="16170"/>
                  </a:lnTo>
                  <a:lnTo>
                    <a:pt x="22403" y="38565"/>
                  </a:lnTo>
                  <a:lnTo>
                    <a:pt x="0" y="60960"/>
                  </a:lnTo>
                  <a:lnTo>
                    <a:pt x="16170" y="77130"/>
                  </a:lnTo>
                  <a:lnTo>
                    <a:pt x="38565" y="54727"/>
                  </a:lnTo>
                  <a:lnTo>
                    <a:pt x="60960" y="77130"/>
                  </a:lnTo>
                  <a:lnTo>
                    <a:pt x="77130" y="60960"/>
                  </a:lnTo>
                  <a:lnTo>
                    <a:pt x="54727" y="38565"/>
                  </a:lnTo>
                  <a:lnTo>
                    <a:pt x="77130" y="16170"/>
                  </a:lnTo>
                  <a:lnTo>
                    <a:pt x="60960" y="0"/>
                  </a:lnTo>
                  <a:close/>
                </a:path>
              </a:pathLst>
            </a:custGeom>
            <a:solidFill>
              <a:srgbClr val="50E6FF"/>
            </a:solid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Shape 42">
              <a:extLst>
                <a:ext uri="{FF2B5EF4-FFF2-40B4-BE49-F238E27FC236}">
                  <a16:creationId xmlns:a16="http://schemas.microsoft.com/office/drawing/2014/main" id="{918D6622-5EC2-4F3A-A90D-819A84F53F33}"/>
                </a:ext>
              </a:extLst>
            </p:cNvPr>
            <p:cNvSpPr/>
            <p:nvPr/>
          </p:nvSpPr>
          <p:spPr>
            <a:xfrm>
              <a:off x="1146461" y="5328124"/>
              <a:ext cx="129540" cy="30480"/>
            </a:xfrm>
            <a:custGeom>
              <a:avLst/>
              <a:gdLst>
                <a:gd name="connsiteX0" fmla="*/ 0 w 129540"/>
                <a:gd name="connsiteY0" fmla="*/ 0 h 30480"/>
                <a:gd name="connsiteX1" fmla="*/ 129540 w 129540"/>
                <a:gd name="connsiteY1" fmla="*/ 0 h 30480"/>
                <a:gd name="connsiteX2" fmla="*/ 129540 w 129540"/>
                <a:gd name="connsiteY2" fmla="*/ 30480 h 30480"/>
                <a:gd name="connsiteX3" fmla="*/ 0 w 129540"/>
                <a:gd name="connsiteY3" fmla="*/ 30480 h 30480"/>
              </a:gdLst>
              <a:ahLst/>
              <a:cxnLst>
                <a:cxn ang="0">
                  <a:pos x="connsiteX0" y="connsiteY0"/>
                </a:cxn>
                <a:cxn ang="0">
                  <a:pos x="connsiteX1" y="connsiteY1"/>
                </a:cxn>
                <a:cxn ang="0">
                  <a:pos x="connsiteX2" y="connsiteY2"/>
                </a:cxn>
                <a:cxn ang="0">
                  <a:pos x="connsiteX3" y="connsiteY3"/>
                </a:cxn>
              </a:cxnLst>
              <a:rect l="l" t="t" r="r" b="b"/>
              <a:pathLst>
                <a:path w="129540" h="30480">
                  <a:moveTo>
                    <a:pt x="0" y="0"/>
                  </a:moveTo>
                  <a:lnTo>
                    <a:pt x="129540" y="0"/>
                  </a:lnTo>
                  <a:lnTo>
                    <a:pt x="129540" y="30480"/>
                  </a:lnTo>
                  <a:lnTo>
                    <a:pt x="0" y="30480"/>
                  </a:ln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 name="Freeform: Shape 43">
              <a:extLst>
                <a:ext uri="{FF2B5EF4-FFF2-40B4-BE49-F238E27FC236}">
                  <a16:creationId xmlns:a16="http://schemas.microsoft.com/office/drawing/2014/main" id="{132FA77C-D254-45E8-A539-4D4C97A8DE9F}"/>
                </a:ext>
              </a:extLst>
            </p:cNvPr>
            <p:cNvSpPr/>
            <p:nvPr/>
          </p:nvSpPr>
          <p:spPr>
            <a:xfrm>
              <a:off x="1146461" y="5419564"/>
              <a:ext cx="129540" cy="30480"/>
            </a:xfrm>
            <a:custGeom>
              <a:avLst/>
              <a:gdLst>
                <a:gd name="connsiteX0" fmla="*/ 0 w 129540"/>
                <a:gd name="connsiteY0" fmla="*/ 0 h 30480"/>
                <a:gd name="connsiteX1" fmla="*/ 129540 w 129540"/>
                <a:gd name="connsiteY1" fmla="*/ 0 h 30480"/>
                <a:gd name="connsiteX2" fmla="*/ 129540 w 129540"/>
                <a:gd name="connsiteY2" fmla="*/ 30480 h 30480"/>
                <a:gd name="connsiteX3" fmla="*/ 0 w 129540"/>
                <a:gd name="connsiteY3" fmla="*/ 30480 h 30480"/>
              </a:gdLst>
              <a:ahLst/>
              <a:cxnLst>
                <a:cxn ang="0">
                  <a:pos x="connsiteX0" y="connsiteY0"/>
                </a:cxn>
                <a:cxn ang="0">
                  <a:pos x="connsiteX1" y="connsiteY1"/>
                </a:cxn>
                <a:cxn ang="0">
                  <a:pos x="connsiteX2" y="connsiteY2"/>
                </a:cxn>
                <a:cxn ang="0">
                  <a:pos x="connsiteX3" y="connsiteY3"/>
                </a:cxn>
              </a:cxnLst>
              <a:rect l="l" t="t" r="r" b="b"/>
              <a:pathLst>
                <a:path w="129540" h="30480">
                  <a:moveTo>
                    <a:pt x="0" y="0"/>
                  </a:moveTo>
                  <a:lnTo>
                    <a:pt x="129540" y="0"/>
                  </a:lnTo>
                  <a:lnTo>
                    <a:pt x="129540" y="30480"/>
                  </a:lnTo>
                  <a:lnTo>
                    <a:pt x="0" y="30480"/>
                  </a:ln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Freeform: Shape 44">
              <a:extLst>
                <a:ext uri="{FF2B5EF4-FFF2-40B4-BE49-F238E27FC236}">
                  <a16:creationId xmlns:a16="http://schemas.microsoft.com/office/drawing/2014/main" id="{22E11F07-2D5A-4381-B611-BAA36903A38B}"/>
                </a:ext>
              </a:extLst>
            </p:cNvPr>
            <p:cNvSpPr/>
            <p:nvPr/>
          </p:nvSpPr>
          <p:spPr>
            <a:xfrm>
              <a:off x="1146461" y="5145244"/>
              <a:ext cx="129540" cy="30480"/>
            </a:xfrm>
            <a:custGeom>
              <a:avLst/>
              <a:gdLst>
                <a:gd name="connsiteX0" fmla="*/ 0 w 129540"/>
                <a:gd name="connsiteY0" fmla="*/ 0 h 30480"/>
                <a:gd name="connsiteX1" fmla="*/ 129540 w 129540"/>
                <a:gd name="connsiteY1" fmla="*/ 0 h 30480"/>
                <a:gd name="connsiteX2" fmla="*/ 129540 w 129540"/>
                <a:gd name="connsiteY2" fmla="*/ 30480 h 30480"/>
                <a:gd name="connsiteX3" fmla="*/ 0 w 129540"/>
                <a:gd name="connsiteY3" fmla="*/ 30480 h 30480"/>
              </a:gdLst>
              <a:ahLst/>
              <a:cxnLst>
                <a:cxn ang="0">
                  <a:pos x="connsiteX0" y="connsiteY0"/>
                </a:cxn>
                <a:cxn ang="0">
                  <a:pos x="connsiteX1" y="connsiteY1"/>
                </a:cxn>
                <a:cxn ang="0">
                  <a:pos x="connsiteX2" y="connsiteY2"/>
                </a:cxn>
                <a:cxn ang="0">
                  <a:pos x="connsiteX3" y="connsiteY3"/>
                </a:cxn>
              </a:cxnLst>
              <a:rect l="l" t="t" r="r" b="b"/>
              <a:pathLst>
                <a:path w="129540" h="30480">
                  <a:moveTo>
                    <a:pt x="0" y="0"/>
                  </a:moveTo>
                  <a:lnTo>
                    <a:pt x="129540" y="0"/>
                  </a:lnTo>
                  <a:lnTo>
                    <a:pt x="129540" y="30480"/>
                  </a:lnTo>
                  <a:lnTo>
                    <a:pt x="0" y="30480"/>
                  </a:ln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Freeform: Shape 45">
              <a:extLst>
                <a:ext uri="{FF2B5EF4-FFF2-40B4-BE49-F238E27FC236}">
                  <a16:creationId xmlns:a16="http://schemas.microsoft.com/office/drawing/2014/main" id="{6F3D4A0D-80BF-42CD-8D46-9656A2EAEF72}"/>
                </a:ext>
              </a:extLst>
            </p:cNvPr>
            <p:cNvSpPr/>
            <p:nvPr/>
          </p:nvSpPr>
          <p:spPr>
            <a:xfrm>
              <a:off x="1146461" y="5236684"/>
              <a:ext cx="129540" cy="30480"/>
            </a:xfrm>
            <a:custGeom>
              <a:avLst/>
              <a:gdLst>
                <a:gd name="connsiteX0" fmla="*/ 0 w 129540"/>
                <a:gd name="connsiteY0" fmla="*/ 0 h 30480"/>
                <a:gd name="connsiteX1" fmla="*/ 129540 w 129540"/>
                <a:gd name="connsiteY1" fmla="*/ 0 h 30480"/>
                <a:gd name="connsiteX2" fmla="*/ 129540 w 129540"/>
                <a:gd name="connsiteY2" fmla="*/ 30480 h 30480"/>
                <a:gd name="connsiteX3" fmla="*/ 0 w 129540"/>
                <a:gd name="connsiteY3" fmla="*/ 30480 h 30480"/>
              </a:gdLst>
              <a:ahLst/>
              <a:cxnLst>
                <a:cxn ang="0">
                  <a:pos x="connsiteX0" y="connsiteY0"/>
                </a:cxn>
                <a:cxn ang="0">
                  <a:pos x="connsiteX1" y="connsiteY1"/>
                </a:cxn>
                <a:cxn ang="0">
                  <a:pos x="connsiteX2" y="connsiteY2"/>
                </a:cxn>
                <a:cxn ang="0">
                  <a:pos x="connsiteX3" y="connsiteY3"/>
                </a:cxn>
              </a:cxnLst>
              <a:rect l="l" t="t" r="r" b="b"/>
              <a:pathLst>
                <a:path w="129540" h="30480">
                  <a:moveTo>
                    <a:pt x="0" y="0"/>
                  </a:moveTo>
                  <a:lnTo>
                    <a:pt x="129540" y="0"/>
                  </a:lnTo>
                  <a:lnTo>
                    <a:pt x="129540" y="30480"/>
                  </a:lnTo>
                  <a:lnTo>
                    <a:pt x="0" y="30480"/>
                  </a:lnTo>
                  <a:close/>
                </a:path>
              </a:pathLst>
            </a:custGeom>
            <a:grp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Freeform: Shape 46">
              <a:extLst>
                <a:ext uri="{FF2B5EF4-FFF2-40B4-BE49-F238E27FC236}">
                  <a16:creationId xmlns:a16="http://schemas.microsoft.com/office/drawing/2014/main" id="{3F5A2020-9F70-4715-B182-1F2D40A8479D}"/>
                </a:ext>
              </a:extLst>
            </p:cNvPr>
            <p:cNvSpPr/>
            <p:nvPr/>
          </p:nvSpPr>
          <p:spPr>
            <a:xfrm>
              <a:off x="991828" y="5112531"/>
              <a:ext cx="102001" cy="82189"/>
            </a:xfrm>
            <a:custGeom>
              <a:avLst/>
              <a:gdLst>
                <a:gd name="connsiteX0" fmla="*/ 0 w 102001"/>
                <a:gd name="connsiteY0" fmla="*/ 46429 h 82189"/>
                <a:gd name="connsiteX1" fmla="*/ 15949 w 102001"/>
                <a:gd name="connsiteY1" fmla="*/ 30480 h 82189"/>
                <a:gd name="connsiteX2" fmla="*/ 35761 w 102001"/>
                <a:gd name="connsiteY2" fmla="*/ 50292 h 82189"/>
                <a:gd name="connsiteX3" fmla="*/ 86053 w 102001"/>
                <a:gd name="connsiteY3" fmla="*/ 0 h 82189"/>
                <a:gd name="connsiteX4" fmla="*/ 102001 w 102001"/>
                <a:gd name="connsiteY4" fmla="*/ 15949 h 82189"/>
                <a:gd name="connsiteX5" fmla="*/ 35761 w 102001"/>
                <a:gd name="connsiteY5" fmla="*/ 82189 h 82189"/>
                <a:gd name="connsiteX6" fmla="*/ 0 w 102001"/>
                <a:gd name="connsiteY6" fmla="*/ 46429 h 8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001" h="82189">
                  <a:moveTo>
                    <a:pt x="0" y="46429"/>
                  </a:moveTo>
                  <a:lnTo>
                    <a:pt x="15949" y="30480"/>
                  </a:lnTo>
                  <a:lnTo>
                    <a:pt x="35761" y="50292"/>
                  </a:lnTo>
                  <a:lnTo>
                    <a:pt x="86053" y="0"/>
                  </a:lnTo>
                  <a:lnTo>
                    <a:pt x="102001" y="15949"/>
                  </a:lnTo>
                  <a:lnTo>
                    <a:pt x="35761" y="82189"/>
                  </a:lnTo>
                  <a:lnTo>
                    <a:pt x="0" y="46429"/>
                  </a:lnTo>
                  <a:close/>
                </a:path>
              </a:pathLst>
            </a:custGeom>
            <a:solidFill>
              <a:srgbClr val="50E6FF"/>
            </a:solid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Freeform: Shape 47">
              <a:extLst>
                <a:ext uri="{FF2B5EF4-FFF2-40B4-BE49-F238E27FC236}">
                  <a16:creationId xmlns:a16="http://schemas.microsoft.com/office/drawing/2014/main" id="{8264FEE9-CFAA-4500-BB2C-9313D978F704}"/>
                </a:ext>
              </a:extLst>
            </p:cNvPr>
            <p:cNvSpPr/>
            <p:nvPr/>
          </p:nvSpPr>
          <p:spPr>
            <a:xfrm>
              <a:off x="991828" y="5203971"/>
              <a:ext cx="102001" cy="82189"/>
            </a:xfrm>
            <a:custGeom>
              <a:avLst/>
              <a:gdLst>
                <a:gd name="connsiteX0" fmla="*/ 0 w 102001"/>
                <a:gd name="connsiteY0" fmla="*/ 46429 h 82189"/>
                <a:gd name="connsiteX1" fmla="*/ 15949 w 102001"/>
                <a:gd name="connsiteY1" fmla="*/ 30480 h 82189"/>
                <a:gd name="connsiteX2" fmla="*/ 35761 w 102001"/>
                <a:gd name="connsiteY2" fmla="*/ 50292 h 82189"/>
                <a:gd name="connsiteX3" fmla="*/ 86053 w 102001"/>
                <a:gd name="connsiteY3" fmla="*/ 0 h 82189"/>
                <a:gd name="connsiteX4" fmla="*/ 102001 w 102001"/>
                <a:gd name="connsiteY4" fmla="*/ 15949 h 82189"/>
                <a:gd name="connsiteX5" fmla="*/ 35761 w 102001"/>
                <a:gd name="connsiteY5" fmla="*/ 82189 h 82189"/>
                <a:gd name="connsiteX6" fmla="*/ 0 w 102001"/>
                <a:gd name="connsiteY6" fmla="*/ 46429 h 8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001" h="82189">
                  <a:moveTo>
                    <a:pt x="0" y="46429"/>
                  </a:moveTo>
                  <a:lnTo>
                    <a:pt x="15949" y="30480"/>
                  </a:lnTo>
                  <a:lnTo>
                    <a:pt x="35761" y="50292"/>
                  </a:lnTo>
                  <a:lnTo>
                    <a:pt x="86053" y="0"/>
                  </a:lnTo>
                  <a:lnTo>
                    <a:pt x="102001" y="15949"/>
                  </a:lnTo>
                  <a:lnTo>
                    <a:pt x="35761" y="82189"/>
                  </a:lnTo>
                  <a:lnTo>
                    <a:pt x="0" y="46429"/>
                  </a:lnTo>
                  <a:close/>
                </a:path>
              </a:pathLst>
            </a:custGeom>
            <a:solidFill>
              <a:srgbClr val="50E6FF"/>
            </a:solidFill>
            <a:ln w="754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32" name="TextBox 31">
            <a:extLst>
              <a:ext uri="{FF2B5EF4-FFF2-40B4-BE49-F238E27FC236}">
                <a16:creationId xmlns:a16="http://schemas.microsoft.com/office/drawing/2014/main" id="{37BE5FB5-DE82-4A0A-80DF-2BC1524B0D75}"/>
              </a:ext>
            </a:extLst>
          </p:cNvPr>
          <p:cNvSpPr txBox="1"/>
          <p:nvPr/>
        </p:nvSpPr>
        <p:spPr>
          <a:xfrm>
            <a:off x="4490185" y="3641171"/>
            <a:ext cx="3342644"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Optimize your resources </a:t>
            </a:r>
            <a:r>
              <a:rPr kumimoji="0" lang="en-US" sz="1600" b="0" i="0" u="none" strike="noStrike" kern="1200" cap="none" spc="0" normalizeH="0" baseline="0" noProof="0">
                <a:ln>
                  <a:noFill/>
                </a:ln>
                <a:solidFill>
                  <a:srgbClr val="50E6FF"/>
                </a:solidFill>
                <a:effectLst/>
                <a:uLnTx/>
                <a:uFillTx/>
                <a:latin typeface="Segoe UI"/>
                <a:ea typeface="+mn-ea"/>
                <a:cs typeface="+mn-cs"/>
              </a:rPr>
              <a:t>with Azure Advisor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Follow best practices for workload design with the </a:t>
            </a:r>
            <a:r>
              <a:rPr kumimoji="0" lang="en-US" sz="1600" b="0" i="0" u="none" strike="noStrike" kern="1200" cap="none" spc="0" normalizeH="0" baseline="0" noProof="0">
                <a:ln>
                  <a:noFill/>
                </a:ln>
                <a:solidFill>
                  <a:srgbClr val="50E6FF"/>
                </a:solidFill>
                <a:effectLst/>
                <a:uLnTx/>
                <a:uFillTx/>
                <a:latin typeface="Segoe UI"/>
                <a:ea typeface="+mn-ea"/>
                <a:cs typeface="+mn-cs"/>
              </a:rPr>
              <a:t>Azure Well-Architected Framework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Save with Azure offers and licensing terms like </a:t>
            </a:r>
            <a:r>
              <a:rPr kumimoji="0" lang="en-US" sz="1600" b="0" i="0" u="none" strike="noStrike" kern="1200" cap="none" spc="0" normalizeH="0" baseline="0" noProof="0">
                <a:ln>
                  <a:noFill/>
                </a:ln>
                <a:solidFill>
                  <a:srgbClr val="50E6FF"/>
                </a:solidFill>
                <a:effectLst/>
                <a:uLnTx/>
                <a:uFillTx/>
                <a:latin typeface="Segoe UI"/>
                <a:ea typeface="+mn-ea"/>
                <a:cs typeface="+mn-cs"/>
              </a:rPr>
              <a:t>the Azure Hybrid Benefit </a:t>
            </a:r>
            <a:r>
              <a:rPr kumimoji="0" lang="en-US" sz="1600" b="0" i="0" u="none" strike="noStrike" kern="1200" cap="none" spc="0" normalizeH="0" baseline="0" noProof="0">
                <a:ln>
                  <a:noFill/>
                </a:ln>
                <a:solidFill>
                  <a:srgbClr val="FFFFFF"/>
                </a:solidFill>
                <a:effectLst/>
                <a:uLnTx/>
                <a:uFillTx/>
                <a:latin typeface="Segoe UI"/>
                <a:ea typeface="+mn-ea"/>
                <a:cs typeface="+mn-cs"/>
              </a:rPr>
              <a:t>and</a:t>
            </a:r>
            <a:r>
              <a:rPr kumimoji="0" lang="en-US" sz="1600" b="0" i="0" u="none" strike="noStrike" kern="1200" cap="none" spc="0" normalizeH="0" baseline="0" noProof="0">
                <a:ln>
                  <a:noFill/>
                </a:ln>
                <a:solidFill>
                  <a:srgbClr val="000041"/>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Reservations</a:t>
            </a:r>
          </a:p>
        </p:txBody>
      </p:sp>
      <p:pic>
        <p:nvPicPr>
          <p:cNvPr id="23" name="Picture 22">
            <a:extLst>
              <a:ext uri="{FF2B5EF4-FFF2-40B4-BE49-F238E27FC236}">
                <a16:creationId xmlns:a16="http://schemas.microsoft.com/office/drawing/2014/main" id="{1589B42C-4B69-4D77-A5C1-4A153F1011E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277353" y="2677983"/>
            <a:ext cx="519696" cy="594360"/>
          </a:xfrm>
          <a:prstGeom prst="rect">
            <a:avLst/>
          </a:prstGeom>
        </p:spPr>
      </p:pic>
      <p:sp>
        <p:nvSpPr>
          <p:cNvPr id="28" name="TextBox 27">
            <a:extLst>
              <a:ext uri="{FF2B5EF4-FFF2-40B4-BE49-F238E27FC236}">
                <a16:creationId xmlns:a16="http://schemas.microsoft.com/office/drawing/2014/main" id="{7BAA310F-37E9-47CD-AE1A-A40F862A482A}"/>
              </a:ext>
            </a:extLst>
          </p:cNvPr>
          <p:cNvSpPr txBox="1"/>
          <p:nvPr/>
        </p:nvSpPr>
        <p:spPr>
          <a:xfrm>
            <a:off x="8848091" y="2575053"/>
            <a:ext cx="27408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Control your costs</a:t>
            </a:r>
          </a:p>
        </p:txBody>
      </p:sp>
      <p:sp>
        <p:nvSpPr>
          <p:cNvPr id="34" name="TextBox 33">
            <a:extLst>
              <a:ext uri="{FF2B5EF4-FFF2-40B4-BE49-F238E27FC236}">
                <a16:creationId xmlns:a16="http://schemas.microsoft.com/office/drawing/2014/main" id="{C6E0C839-7299-47BF-9435-36FB632CB15D}"/>
              </a:ext>
            </a:extLst>
          </p:cNvPr>
          <p:cNvSpPr txBox="1"/>
          <p:nvPr/>
        </p:nvSpPr>
        <p:spPr>
          <a:xfrm>
            <a:off x="8260415" y="3622902"/>
            <a:ext cx="3441727"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Establish spending objectives and policies using </a:t>
            </a:r>
            <a:r>
              <a:rPr kumimoji="0" lang="en-US" sz="1600" b="0" i="0" u="none" strike="noStrike" kern="1200" cap="none" spc="0" normalizeH="0" baseline="0" noProof="0">
                <a:ln>
                  <a:noFill/>
                </a:ln>
                <a:solidFill>
                  <a:srgbClr val="50E6FF"/>
                </a:solidFill>
                <a:effectLst/>
                <a:uLnTx/>
                <a:uFillTx/>
                <a:latin typeface="Segoe UI"/>
                <a:ea typeface="+mn-ea"/>
                <a:cs typeface="+mn-cs"/>
              </a:rPr>
              <a:t>the Microsoft Cloud Adoption Framework for Azure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Implement cost controls in </a:t>
            </a:r>
            <a:r>
              <a:rPr kumimoji="0" lang="en-US" sz="1600" b="0" i="0" u="none" strike="noStrike" kern="1200" cap="none" spc="0" normalizeH="0" baseline="0" noProof="0">
                <a:ln>
                  <a:noFill/>
                </a:ln>
                <a:solidFill>
                  <a:srgbClr val="50E6FF"/>
                </a:solidFill>
                <a:effectLst/>
                <a:uLnTx/>
                <a:uFillTx/>
                <a:latin typeface="Segoe UI"/>
                <a:ea typeface="+mn-ea"/>
                <a:cs typeface="+mn-cs"/>
              </a:rPr>
              <a:t>Azure Policy </a:t>
            </a:r>
            <a:r>
              <a:rPr kumimoji="0" lang="en-US" sz="1600" b="0" i="0" u="none" strike="noStrike" kern="1200" cap="none" spc="0" normalizeH="0" baseline="0" noProof="0">
                <a:ln>
                  <a:noFill/>
                </a:ln>
                <a:solidFill>
                  <a:srgbClr val="FFFFFF"/>
                </a:solidFill>
                <a:effectLst/>
                <a:uLnTx/>
                <a:uFillTx/>
                <a:latin typeface="Segoe UI"/>
                <a:ea typeface="+mn-ea"/>
                <a:cs typeface="+mn-cs"/>
              </a:rPr>
              <a:t>so your teams can go fast while complying with policy</a:t>
            </a:r>
          </a:p>
        </p:txBody>
      </p:sp>
    </p:spTree>
    <p:extLst>
      <p:ext uri="{BB962C8B-B14F-4D97-AF65-F5344CB8AC3E}">
        <p14:creationId xmlns:p14="http://schemas.microsoft.com/office/powerpoint/2010/main" val="3655145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53015-5A7D-42CC-B695-5A1DEB44AC7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3143" y="807743"/>
            <a:ext cx="594360" cy="594360"/>
          </a:xfrm>
          <a:prstGeom prst="rect">
            <a:avLst/>
          </a:prstGeom>
        </p:spPr>
      </p:pic>
      <p:sp>
        <p:nvSpPr>
          <p:cNvPr id="16" name="Text Placeholder 11">
            <a:extLst>
              <a:ext uri="{FF2B5EF4-FFF2-40B4-BE49-F238E27FC236}">
                <a16:creationId xmlns:a16="http://schemas.microsoft.com/office/drawing/2014/main" id="{6876BE73-E7CB-4A12-BD99-B8C486F35592}"/>
              </a:ext>
            </a:extLst>
          </p:cNvPr>
          <p:cNvSpPr txBox="1">
            <a:spLocks noGrp="1"/>
          </p:cNvSpPr>
          <p:nvPr>
            <p:ph type="title" idx="4294967295"/>
          </p:nvPr>
        </p:nvSpPr>
        <p:spPr>
          <a:xfrm>
            <a:off x="1444154" y="635508"/>
            <a:ext cx="8864503" cy="5943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t>Understand &amp; forecast your cost </a:t>
            </a:r>
            <a:br>
              <a:rPr kumimoji="0" lang="en-US" sz="3600" b="0" i="0"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br>
            <a:r>
              <a:rPr kumimoji="0" lang="en-US" sz="2400" b="0" i="1"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t>Principle: </a:t>
            </a:r>
            <a:r>
              <a:rPr kumimoji="0" lang="en-US" sz="2400" b="0" i="1" u="none" strike="noStrike" kern="1200" cap="none" spc="-49" normalizeH="0" baseline="0" noProof="0">
                <a:ln w="3175">
                  <a:noFill/>
                </a:ln>
                <a:solidFill>
                  <a:schemeClr val="accent5"/>
                </a:solidFill>
                <a:effectLst/>
                <a:uLnTx/>
                <a:uFillTx/>
                <a:latin typeface="Segoe UI" panose="020B0502040204020203" pitchFamily="34" charset="0"/>
                <a:cs typeface="Segoe UI" panose="020B0502040204020203" pitchFamily="34" charset="0"/>
              </a:rPr>
              <a:t>Monitor &amp; optimize</a:t>
            </a:r>
            <a:endParaRPr kumimoji="0" lang="en-US" sz="3600" b="0" i="1" u="none" strike="noStrike" kern="1200" cap="none" spc="-49" normalizeH="0" baseline="0" noProof="0">
              <a:ln w="3175">
                <a:noFill/>
              </a:ln>
              <a:solidFill>
                <a:schemeClr val="accent5"/>
              </a:solidFill>
              <a:effectLst/>
              <a:uLnTx/>
              <a:uFillTx/>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49258972-0818-4915-8559-25B87202EFFE}"/>
              </a:ext>
            </a:extLst>
          </p:cNvPr>
          <p:cNvSpPr txBox="1"/>
          <p:nvPr/>
        </p:nvSpPr>
        <p:spPr>
          <a:xfrm>
            <a:off x="824118" y="2277466"/>
            <a:ext cx="274088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Use alerts to monitor usage and spending</a:t>
            </a:r>
          </a:p>
        </p:txBody>
      </p:sp>
      <p:sp>
        <p:nvSpPr>
          <p:cNvPr id="30" name="TextBox 29">
            <a:extLst>
              <a:ext uri="{FF2B5EF4-FFF2-40B4-BE49-F238E27FC236}">
                <a16:creationId xmlns:a16="http://schemas.microsoft.com/office/drawing/2014/main" id="{84329640-262A-45E7-8AC6-8EF21BCE2EBE}"/>
              </a:ext>
            </a:extLst>
          </p:cNvPr>
          <p:cNvSpPr txBox="1"/>
          <p:nvPr/>
        </p:nvSpPr>
        <p:spPr>
          <a:xfrm>
            <a:off x="623143" y="3249490"/>
            <a:ext cx="3200400" cy="280076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Budget alerts </a:t>
            </a:r>
            <a:r>
              <a:rPr kumimoji="0" lang="en-US" sz="1600" b="0" i="0" u="none" strike="noStrike" kern="1200" cap="none" spc="0" normalizeH="0" baseline="0" noProof="0">
                <a:ln>
                  <a:noFill/>
                </a:ln>
                <a:solidFill>
                  <a:srgbClr val="FFFFFF"/>
                </a:solidFill>
                <a:effectLst/>
                <a:uLnTx/>
                <a:uFillTx/>
                <a:latin typeface="Segoe UI"/>
                <a:ea typeface="+mn-ea"/>
                <a:cs typeface="+mn-cs"/>
              </a:rPr>
              <a:t>notify you when spending reaches predetermined thresholds.</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Credit alerts </a:t>
            </a:r>
            <a:r>
              <a:rPr kumimoji="0" lang="en-US" sz="1600" b="0" i="0" u="none" strike="noStrike" kern="1200" cap="none" spc="0" normalizeH="0" baseline="0" noProof="0">
                <a:ln>
                  <a:noFill/>
                </a:ln>
                <a:solidFill>
                  <a:srgbClr val="FFFFFF"/>
                </a:solidFill>
                <a:effectLst/>
                <a:uLnTx/>
                <a:uFillTx/>
                <a:latin typeface="Segoe UI"/>
                <a:ea typeface="+mn-ea"/>
                <a:cs typeface="+mn-cs"/>
              </a:rPr>
              <a:t>notify you when your Azure Prepayment is consumed.</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Department spending quota alerts </a:t>
            </a:r>
            <a:r>
              <a:rPr kumimoji="0" lang="en-US" sz="1600" b="0" i="0" u="none" strike="noStrike" kern="1200" cap="none" spc="0" normalizeH="0" baseline="0" noProof="0">
                <a:ln>
                  <a:noFill/>
                </a:ln>
                <a:solidFill>
                  <a:srgbClr val="FFFFFF"/>
                </a:solidFill>
                <a:effectLst/>
                <a:uLnTx/>
                <a:uFillTx/>
                <a:latin typeface="Segoe UI"/>
                <a:ea typeface="+mn-ea"/>
                <a:cs typeface="+mn-cs"/>
              </a:rPr>
              <a:t>notify you when quotas are reached.</a:t>
            </a:r>
          </a:p>
        </p:txBody>
      </p:sp>
      <p:sp>
        <p:nvSpPr>
          <p:cNvPr id="27" name="TextBox 26">
            <a:extLst>
              <a:ext uri="{FF2B5EF4-FFF2-40B4-BE49-F238E27FC236}">
                <a16:creationId xmlns:a16="http://schemas.microsoft.com/office/drawing/2014/main" id="{6F81FC40-C01A-4C39-B738-5E0A3CE3A3B2}"/>
              </a:ext>
            </a:extLst>
          </p:cNvPr>
          <p:cNvSpPr txBox="1"/>
          <p:nvPr/>
        </p:nvSpPr>
        <p:spPr>
          <a:xfrm>
            <a:off x="4745435" y="2277466"/>
            <a:ext cx="294515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Auto-scaling policies provide cost savings</a:t>
            </a:r>
          </a:p>
        </p:txBody>
      </p:sp>
      <p:sp>
        <p:nvSpPr>
          <p:cNvPr id="32" name="TextBox 31">
            <a:extLst>
              <a:ext uri="{FF2B5EF4-FFF2-40B4-BE49-F238E27FC236}">
                <a16:creationId xmlns:a16="http://schemas.microsoft.com/office/drawing/2014/main" id="{37BE5FB5-DE82-4A0A-80DF-2BC1524B0D75}"/>
              </a:ext>
            </a:extLst>
          </p:cNvPr>
          <p:cNvSpPr txBox="1"/>
          <p:nvPr/>
        </p:nvSpPr>
        <p:spPr>
          <a:xfrm>
            <a:off x="4518968" y="3249490"/>
            <a:ext cx="320040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When workloads are highly variable, choose smaller VM instances, then </a:t>
            </a:r>
            <a:r>
              <a:rPr kumimoji="0" lang="en-US" sz="1600" b="0" i="0" u="none" strike="noStrike" kern="1200" cap="none" spc="0" normalizeH="0" baseline="0" noProof="0">
                <a:ln>
                  <a:noFill/>
                </a:ln>
                <a:solidFill>
                  <a:srgbClr val="50E6FF"/>
                </a:solidFill>
                <a:effectLst/>
                <a:uLnTx/>
                <a:uFillTx/>
                <a:latin typeface="Segoe UI"/>
                <a:ea typeface="+mn-ea"/>
                <a:cs typeface="+mn-cs"/>
              </a:rPr>
              <a:t>scale out, rather than up</a:t>
            </a:r>
            <a:r>
              <a:rPr kumimoji="0" lang="en-US" sz="1600" b="0" i="0" u="none" strike="noStrike" kern="1200" cap="none" spc="0" normalizeH="0" baseline="0" noProof="0">
                <a:ln>
                  <a:noFill/>
                </a:ln>
                <a:solidFill>
                  <a:srgbClr val="FFFFFF"/>
                </a:solidFill>
                <a:effectLst/>
                <a:uLnTx/>
                <a:uFillTx/>
                <a:latin typeface="Segoe UI"/>
                <a:ea typeface="+mn-ea"/>
                <a:cs typeface="+mn-cs"/>
              </a:rPr>
              <a:t>, to get the needed performance.</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Many </a:t>
            </a:r>
            <a:r>
              <a:rPr kumimoji="0" lang="en-US" sz="1600" b="0" i="0" u="none" strike="noStrike" kern="1200" cap="none" spc="0" normalizeH="0" baseline="0" noProof="0">
                <a:ln>
                  <a:noFill/>
                </a:ln>
                <a:solidFill>
                  <a:srgbClr val="50E6FF"/>
                </a:solidFill>
                <a:effectLst/>
                <a:uLnTx/>
                <a:uFillTx/>
                <a:latin typeface="Segoe UI"/>
                <a:ea typeface="+mn-ea"/>
                <a:cs typeface="+mn-cs"/>
              </a:rPr>
              <a:t>applications can be made stateless</a:t>
            </a:r>
            <a:r>
              <a:rPr kumimoji="0" lang="en-US" sz="1600" b="0" i="0" u="none" strike="noStrike" kern="1200" cap="none" spc="0" normalizeH="0" baseline="0" noProof="0">
                <a:ln>
                  <a:noFill/>
                </a:ln>
                <a:solidFill>
                  <a:srgbClr val="FFFFFF"/>
                </a:solidFill>
                <a:effectLst/>
                <a:uLnTx/>
                <a:uFillTx/>
                <a:latin typeface="Segoe UI"/>
                <a:ea typeface="+mn-ea"/>
                <a:cs typeface="+mn-cs"/>
              </a:rPr>
              <a:t>, then auto-scaled for cost benefits.</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7BAA310F-37E9-47CD-AE1A-A40F862A482A}"/>
              </a:ext>
            </a:extLst>
          </p:cNvPr>
          <p:cNvSpPr txBox="1"/>
          <p:nvPr/>
        </p:nvSpPr>
        <p:spPr>
          <a:xfrm>
            <a:off x="8490174" y="2277466"/>
            <a:ext cx="274088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Reserved instances can reduce costs</a:t>
            </a:r>
          </a:p>
        </p:txBody>
      </p:sp>
      <p:sp>
        <p:nvSpPr>
          <p:cNvPr id="34" name="TextBox 33">
            <a:extLst>
              <a:ext uri="{FF2B5EF4-FFF2-40B4-BE49-F238E27FC236}">
                <a16:creationId xmlns:a16="http://schemas.microsoft.com/office/drawing/2014/main" id="{C6E0C839-7299-47BF-9435-36FB632CB15D}"/>
              </a:ext>
            </a:extLst>
          </p:cNvPr>
          <p:cNvSpPr txBox="1"/>
          <p:nvPr/>
        </p:nvSpPr>
        <p:spPr>
          <a:xfrm>
            <a:off x="8289199" y="3244173"/>
            <a:ext cx="320040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Use </a:t>
            </a:r>
            <a:r>
              <a:rPr kumimoji="0" lang="en-US" sz="1600" b="0" i="0" u="none" strike="noStrike" kern="1200" cap="none" spc="0" normalizeH="0" baseline="0" noProof="0">
                <a:ln>
                  <a:noFill/>
                </a:ln>
                <a:solidFill>
                  <a:srgbClr val="50E6FF"/>
                </a:solidFill>
                <a:effectLst/>
                <a:uLnTx/>
                <a:uFillTx/>
                <a:latin typeface="Segoe UI"/>
                <a:ea typeface="+mn-ea"/>
                <a:cs typeface="+mn-cs"/>
              </a:rPr>
              <a:t>Azure</a:t>
            </a:r>
            <a:r>
              <a:rPr kumimoji="0" lang="en-US" sz="1600" b="0" i="0" u="none" strike="noStrike" kern="1200" cap="none" spc="0" normalizeH="0" baseline="0" noProof="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Reservations</a:t>
            </a:r>
            <a:r>
              <a:rPr kumimoji="0" lang="en-US" sz="1600" b="0" i="0" u="none" strike="noStrike" kern="1200" cap="none" spc="0" normalizeH="0" baseline="0" noProof="0">
                <a:ln>
                  <a:noFill/>
                </a:ln>
                <a:solidFill>
                  <a:srgbClr val="FFFFFF"/>
                </a:solidFill>
                <a:effectLst/>
                <a:uLnTx/>
                <a:uFillTx/>
                <a:latin typeface="Segoe UI"/>
                <a:ea typeface="+mn-ea"/>
                <a:cs typeface="+mn-cs"/>
              </a:rPr>
              <a:t> to lower costs by pre-paying for capacity.</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Analyze existing pay-as-you-go usage data in </a:t>
            </a:r>
            <a:r>
              <a:rPr kumimoji="0" lang="en-US" sz="1600" b="0" i="0" u="none" strike="noStrike" kern="1200" cap="none" spc="0" normalizeH="0" baseline="0" noProof="0">
                <a:ln>
                  <a:noFill/>
                </a:ln>
                <a:solidFill>
                  <a:srgbClr val="50E6FF"/>
                </a:solidFill>
                <a:effectLst/>
                <a:uLnTx/>
                <a:uFillTx/>
                <a:latin typeface="Segoe UI"/>
                <a:ea typeface="+mn-ea"/>
                <a:cs typeface="+mn-cs"/>
              </a:rPr>
              <a:t>Azure Portal </a:t>
            </a:r>
            <a:r>
              <a:rPr kumimoji="0" lang="en-US" sz="1600" b="0" i="0" u="none" strike="noStrike" kern="1200" cap="none" spc="0" normalizeH="0" baseline="0" noProof="0">
                <a:ln>
                  <a:noFill/>
                </a:ln>
                <a:solidFill>
                  <a:srgbClr val="FFFFFF"/>
                </a:solidFill>
                <a:effectLst/>
                <a:uLnTx/>
                <a:uFillTx/>
                <a:latin typeface="Segoe UI"/>
                <a:ea typeface="+mn-ea"/>
                <a:cs typeface="+mn-cs"/>
              </a:rPr>
              <a:t>before opting into reserved instances.</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3443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1D028B-1A4C-457D-B506-D5E7B43CA38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7807" y="624277"/>
            <a:ext cx="519696" cy="594360"/>
          </a:xfrm>
          <a:prstGeom prst="rect">
            <a:avLst/>
          </a:prstGeom>
        </p:spPr>
      </p:pic>
      <p:sp>
        <p:nvSpPr>
          <p:cNvPr id="16" name="Text Placeholder 11">
            <a:extLst>
              <a:ext uri="{FF2B5EF4-FFF2-40B4-BE49-F238E27FC236}">
                <a16:creationId xmlns:a16="http://schemas.microsoft.com/office/drawing/2014/main" id="{6876BE73-E7CB-4A12-BD99-B8C486F35592}"/>
              </a:ext>
            </a:extLst>
          </p:cNvPr>
          <p:cNvSpPr txBox="1">
            <a:spLocks noGrp="1"/>
          </p:cNvSpPr>
          <p:nvPr>
            <p:ph type="title" idx="4294967295"/>
          </p:nvPr>
        </p:nvSpPr>
        <p:spPr>
          <a:xfrm>
            <a:off x="1433806" y="514762"/>
            <a:ext cx="8961478" cy="40669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t>Control your cost </a:t>
            </a:r>
            <a:br>
              <a:rPr kumimoji="0" lang="en-US" sz="3600" b="0" i="0"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br>
            <a:r>
              <a:rPr kumimoji="0" lang="en-US" sz="2400" b="0" i="1" u="none" strike="noStrike" kern="1200" cap="none" spc="-49" normalizeH="0" baseline="0" noProof="0">
                <a:ln w="3175">
                  <a:noFill/>
                </a:ln>
                <a:solidFill>
                  <a:schemeClr val="bg1"/>
                </a:solidFill>
                <a:effectLst/>
                <a:uLnTx/>
                <a:uFillTx/>
                <a:latin typeface="Segoe UI" panose="020B0502040204020203" pitchFamily="34" charset="0"/>
                <a:cs typeface="Segoe UI" panose="020B0502040204020203" pitchFamily="34" charset="0"/>
              </a:rPr>
              <a:t>Principle:</a:t>
            </a:r>
            <a:r>
              <a:rPr kumimoji="0" lang="en-US" sz="2400" b="0" i="1" u="none" strike="noStrike" kern="1200" cap="none" spc="-49" normalizeH="0" baseline="0" noProof="0">
                <a:ln w="3175">
                  <a:noFill/>
                </a:ln>
                <a:solidFill>
                  <a:srgbClr val="0078D4"/>
                </a:solidFill>
                <a:effectLst/>
                <a:uLnTx/>
                <a:uFillTx/>
                <a:latin typeface="Segoe UI" panose="020B0502040204020203" pitchFamily="34" charset="0"/>
                <a:cs typeface="Segoe UI" panose="020B0502040204020203" pitchFamily="34" charset="0"/>
              </a:rPr>
              <a:t> </a:t>
            </a:r>
            <a:r>
              <a:rPr kumimoji="0" lang="en-US" sz="2400" b="0" i="1" u="none" strike="noStrike" kern="1200" cap="none" spc="-49" normalizeH="0" baseline="0" noProof="0">
                <a:ln w="3175">
                  <a:noFill/>
                </a:ln>
                <a:solidFill>
                  <a:schemeClr val="accent5"/>
                </a:solidFill>
                <a:effectLst/>
                <a:uLnTx/>
                <a:uFillTx/>
                <a:latin typeface="Segoe UI" panose="020B0502040204020203" pitchFamily="34" charset="0"/>
                <a:cs typeface="Segoe UI" panose="020B0502040204020203" pitchFamily="34" charset="0"/>
              </a:rPr>
              <a:t>Keep within cost constraints</a:t>
            </a:r>
            <a:endParaRPr kumimoji="0" lang="en-US" sz="3600" b="0" i="1" u="none" strike="noStrike" kern="1200" cap="none" spc="-49" normalizeH="0" baseline="0" noProof="0">
              <a:ln w="3175">
                <a:noFill/>
              </a:ln>
              <a:solidFill>
                <a:schemeClr val="accent5"/>
              </a:solidFill>
              <a:effectLst/>
              <a:uLnTx/>
              <a:uFillTx/>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49258972-0818-4915-8559-25B87202EFFE}"/>
              </a:ext>
            </a:extLst>
          </p:cNvPr>
          <p:cNvSpPr txBox="1"/>
          <p:nvPr/>
        </p:nvSpPr>
        <p:spPr>
          <a:xfrm>
            <a:off x="927565" y="2271364"/>
            <a:ext cx="27408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Develop a cost model</a:t>
            </a:r>
          </a:p>
        </p:txBody>
      </p:sp>
      <p:sp>
        <p:nvSpPr>
          <p:cNvPr id="30" name="TextBox 29">
            <a:extLst>
              <a:ext uri="{FF2B5EF4-FFF2-40B4-BE49-F238E27FC236}">
                <a16:creationId xmlns:a16="http://schemas.microsoft.com/office/drawing/2014/main" id="{84329640-262A-45E7-8AC6-8EF21BCE2EBE}"/>
              </a:ext>
            </a:extLst>
          </p:cNvPr>
          <p:cNvSpPr txBox="1"/>
          <p:nvPr/>
        </p:nvSpPr>
        <p:spPr>
          <a:xfrm>
            <a:off x="697807" y="2991555"/>
            <a:ext cx="320040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Map your </a:t>
            </a:r>
            <a:r>
              <a:rPr kumimoji="0" lang="en-US" sz="1600" b="0" i="0" u="none" strike="noStrike" kern="1200" cap="none" spc="0" normalizeH="0" baseline="0" noProof="0">
                <a:ln>
                  <a:noFill/>
                </a:ln>
                <a:solidFill>
                  <a:srgbClr val="50E6FF"/>
                </a:solidFill>
                <a:effectLst/>
                <a:uLnTx/>
                <a:uFillTx/>
                <a:latin typeface="Segoe UI"/>
                <a:ea typeface="+mn-ea"/>
                <a:cs typeface="+mn-cs"/>
              </a:rPr>
              <a:t>organization's needs</a:t>
            </a:r>
            <a:r>
              <a:rPr kumimoji="0" lang="en-US" sz="1600" b="0" i="0" u="none" strike="noStrike" kern="1200" cap="none" spc="0" normalizeH="0" baseline="0" noProof="0">
                <a:ln>
                  <a:noFill/>
                </a:ln>
                <a:solidFill>
                  <a:srgbClr val="FFFFFF"/>
                </a:solidFill>
                <a:effectLst/>
                <a:uLnTx/>
                <a:uFillTx/>
                <a:latin typeface="Segoe UI"/>
                <a:ea typeface="+mn-ea"/>
                <a:cs typeface="+mn-cs"/>
              </a:rPr>
              <a:t> to specific offerings.</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Start with high-level requirements</a:t>
            </a:r>
            <a:r>
              <a:rPr kumimoji="0" lang="en-US" sz="1600" b="0" i="0" u="none" strike="noStrike" kern="1200" cap="none" spc="0" normalizeH="0" baseline="0" noProof="0">
                <a:ln>
                  <a:noFill/>
                </a:ln>
                <a:solidFill>
                  <a:srgbClr val="FFFFFF"/>
                </a:solidFill>
                <a:effectLst/>
                <a:uLnTx/>
                <a:uFillTx/>
                <a:latin typeface="Segoe UI"/>
                <a:ea typeface="+mn-ea"/>
                <a:cs typeface="+mn-cs"/>
              </a:rPr>
              <a:t> before considering design.</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Geographic</a:t>
            </a:r>
            <a:r>
              <a:rPr kumimoji="0" lang="en-US" sz="1600" b="0" i="0" u="none" strike="noStrike" kern="1200" cap="none" spc="0" normalizeH="0" baseline="0" noProof="0">
                <a:ln>
                  <a:noFill/>
                </a:ln>
                <a:solidFill>
                  <a:srgbClr val="FFFFFF"/>
                </a:solidFill>
                <a:effectLst/>
                <a:uLnTx/>
                <a:uFillTx/>
                <a:latin typeface="Segoe UI"/>
                <a:ea typeface="+mn-ea"/>
                <a:cs typeface="+mn-cs"/>
              </a:rPr>
              <a:t> and </a:t>
            </a:r>
            <a:r>
              <a:rPr kumimoji="0" lang="en-US" sz="1600" b="0" i="0" u="none" strike="noStrike" kern="1200" cap="none" spc="0" normalizeH="0" baseline="0" noProof="0">
                <a:ln>
                  <a:noFill/>
                </a:ln>
                <a:solidFill>
                  <a:srgbClr val="50E6FF"/>
                </a:solidFill>
                <a:effectLst/>
                <a:uLnTx/>
                <a:uFillTx/>
                <a:latin typeface="Segoe UI"/>
                <a:ea typeface="+mn-ea"/>
                <a:cs typeface="+mn-cs"/>
              </a:rPr>
              <a:t>security</a:t>
            </a:r>
            <a:r>
              <a:rPr kumimoji="0" lang="en-US" sz="1600" b="0" i="0" u="none" strike="noStrike" kern="1200" cap="none" spc="0" normalizeH="0" baseline="0" noProof="0">
                <a:ln>
                  <a:noFill/>
                </a:ln>
                <a:solidFill>
                  <a:srgbClr val="FFFFFF"/>
                </a:solidFill>
                <a:effectLst/>
                <a:uLnTx/>
                <a:uFillTx/>
                <a:latin typeface="Segoe UI"/>
                <a:ea typeface="+mn-ea"/>
                <a:cs typeface="+mn-cs"/>
              </a:rPr>
              <a:t> decisions can have a huge impact on your costs.</a:t>
            </a:r>
          </a:p>
        </p:txBody>
      </p:sp>
      <p:sp>
        <p:nvSpPr>
          <p:cNvPr id="27" name="TextBox 26">
            <a:extLst>
              <a:ext uri="{FF2B5EF4-FFF2-40B4-BE49-F238E27FC236}">
                <a16:creationId xmlns:a16="http://schemas.microsoft.com/office/drawing/2014/main" id="{6F81FC40-C01A-4C39-B738-5E0A3CE3A3B2}"/>
              </a:ext>
            </a:extLst>
          </p:cNvPr>
          <p:cNvSpPr txBox="1"/>
          <p:nvPr/>
        </p:nvSpPr>
        <p:spPr>
          <a:xfrm>
            <a:off x="4721257" y="2271364"/>
            <a:ext cx="294515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Capture requirements</a:t>
            </a:r>
          </a:p>
        </p:txBody>
      </p:sp>
      <p:sp>
        <p:nvSpPr>
          <p:cNvPr id="32" name="TextBox 31">
            <a:extLst>
              <a:ext uri="{FF2B5EF4-FFF2-40B4-BE49-F238E27FC236}">
                <a16:creationId xmlns:a16="http://schemas.microsoft.com/office/drawing/2014/main" id="{37BE5FB5-DE82-4A0A-80DF-2BC1524B0D75}"/>
              </a:ext>
            </a:extLst>
          </p:cNvPr>
          <p:cNvSpPr txBox="1"/>
          <p:nvPr/>
        </p:nvSpPr>
        <p:spPr>
          <a:xfrm>
            <a:off x="4593632" y="2991555"/>
            <a:ext cx="3200400"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Break down high-level goals into </a:t>
            </a:r>
            <a:r>
              <a:rPr kumimoji="0" lang="en-US" sz="1600" b="0" i="0" u="none" strike="noStrike" kern="1200" cap="none" spc="0" normalizeH="0" baseline="0" noProof="0">
                <a:ln>
                  <a:noFill/>
                </a:ln>
                <a:solidFill>
                  <a:srgbClr val="50E6FF"/>
                </a:solidFill>
                <a:effectLst/>
                <a:uLnTx/>
                <a:uFillTx/>
                <a:latin typeface="Segoe UI"/>
                <a:ea typeface="+mn-ea"/>
                <a:cs typeface="+mn-cs"/>
              </a:rPr>
              <a:t>functional requirements</a:t>
            </a:r>
            <a:r>
              <a:rPr lang="en-US" sz="1600">
                <a:solidFill>
                  <a:srgbClr val="FFFFFF"/>
                </a:solidFill>
                <a:latin typeface="Segoe UI"/>
              </a:rPr>
              <a:t>.</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 each functional requirement, </a:t>
            </a:r>
            <a:r>
              <a:rPr kumimoji="0" lang="en-US" sz="1600" b="0" i="0" u="none" strike="noStrike" kern="1200" cap="none" spc="0" normalizeH="0" baseline="0" noProof="0">
                <a:ln>
                  <a:noFill/>
                </a:ln>
                <a:solidFill>
                  <a:srgbClr val="50E6FF"/>
                </a:solidFill>
                <a:effectLst/>
                <a:uLnTx/>
                <a:uFillTx/>
                <a:latin typeface="Segoe UI"/>
                <a:ea typeface="+mn-ea"/>
                <a:cs typeface="+mn-cs"/>
              </a:rPr>
              <a:t>define metrics</a:t>
            </a:r>
            <a:r>
              <a:rPr kumimoji="0" lang="en-US" sz="1600" b="0" i="0" u="none" strike="noStrike" kern="1200" cap="none" spc="0" normalizeH="0" baseline="0" noProof="0">
                <a:ln>
                  <a:noFill/>
                </a:ln>
                <a:solidFill>
                  <a:srgbClr val="FFFFFF"/>
                </a:solidFill>
                <a:effectLst/>
                <a:uLnTx/>
                <a:uFillTx/>
                <a:latin typeface="Segoe UI"/>
                <a:ea typeface="+mn-ea"/>
                <a:cs typeface="+mn-cs"/>
              </a:rPr>
              <a:t> to estimate costs.</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7BAA310F-37E9-47CD-AE1A-A40F862A482A}"/>
              </a:ext>
            </a:extLst>
          </p:cNvPr>
          <p:cNvSpPr txBox="1"/>
          <p:nvPr/>
        </p:nvSpPr>
        <p:spPr>
          <a:xfrm>
            <a:off x="8363863" y="2271364"/>
            <a:ext cx="27408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Cost tradeoffs</a:t>
            </a:r>
          </a:p>
        </p:txBody>
      </p:sp>
      <p:sp>
        <p:nvSpPr>
          <p:cNvPr id="34" name="TextBox 33">
            <a:extLst>
              <a:ext uri="{FF2B5EF4-FFF2-40B4-BE49-F238E27FC236}">
                <a16:creationId xmlns:a16="http://schemas.microsoft.com/office/drawing/2014/main" id="{C6E0C839-7299-47BF-9435-36FB632CB15D}"/>
              </a:ext>
            </a:extLst>
          </p:cNvPr>
          <p:cNvSpPr txBox="1"/>
          <p:nvPr/>
        </p:nvSpPr>
        <p:spPr>
          <a:xfrm>
            <a:off x="8363863" y="2986238"/>
            <a:ext cx="3200400" cy="280076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Determine if the </a:t>
            </a:r>
            <a:r>
              <a:rPr kumimoji="0" lang="en-US" sz="1600" b="0" i="0" u="none" strike="noStrike" kern="1200" cap="none" spc="0" normalizeH="0" baseline="0" noProof="0">
                <a:ln>
                  <a:noFill/>
                </a:ln>
                <a:solidFill>
                  <a:srgbClr val="50E6FF"/>
                </a:solidFill>
                <a:effectLst/>
                <a:uLnTx/>
                <a:uFillTx/>
                <a:latin typeface="Segoe UI"/>
                <a:ea typeface="+mn-ea"/>
                <a:cs typeface="+mn-cs"/>
              </a:rPr>
              <a:t>cost of high availability </a:t>
            </a:r>
            <a:r>
              <a:rPr kumimoji="0" lang="en-US" sz="1600" b="0" i="0" u="none" strike="noStrike" kern="1200" cap="none" spc="0" normalizeH="0" baseline="0" noProof="0">
                <a:ln>
                  <a:noFill/>
                </a:ln>
                <a:solidFill>
                  <a:srgbClr val="FFFFFF"/>
                </a:solidFill>
                <a:effectLst/>
                <a:uLnTx/>
                <a:uFillTx/>
                <a:latin typeface="Segoe UI"/>
                <a:ea typeface="+mn-ea"/>
                <a:cs typeface="+mn-cs"/>
              </a:rPr>
              <a:t>exceeds </a:t>
            </a:r>
            <a:r>
              <a:rPr kumimoji="0" lang="en-US" sz="1600" b="0" i="0" u="none" strike="noStrike" kern="1200" cap="none" spc="0" normalizeH="0" baseline="0" noProof="0">
                <a:ln>
                  <a:noFill/>
                </a:ln>
                <a:solidFill>
                  <a:srgbClr val="50E6FF"/>
                </a:solidFill>
                <a:effectLst/>
                <a:uLnTx/>
                <a:uFillTx/>
                <a:latin typeface="Segoe UI"/>
                <a:ea typeface="+mn-ea"/>
                <a:cs typeface="+mn-cs"/>
              </a:rPr>
              <a:t>acceptable downtime</a:t>
            </a:r>
            <a:r>
              <a:rPr kumimoji="0" lang="en-US" sz="16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Increasing security </a:t>
            </a:r>
            <a:r>
              <a:rPr kumimoji="0" lang="en-US" sz="1600" b="0" i="0" u="none" strike="noStrike" kern="1200" cap="none" spc="0" normalizeH="0" baseline="0" noProof="0">
                <a:ln>
                  <a:noFill/>
                </a:ln>
                <a:solidFill>
                  <a:srgbClr val="FFFFFF"/>
                </a:solidFill>
                <a:effectLst/>
                <a:uLnTx/>
                <a:uFillTx/>
                <a:latin typeface="Segoe UI"/>
                <a:ea typeface="+mn-ea"/>
                <a:cs typeface="+mn-cs"/>
              </a:rPr>
              <a:t>of the workload will </a:t>
            </a:r>
            <a:r>
              <a:rPr kumimoji="0" lang="en-US" sz="1600" b="0" i="0" u="none" strike="noStrike" kern="1200" cap="none" spc="0" normalizeH="0" baseline="0" noProof="0">
                <a:ln>
                  <a:noFill/>
                </a:ln>
                <a:solidFill>
                  <a:srgbClr val="50E6FF"/>
                </a:solidFill>
                <a:effectLst/>
                <a:uLnTx/>
                <a:uFillTx/>
                <a:latin typeface="Segoe UI"/>
                <a:ea typeface="+mn-ea"/>
                <a:cs typeface="+mn-cs"/>
              </a:rPr>
              <a:t>increase cost</a:t>
            </a:r>
            <a:r>
              <a:rPr kumimoji="0" lang="en-US" sz="16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Systems monitoring and automation </a:t>
            </a:r>
            <a:r>
              <a:rPr kumimoji="0" lang="en-US" sz="1600" b="0" i="0" u="none" strike="noStrike" kern="1200" cap="none" spc="0" normalizeH="0" baseline="0" noProof="0">
                <a:ln>
                  <a:noFill/>
                </a:ln>
                <a:solidFill>
                  <a:srgbClr val="FFFFFF"/>
                </a:solidFill>
                <a:effectLst/>
                <a:uLnTx/>
                <a:uFillTx/>
                <a:latin typeface="Segoe UI"/>
                <a:ea typeface="+mn-ea"/>
                <a:cs typeface="+mn-cs"/>
              </a:rPr>
              <a:t>might increase the cost initially but will </a:t>
            </a:r>
            <a:r>
              <a:rPr kumimoji="0" lang="en-US" sz="1600" b="0" i="0" u="none" strike="noStrike" kern="1200" cap="none" spc="0" normalizeH="0" baseline="0" noProof="0">
                <a:ln>
                  <a:noFill/>
                </a:ln>
                <a:solidFill>
                  <a:srgbClr val="50E6FF"/>
                </a:solidFill>
                <a:effectLst/>
                <a:uLnTx/>
                <a:uFillTx/>
                <a:latin typeface="Segoe UI"/>
                <a:ea typeface="+mn-ea"/>
                <a:cs typeface="+mn-cs"/>
              </a:rPr>
              <a:t>reduce cost over time</a:t>
            </a:r>
            <a:r>
              <a:rPr kumimoji="0" lang="en-US" sz="16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344973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FA1CCC-D0A5-419B-AD05-1163B19DE048}"/>
              </a:ext>
              <a:ext uri="{C183D7F6-B498-43B3-948B-1728B52AA6E4}">
                <adec:decorative xmlns:adec="http://schemas.microsoft.com/office/drawing/2017/decorative" val="1"/>
              </a:ext>
            </a:extLst>
          </p:cNvPr>
          <p:cNvSpPr/>
          <p:nvPr/>
        </p:nvSpPr>
        <p:spPr bwMode="auto">
          <a:xfrm>
            <a:off x="6212619" y="-1"/>
            <a:ext cx="6131035"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09550" y="304688"/>
            <a:ext cx="5886450" cy="1477328"/>
          </a:xfrm>
        </p:spPr>
        <p:txBody>
          <a:bodyPr/>
          <a:lstStyle/>
          <a:p>
            <a:r>
              <a:rPr lang="en-US" sz="3200">
                <a:solidFill>
                  <a:schemeClr val="bg1"/>
                </a:solidFill>
                <a:cs typeface="Segoe UI"/>
              </a:rPr>
              <a:t>* Azure Cost Management + Billing Power BI App + RI Recommendations Dashboard​</a:t>
            </a:r>
            <a:endParaRPr lang="en-US" sz="3200">
              <a:solidFill>
                <a:schemeClr val="bg1"/>
              </a:solidFill>
            </a:endParaRPr>
          </a:p>
        </p:txBody>
      </p:sp>
      <p:grpSp>
        <p:nvGrpSpPr>
          <p:cNvPr id="12" name="Group 11">
            <a:extLst>
              <a:ext uri="{FF2B5EF4-FFF2-40B4-BE49-F238E27FC236}">
                <a16:creationId xmlns:a16="http://schemas.microsoft.com/office/drawing/2014/main" id="{B9D0B515-099D-4171-8CF0-53E68FF7D4B9}"/>
              </a:ext>
              <a:ext uri="{C183D7F6-B498-43B3-948B-1728B52AA6E4}">
                <adec:decorative xmlns:adec="http://schemas.microsoft.com/office/drawing/2017/decorative" val="1"/>
              </a:ext>
            </a:extLst>
          </p:cNvPr>
          <p:cNvGrpSpPr/>
          <p:nvPr/>
        </p:nvGrpSpPr>
        <p:grpSpPr>
          <a:xfrm>
            <a:off x="6256412" y="-176920"/>
            <a:ext cx="6087239" cy="5339470"/>
            <a:chOff x="5599468" y="1013639"/>
            <a:chExt cx="6096000" cy="5846802"/>
          </a:xfrm>
        </p:grpSpPr>
        <p:pic>
          <p:nvPicPr>
            <p:cNvPr id="10" name="Picture 9">
              <a:extLst>
                <a:ext uri="{FF2B5EF4-FFF2-40B4-BE49-F238E27FC236}">
                  <a16:creationId xmlns:a16="http://schemas.microsoft.com/office/drawing/2014/main" id="{3E5B3AD1-C622-40AF-871F-24E282A14A93}"/>
                </a:ext>
              </a:extLst>
            </p:cNvPr>
            <p:cNvPicPr>
              <a:picLocks noChangeAspect="1"/>
            </p:cNvPicPr>
            <p:nvPr/>
          </p:nvPicPr>
          <p:blipFill rotWithShape="1">
            <a:blip r:embed="rId3"/>
            <a:srcRect l="-1" r="26603"/>
            <a:stretch/>
          </p:blipFill>
          <p:spPr>
            <a:xfrm>
              <a:off x="5924320" y="1524695"/>
              <a:ext cx="5771148" cy="4286558"/>
            </a:xfrm>
            <a:prstGeom prst="rect">
              <a:avLst/>
            </a:prstGeom>
            <a:ln>
              <a:noFill/>
            </a:ln>
            <a:effectLst/>
          </p:spPr>
        </p:pic>
        <p:pic>
          <p:nvPicPr>
            <p:cNvPr id="11" name="Picture 10" descr="A picture containing electronics, display, monitor, screenshot&#10;&#10;Description automatically generated">
              <a:extLst>
                <a:ext uri="{FF2B5EF4-FFF2-40B4-BE49-F238E27FC236}">
                  <a16:creationId xmlns:a16="http://schemas.microsoft.com/office/drawing/2014/main" id="{EC4B4685-F9EF-4B5E-9FBD-F41C4776BACC}"/>
                </a:ext>
              </a:extLst>
            </p:cNvPr>
            <p:cNvPicPr>
              <a:picLocks noChangeAspect="1"/>
            </p:cNvPicPr>
            <p:nvPr/>
          </p:nvPicPr>
          <p:blipFill rotWithShape="1">
            <a:blip r:embed="rId4"/>
            <a:srcRect r="13181" b="9666"/>
            <a:stretch/>
          </p:blipFill>
          <p:spPr>
            <a:xfrm>
              <a:off x="5599468" y="1013639"/>
              <a:ext cx="6096000" cy="5846802"/>
            </a:xfrm>
            <a:prstGeom prst="rect">
              <a:avLst/>
            </a:prstGeom>
          </p:spPr>
        </p:pic>
      </p:grpSp>
      <p:sp>
        <p:nvSpPr>
          <p:cNvPr id="13" name="Text Placeholder 3">
            <a:extLst>
              <a:ext uri="{FF2B5EF4-FFF2-40B4-BE49-F238E27FC236}">
                <a16:creationId xmlns:a16="http://schemas.microsoft.com/office/drawing/2014/main" id="{ED377C76-DE2A-41D9-AA64-41451076C64E}"/>
              </a:ext>
            </a:extLst>
          </p:cNvPr>
          <p:cNvSpPr txBox="1">
            <a:spLocks/>
          </p:cNvSpPr>
          <p:nvPr/>
        </p:nvSpPr>
        <p:spPr>
          <a:xfrm>
            <a:off x="209550" y="1885950"/>
            <a:ext cx="4399155" cy="42873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1800">
                <a:solidFill>
                  <a:schemeClr val="bg1"/>
                </a:solidFill>
                <a:latin typeface="+mj-lt"/>
              </a:rPr>
              <a:t>Reports included:</a:t>
            </a:r>
            <a:endParaRPr lang="en-US" sz="1600">
              <a:solidFill>
                <a:schemeClr val="bg1"/>
              </a:solidFill>
              <a:cs typeface="Segoe UI"/>
            </a:endParaRPr>
          </a:p>
          <a:p>
            <a:pPr marL="171450" indent="-171450">
              <a:buFont typeface="Arial" panose="020B0604020202020204" pitchFamily="34" charset="0"/>
              <a:buChar char="•"/>
            </a:pPr>
            <a:r>
              <a:rPr lang="en-US" sz="1400">
                <a:solidFill>
                  <a:schemeClr val="bg1"/>
                </a:solidFill>
                <a:latin typeface="SegoeUI"/>
              </a:rPr>
              <a:t>Account overview</a:t>
            </a:r>
          </a:p>
          <a:p>
            <a:pPr marL="171450" indent="-171450">
              <a:buFont typeface="Arial" panose="020B0604020202020204" pitchFamily="34" charset="0"/>
              <a:buChar char="•"/>
            </a:pPr>
            <a:r>
              <a:rPr lang="en-US" sz="1400">
                <a:solidFill>
                  <a:schemeClr val="bg1"/>
                </a:solidFill>
                <a:latin typeface="SegoeUI"/>
              </a:rPr>
              <a:t>Usage by Subscriptions and Resource Groups</a:t>
            </a:r>
          </a:p>
          <a:p>
            <a:pPr marL="171450" indent="-171450">
              <a:buFont typeface="Arial" panose="020B0604020202020204" pitchFamily="34" charset="0"/>
              <a:buChar char="•"/>
            </a:pPr>
            <a:r>
              <a:rPr lang="en-US" sz="1400">
                <a:solidFill>
                  <a:schemeClr val="bg1"/>
                </a:solidFill>
                <a:latin typeface="SegoeUI"/>
              </a:rPr>
              <a:t>Top 5 Usage drivers</a:t>
            </a:r>
          </a:p>
          <a:p>
            <a:pPr marL="171450" indent="-171450">
              <a:buFont typeface="Arial" panose="020B0604020202020204" pitchFamily="34" charset="0"/>
              <a:buChar char="•"/>
            </a:pPr>
            <a:r>
              <a:rPr lang="en-US" sz="1400">
                <a:solidFill>
                  <a:schemeClr val="bg1"/>
                </a:solidFill>
                <a:latin typeface="SegoeUI"/>
                <a:cs typeface="Segoe UI"/>
              </a:rPr>
              <a:t>Usage by Services</a:t>
            </a:r>
          </a:p>
          <a:p>
            <a:pPr marL="171450" indent="-171450">
              <a:buFont typeface="Arial" panose="020B0604020202020204" pitchFamily="34" charset="0"/>
              <a:buChar char="•"/>
            </a:pPr>
            <a:r>
              <a:rPr lang="en-US" sz="1400">
                <a:solidFill>
                  <a:schemeClr val="bg1"/>
                </a:solidFill>
                <a:latin typeface="SegoeUI"/>
              </a:rPr>
              <a:t>Windows Server AHB Usage</a:t>
            </a:r>
          </a:p>
          <a:p>
            <a:pPr marL="171450" indent="-171450">
              <a:buFont typeface="Arial" panose="020B0604020202020204" pitchFamily="34" charset="0"/>
              <a:buChar char="•"/>
            </a:pPr>
            <a:r>
              <a:rPr lang="en-US" sz="1400">
                <a:solidFill>
                  <a:schemeClr val="bg1"/>
                </a:solidFill>
                <a:latin typeface="SegoeUI"/>
              </a:rPr>
              <a:t>VM RI Coverage (shared recommendation)</a:t>
            </a:r>
          </a:p>
          <a:p>
            <a:pPr marL="171450" indent="-171450">
              <a:buFont typeface="Arial" panose="020B0604020202020204" pitchFamily="34" charset="0"/>
              <a:buChar char="•"/>
            </a:pPr>
            <a:r>
              <a:rPr lang="en-US" sz="1400">
                <a:solidFill>
                  <a:schemeClr val="bg1"/>
                </a:solidFill>
                <a:latin typeface="SegoeUI"/>
              </a:rPr>
              <a:t>VM RI Coverage (single recommendation)</a:t>
            </a:r>
          </a:p>
          <a:p>
            <a:pPr marL="171450" indent="-171450">
              <a:buFont typeface="Arial" panose="020B0604020202020204" pitchFamily="34" charset="0"/>
              <a:buChar char="•"/>
            </a:pPr>
            <a:r>
              <a:rPr lang="en-US" sz="1400">
                <a:solidFill>
                  <a:schemeClr val="bg1"/>
                </a:solidFill>
                <a:cs typeface="Segoe UI"/>
              </a:rPr>
              <a:t>RI Recommendations for all eligible services (Single/shared scope and 1Yr/3Yr terms)</a:t>
            </a:r>
          </a:p>
          <a:p>
            <a:pPr marL="171450" indent="-171450">
              <a:buFont typeface="Arial" panose="020B0604020202020204" pitchFamily="34" charset="0"/>
              <a:buChar char="•"/>
            </a:pPr>
            <a:r>
              <a:rPr lang="en-US" sz="1400">
                <a:solidFill>
                  <a:schemeClr val="bg1"/>
                </a:solidFill>
                <a:latin typeface="SegoeUI"/>
              </a:rPr>
              <a:t>RI Savings</a:t>
            </a:r>
          </a:p>
          <a:p>
            <a:pPr marL="171450" indent="-171450">
              <a:buFont typeface="Arial" panose="020B0604020202020204" pitchFamily="34" charset="0"/>
              <a:buChar char="•"/>
            </a:pPr>
            <a:r>
              <a:rPr lang="en-US" sz="1400">
                <a:solidFill>
                  <a:schemeClr val="bg1"/>
                </a:solidFill>
                <a:latin typeface="SegoeUI"/>
              </a:rPr>
              <a:t>RI Chargeback</a:t>
            </a:r>
          </a:p>
          <a:p>
            <a:pPr marL="171450" indent="-171450">
              <a:buFont typeface="Arial" panose="020B0604020202020204" pitchFamily="34" charset="0"/>
              <a:buChar char="•"/>
            </a:pPr>
            <a:r>
              <a:rPr lang="en-US" sz="1400">
                <a:solidFill>
                  <a:schemeClr val="bg1"/>
                </a:solidFill>
                <a:latin typeface="SegoeUI"/>
              </a:rPr>
              <a:t>RI purchases</a:t>
            </a:r>
          </a:p>
          <a:p>
            <a:pPr marL="171450" indent="-171450">
              <a:buFont typeface="Arial" panose="020B0604020202020204" pitchFamily="34" charset="0"/>
              <a:buChar char="•"/>
            </a:pPr>
            <a:r>
              <a:rPr lang="en-US" sz="1400" err="1">
                <a:solidFill>
                  <a:schemeClr val="bg1"/>
                </a:solidFill>
                <a:latin typeface="SegoeUI"/>
              </a:rPr>
              <a:t>Pricesheet</a:t>
            </a:r>
            <a:endParaRPr lang="en-US" sz="1600">
              <a:solidFill>
                <a:schemeClr val="bg1"/>
              </a:solidFill>
            </a:endParaRPr>
          </a:p>
          <a:p>
            <a:pPr marL="0" indent="0">
              <a:spcBef>
                <a:spcPts val="1800"/>
              </a:spcBef>
              <a:buNone/>
            </a:pPr>
            <a:r>
              <a:rPr lang="en-US" sz="1800">
                <a:solidFill>
                  <a:schemeClr val="bg1"/>
                </a:solidFill>
                <a:latin typeface="+mj-lt"/>
              </a:rPr>
              <a:t>EA admin: </a:t>
            </a:r>
            <a:r>
              <a:rPr lang="en-US" sz="1200">
                <a:solidFill>
                  <a:schemeClr val="bg1"/>
                </a:solidFill>
              </a:rPr>
              <a:t>run the </a:t>
            </a:r>
            <a:r>
              <a:rPr lang="en-US" sz="1200">
                <a:solidFill>
                  <a:schemeClr val="bg1"/>
                </a:solidFill>
                <a:hlinkClick r:id="rId5">
                  <a:extLst>
                    <a:ext uri="{A12FA001-AC4F-418D-AE19-62706E023703}">
                      <ahyp:hlinkClr xmlns:ahyp="http://schemas.microsoft.com/office/drawing/2018/hyperlinkcolor" val="tx"/>
                    </a:ext>
                  </a:extLst>
                </a:hlinkClick>
              </a:rPr>
              <a:t>ACM Power BI Template App</a:t>
            </a:r>
            <a:r>
              <a:rPr lang="en-US" sz="1200">
                <a:solidFill>
                  <a:schemeClr val="bg1"/>
                </a:solidFill>
              </a:rPr>
              <a:t> and share the results with the Microsoft team</a:t>
            </a:r>
          </a:p>
        </p:txBody>
      </p:sp>
      <p:pic>
        <p:nvPicPr>
          <p:cNvPr id="7" name="Picture 6" descr="screenshot: Azure Cost Management + Billing Power BI App + RI Recommendations Dashboard​">
            <a:extLst>
              <a:ext uri="{FF2B5EF4-FFF2-40B4-BE49-F238E27FC236}">
                <a16:creationId xmlns:a16="http://schemas.microsoft.com/office/drawing/2014/main" id="{63A358ED-D2DA-4377-B5AB-5CFDF4E95A18}"/>
              </a:ext>
            </a:extLst>
          </p:cNvPr>
          <p:cNvPicPr>
            <a:picLocks noChangeAspect="1"/>
          </p:cNvPicPr>
          <p:nvPr/>
        </p:nvPicPr>
        <p:blipFill>
          <a:blip r:embed="rId6"/>
          <a:stretch>
            <a:fillRect/>
          </a:stretch>
        </p:blipFill>
        <p:spPr>
          <a:xfrm>
            <a:off x="6537471" y="4609833"/>
            <a:ext cx="5654529" cy="1866032"/>
          </a:xfrm>
          <a:prstGeom prst="rect">
            <a:avLst/>
          </a:prstGeom>
          <a:ln w="152400">
            <a:solidFill>
              <a:schemeClr val="tx1"/>
            </a:solidFill>
          </a:ln>
        </p:spPr>
      </p:pic>
    </p:spTree>
    <p:extLst>
      <p:ext uri="{BB962C8B-B14F-4D97-AF65-F5344CB8AC3E}">
        <p14:creationId xmlns:p14="http://schemas.microsoft.com/office/powerpoint/2010/main" val="3583492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828761"/>
            <a:ext cx="5341184" cy="896112"/>
          </a:xfrm>
        </p:spPr>
        <p:txBody>
          <a:bodyPr/>
          <a:lstStyle/>
          <a:p>
            <a:r>
              <a:rPr lang="en-US" sz="4000">
                <a:solidFill>
                  <a:srgbClr val="0078D4"/>
                </a:solidFill>
                <a:latin typeface="Segoe UI Semibold"/>
                <a:cs typeface="Segoe UI Semibold"/>
              </a:rPr>
              <a:t>Operational Excellence</a:t>
            </a:r>
          </a:p>
        </p:txBody>
      </p:sp>
      <p:grpSp>
        <p:nvGrpSpPr>
          <p:cNvPr id="5" name="Group 4" descr="Operational excellence pillar diagram: gauge">
            <a:extLst>
              <a:ext uri="{FF2B5EF4-FFF2-40B4-BE49-F238E27FC236}">
                <a16:creationId xmlns:a16="http://schemas.microsoft.com/office/drawing/2014/main" id="{A46A906B-D090-436C-B954-2709D6D52AD0}"/>
              </a:ext>
            </a:extLst>
          </p:cNvPr>
          <p:cNvGrpSpPr/>
          <p:nvPr/>
        </p:nvGrpSpPr>
        <p:grpSpPr>
          <a:xfrm>
            <a:off x="6096000" y="716497"/>
            <a:ext cx="5486400" cy="5120640"/>
            <a:chOff x="11055613" y="197863"/>
            <a:chExt cx="987426" cy="820737"/>
          </a:xfrm>
        </p:grpSpPr>
        <p:sp>
          <p:nvSpPr>
            <p:cNvPr id="6" name="Freeform 36">
              <a:extLst>
                <a:ext uri="{FF2B5EF4-FFF2-40B4-BE49-F238E27FC236}">
                  <a16:creationId xmlns:a16="http://schemas.microsoft.com/office/drawing/2014/main" id="{82BFE709-35EC-404C-B6BB-18046F34DE35}"/>
                </a:ext>
              </a:extLst>
            </p:cNvPr>
            <p:cNvSpPr>
              <a:spLocks/>
            </p:cNvSpPr>
            <p:nvPr/>
          </p:nvSpPr>
          <p:spPr bwMode="auto">
            <a:xfrm>
              <a:off x="11854126" y="723325"/>
              <a:ext cx="188913" cy="295275"/>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37">
              <a:extLst>
                <a:ext uri="{FF2B5EF4-FFF2-40B4-BE49-F238E27FC236}">
                  <a16:creationId xmlns:a16="http://schemas.microsoft.com/office/drawing/2014/main" id="{E0D1BCA2-37FB-44BD-BB26-F66F2B92173E}"/>
                </a:ext>
              </a:extLst>
            </p:cNvPr>
            <p:cNvSpPr>
              <a:spLocks/>
            </p:cNvSpPr>
            <p:nvPr/>
          </p:nvSpPr>
          <p:spPr bwMode="auto">
            <a:xfrm>
              <a:off x="11854126" y="366138"/>
              <a:ext cx="188913" cy="295275"/>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38">
              <a:extLst>
                <a:ext uri="{FF2B5EF4-FFF2-40B4-BE49-F238E27FC236}">
                  <a16:creationId xmlns:a16="http://schemas.microsoft.com/office/drawing/2014/main" id="{826D72CA-B197-4ABD-949E-3DE61575DB36}"/>
                </a:ext>
              </a:extLst>
            </p:cNvPr>
            <p:cNvSpPr>
              <a:spLocks/>
            </p:cNvSpPr>
            <p:nvPr/>
          </p:nvSpPr>
          <p:spPr bwMode="auto">
            <a:xfrm>
              <a:off x="11579488" y="197863"/>
              <a:ext cx="296863" cy="18891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39">
              <a:extLst>
                <a:ext uri="{FF2B5EF4-FFF2-40B4-BE49-F238E27FC236}">
                  <a16:creationId xmlns:a16="http://schemas.microsoft.com/office/drawing/2014/main" id="{D3B2E0A4-B9B6-48B3-8CF8-9780311A25ED}"/>
                </a:ext>
              </a:extLst>
            </p:cNvPr>
            <p:cNvSpPr>
              <a:spLocks/>
            </p:cNvSpPr>
            <p:nvPr/>
          </p:nvSpPr>
          <p:spPr bwMode="auto">
            <a:xfrm>
              <a:off x="11222301" y="197863"/>
              <a:ext cx="296863" cy="18891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0">
              <a:extLst>
                <a:ext uri="{FF2B5EF4-FFF2-40B4-BE49-F238E27FC236}">
                  <a16:creationId xmlns:a16="http://schemas.microsoft.com/office/drawing/2014/main" id="{81F555A7-1455-477D-9803-3435678C35A2}"/>
                </a:ext>
              </a:extLst>
            </p:cNvPr>
            <p:cNvSpPr>
              <a:spLocks/>
            </p:cNvSpPr>
            <p:nvPr/>
          </p:nvSpPr>
          <p:spPr bwMode="auto">
            <a:xfrm>
              <a:off x="11055613" y="366138"/>
              <a:ext cx="187325" cy="295275"/>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42">
              <a:extLst>
                <a:ext uri="{FF2B5EF4-FFF2-40B4-BE49-F238E27FC236}">
                  <a16:creationId xmlns:a16="http://schemas.microsoft.com/office/drawing/2014/main" id="{25118026-FC2A-4A9C-9056-9C98D67C3781}"/>
                </a:ext>
              </a:extLst>
            </p:cNvPr>
            <p:cNvSpPr>
              <a:spLocks/>
            </p:cNvSpPr>
            <p:nvPr/>
          </p:nvSpPr>
          <p:spPr bwMode="auto">
            <a:xfrm>
              <a:off x="11501701" y="458213"/>
              <a:ext cx="279400" cy="279400"/>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41">
              <a:extLst>
                <a:ext uri="{FF2B5EF4-FFF2-40B4-BE49-F238E27FC236}">
                  <a16:creationId xmlns:a16="http://schemas.microsoft.com/office/drawing/2014/main" id="{1A7695BB-0287-433A-B3AD-7B4760F383A1}"/>
                </a:ext>
              </a:extLst>
            </p:cNvPr>
            <p:cNvSpPr>
              <a:spLocks noChangeArrowheads="1"/>
            </p:cNvSpPr>
            <p:nvPr/>
          </p:nvSpPr>
          <p:spPr bwMode="auto">
            <a:xfrm>
              <a:off x="11424707" y="631250"/>
              <a:ext cx="185738" cy="1841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608262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4FE7FF"/>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128132" y="2181846"/>
            <a:ext cx="8835656" cy="3785652"/>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kumimoji="0" lang="en-US" sz="2400" b="0" i="0" u="none" strike="noStrike" kern="1200" cap="none" spc="0" normalizeH="0" baseline="0" noProof="0">
                <a:ln>
                  <a:noFill/>
                </a:ln>
                <a:solidFill>
                  <a:prstClr val="white"/>
                </a:solidFill>
                <a:effectLst/>
                <a:uLnTx/>
                <a:uFillTx/>
                <a:latin typeface="Segoe UI"/>
                <a:ea typeface="+mn-ea"/>
                <a:cs typeface="+mn-cs"/>
              </a:rPr>
              <a:t>Why is being Well-Architected important?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kumimoji="0" lang="en-US" sz="2400" b="0" i="0" u="none" strike="noStrike" kern="1200" cap="none" spc="0" normalizeH="0" baseline="0" noProof="0">
                <a:ln>
                  <a:noFill/>
                </a:ln>
                <a:solidFill>
                  <a:prstClr val="white"/>
                </a:solidFill>
                <a:effectLst/>
                <a:uLnTx/>
                <a:uFillTx/>
                <a:latin typeface="Segoe UI"/>
                <a:ea typeface="+mn-ea"/>
                <a:cs typeface="+mn-cs"/>
              </a:rPr>
              <a:t>Overview: Microsoft Azure Well-Architected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kumimoji="0" lang="en-US" sz="2400" b="0" i="0" u="none" strike="noStrike" kern="1200" cap="none" spc="0" normalizeH="0" baseline="0" noProof="0">
                <a:ln>
                  <a:noFill/>
                </a:ln>
                <a:solidFill>
                  <a:prstClr val="white"/>
                </a:solidFill>
                <a:effectLst/>
                <a:uLnTx/>
                <a:uFillTx/>
                <a:latin typeface="Segoe UI"/>
                <a:ea typeface="+mn-ea"/>
                <a:cs typeface="+mn-cs"/>
              </a:rPr>
              <a:t>Overcoming workload quality inhibitors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40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lang="en-US" sz="2400">
                <a:solidFill>
                  <a:schemeClr val="bg1"/>
                </a:solidFill>
                <a:latin typeface="Segoe UI" panose="020B0502040204020203" pitchFamily="34" charset="0"/>
                <a:ea typeface="+mn-lt"/>
                <a:cs typeface="Segoe UI" panose="020B0502040204020203" pitchFamily="34" charset="0"/>
              </a:rPr>
              <a:t>How to get started with the</a:t>
            </a:r>
            <a:r>
              <a:rPr kumimoji="0" lang="en-US" sz="2400" b="0" i="0" u="none" strike="noStrike" kern="1200" cap="none" spc="0" normalizeH="0" baseline="0" noProof="0">
                <a:ln>
                  <a:noFill/>
                </a:ln>
                <a:solidFill>
                  <a:schemeClr val="bg1"/>
                </a:solidFill>
                <a:effectLst/>
                <a:uLnTx/>
                <a:uFillTx/>
                <a:latin typeface="Segoe UI" panose="020B0502040204020203" pitchFamily="34" charset="0"/>
                <a:ea typeface="+mn-lt"/>
                <a:cs typeface="Segoe UI" panose="020B0502040204020203" pitchFamily="34" charset="0"/>
              </a:rPr>
              <a:t> Well-Architecture Framework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FE7FF"/>
                </a:solidFill>
                <a:effectLst/>
                <a:uLnTx/>
                <a:uFillTx/>
                <a:latin typeface="Segoe UI Light"/>
                <a:ea typeface="+mn-lt"/>
                <a:cs typeface="Segoe UI Light"/>
              </a:rPr>
              <a:t>●  </a:t>
            </a:r>
            <a:r>
              <a:rPr kumimoji="0" lang="en-US" sz="2400" b="0" i="0" u="none" strike="noStrike" kern="1200" cap="none" spc="0" normalizeH="0" baseline="0" noProof="0">
                <a:ln>
                  <a:noFill/>
                </a:ln>
                <a:solidFill>
                  <a:prstClr val="white"/>
                </a:solidFill>
                <a:effectLst/>
                <a:uLnTx/>
                <a:uFillTx/>
                <a:latin typeface="Segoe UI"/>
                <a:ea typeface="+mn-lt"/>
                <a:cs typeface="Segoe UI Light"/>
              </a:rPr>
              <a:t>Resources</a:t>
            </a:r>
            <a:endParaRPr kumimoji="0" lang="en-US" sz="24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3370" y="431291"/>
            <a:ext cx="10584922" cy="984885"/>
          </a:xfrm>
        </p:spPr>
        <p:txBody>
          <a:bodyPr/>
          <a:lstStyle/>
          <a:p>
            <a:r>
              <a:rPr lang="en-US" sz="3200"/>
              <a:t>Build, deploy, and manage workloads with trustworthy processes</a:t>
            </a:r>
          </a:p>
        </p:txBody>
      </p:sp>
      <p:sp>
        <p:nvSpPr>
          <p:cNvPr id="17" name="TextBox 16">
            <a:extLst>
              <a:ext uri="{FF2B5EF4-FFF2-40B4-BE49-F238E27FC236}">
                <a16:creationId xmlns:a16="http://schemas.microsoft.com/office/drawing/2014/main" id="{89CBBC75-74C2-49D0-A8D8-1F8F729D9360}"/>
              </a:ext>
            </a:extLst>
          </p:cNvPr>
          <p:cNvSpPr txBox="1"/>
          <p:nvPr/>
        </p:nvSpPr>
        <p:spPr>
          <a:xfrm>
            <a:off x="474131" y="1481329"/>
            <a:ext cx="10896601"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50E6FF"/>
                </a:solidFill>
                <a:effectLst/>
                <a:uLnTx/>
                <a:uFillTx/>
                <a:latin typeface="Segoe UI Light" panose="020B0502040204020203" pitchFamily="34" charset="0"/>
                <a:ea typeface="Calibri" panose="020F0502020204030204" pitchFamily="34" charset="0"/>
                <a:cs typeface="+mn-cs"/>
              </a:rPr>
              <a:t>Operational Excellence </a:t>
            </a:r>
            <a:r>
              <a:rPr kumimoji="0" lang="en-US" b="0" i="0" u="none" strike="noStrike" kern="1200" cap="none" spc="0" normalizeH="0" baseline="0" noProof="0">
                <a:ln>
                  <a:noFill/>
                </a:ln>
                <a:solidFill>
                  <a:srgbClr val="FFFFFF"/>
                </a:solidFill>
                <a:effectLst/>
                <a:uLnTx/>
                <a:uFillTx/>
                <a:latin typeface="Segoe UI Light" panose="020B0502040204020203" pitchFamily="34" charset="0"/>
                <a:ea typeface="Calibri" panose="020F0502020204030204" pitchFamily="34" charset="0"/>
                <a:cs typeface="+mn-cs"/>
              </a:rPr>
              <a:t>offers you the guidelines to create a sustainable application environment within building, deploying and maintaining workloads, while relying on automation, monitoring and testing.</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descr="Operational excellence pillar diagram: gauge">
            <a:extLst>
              <a:ext uri="{FF2B5EF4-FFF2-40B4-BE49-F238E27FC236}">
                <a16:creationId xmlns:a16="http://schemas.microsoft.com/office/drawing/2014/main" id="{55450333-6413-4044-BC00-18F80C815F90}"/>
              </a:ext>
            </a:extLst>
          </p:cNvPr>
          <p:cNvGrpSpPr/>
          <p:nvPr/>
        </p:nvGrpSpPr>
        <p:grpSpPr>
          <a:xfrm>
            <a:off x="11055613" y="197863"/>
            <a:ext cx="987426" cy="820737"/>
            <a:chOff x="11055613" y="197863"/>
            <a:chExt cx="987426" cy="820737"/>
          </a:xfrm>
        </p:grpSpPr>
        <p:sp>
          <p:nvSpPr>
            <p:cNvPr id="5" name="Freeform 36">
              <a:extLst>
                <a:ext uri="{FF2B5EF4-FFF2-40B4-BE49-F238E27FC236}">
                  <a16:creationId xmlns:a16="http://schemas.microsoft.com/office/drawing/2014/main" id="{D8B14F66-8686-4D85-B601-8CAEC6E5C434}"/>
                </a:ext>
              </a:extLst>
            </p:cNvPr>
            <p:cNvSpPr>
              <a:spLocks/>
            </p:cNvSpPr>
            <p:nvPr/>
          </p:nvSpPr>
          <p:spPr bwMode="auto">
            <a:xfrm>
              <a:off x="11854126" y="723325"/>
              <a:ext cx="188913" cy="295275"/>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37">
              <a:extLst>
                <a:ext uri="{FF2B5EF4-FFF2-40B4-BE49-F238E27FC236}">
                  <a16:creationId xmlns:a16="http://schemas.microsoft.com/office/drawing/2014/main" id="{B33A93AA-355F-44A4-9502-1401C91608DA}"/>
                </a:ext>
              </a:extLst>
            </p:cNvPr>
            <p:cNvSpPr>
              <a:spLocks/>
            </p:cNvSpPr>
            <p:nvPr/>
          </p:nvSpPr>
          <p:spPr bwMode="auto">
            <a:xfrm>
              <a:off x="11854126" y="366138"/>
              <a:ext cx="188913" cy="295275"/>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38">
              <a:extLst>
                <a:ext uri="{FF2B5EF4-FFF2-40B4-BE49-F238E27FC236}">
                  <a16:creationId xmlns:a16="http://schemas.microsoft.com/office/drawing/2014/main" id="{74B5EE13-4EE4-49C9-9789-72F3ACD88D97}"/>
                </a:ext>
              </a:extLst>
            </p:cNvPr>
            <p:cNvSpPr>
              <a:spLocks/>
            </p:cNvSpPr>
            <p:nvPr/>
          </p:nvSpPr>
          <p:spPr bwMode="auto">
            <a:xfrm>
              <a:off x="11579488" y="197863"/>
              <a:ext cx="296863" cy="188912"/>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39">
              <a:extLst>
                <a:ext uri="{FF2B5EF4-FFF2-40B4-BE49-F238E27FC236}">
                  <a16:creationId xmlns:a16="http://schemas.microsoft.com/office/drawing/2014/main" id="{5086FBF5-1E54-4FD6-853A-C36AA1AE3B73}"/>
                </a:ext>
              </a:extLst>
            </p:cNvPr>
            <p:cNvSpPr>
              <a:spLocks/>
            </p:cNvSpPr>
            <p:nvPr/>
          </p:nvSpPr>
          <p:spPr bwMode="auto">
            <a:xfrm>
              <a:off x="11222301" y="197863"/>
              <a:ext cx="296863" cy="188912"/>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0">
              <a:extLst>
                <a:ext uri="{FF2B5EF4-FFF2-40B4-BE49-F238E27FC236}">
                  <a16:creationId xmlns:a16="http://schemas.microsoft.com/office/drawing/2014/main" id="{4A4D265A-8FBF-4161-BA32-010D5E375BE4}"/>
                </a:ext>
              </a:extLst>
            </p:cNvPr>
            <p:cNvSpPr>
              <a:spLocks/>
            </p:cNvSpPr>
            <p:nvPr/>
          </p:nvSpPr>
          <p:spPr bwMode="auto">
            <a:xfrm>
              <a:off x="11055613" y="366138"/>
              <a:ext cx="187325" cy="295275"/>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2">
              <a:extLst>
                <a:ext uri="{FF2B5EF4-FFF2-40B4-BE49-F238E27FC236}">
                  <a16:creationId xmlns:a16="http://schemas.microsoft.com/office/drawing/2014/main" id="{200228A5-BB18-4AEF-BE73-67C0EB0374DC}"/>
                </a:ext>
              </a:extLst>
            </p:cNvPr>
            <p:cNvSpPr>
              <a:spLocks/>
            </p:cNvSpPr>
            <p:nvPr/>
          </p:nvSpPr>
          <p:spPr bwMode="auto">
            <a:xfrm>
              <a:off x="11501701" y="458213"/>
              <a:ext cx="279400" cy="279400"/>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41">
              <a:extLst>
                <a:ext uri="{FF2B5EF4-FFF2-40B4-BE49-F238E27FC236}">
                  <a16:creationId xmlns:a16="http://schemas.microsoft.com/office/drawing/2014/main" id="{2B13892F-77F1-45D5-8944-50EDD06B4303}"/>
                </a:ext>
              </a:extLst>
            </p:cNvPr>
            <p:cNvSpPr>
              <a:spLocks noChangeArrowheads="1"/>
            </p:cNvSpPr>
            <p:nvPr/>
          </p:nvSpPr>
          <p:spPr bwMode="auto">
            <a:xfrm>
              <a:off x="11424707" y="631250"/>
              <a:ext cx="185738" cy="1841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 name="Picture 3">
            <a:extLst>
              <a:ext uri="{FF2B5EF4-FFF2-40B4-BE49-F238E27FC236}">
                <a16:creationId xmlns:a16="http://schemas.microsoft.com/office/drawing/2014/main" id="{C868609B-0153-4EF3-8F2C-A638A2F1B6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3370" y="2647429"/>
            <a:ext cx="594360" cy="594360"/>
          </a:xfrm>
          <a:prstGeom prst="rect">
            <a:avLst/>
          </a:prstGeom>
        </p:spPr>
      </p:pic>
      <p:sp>
        <p:nvSpPr>
          <p:cNvPr id="18" name="TextBox 17">
            <a:extLst>
              <a:ext uri="{FF2B5EF4-FFF2-40B4-BE49-F238E27FC236}">
                <a16:creationId xmlns:a16="http://schemas.microsoft.com/office/drawing/2014/main" id="{F84F6BDA-8243-4D24-AEC3-10422D3EA503}"/>
              </a:ext>
            </a:extLst>
          </p:cNvPr>
          <p:cNvSpPr txBox="1"/>
          <p:nvPr/>
        </p:nvSpPr>
        <p:spPr>
          <a:xfrm>
            <a:off x="1342001" y="2590666"/>
            <a:ext cx="2471724"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Agile and Accurate Processes</a:t>
            </a:r>
          </a:p>
        </p:txBody>
      </p:sp>
      <p:sp>
        <p:nvSpPr>
          <p:cNvPr id="28" name="TextBox 27">
            <a:extLst>
              <a:ext uri="{FF2B5EF4-FFF2-40B4-BE49-F238E27FC236}">
                <a16:creationId xmlns:a16="http://schemas.microsoft.com/office/drawing/2014/main" id="{93CD365C-B8D0-4FC7-8DD7-91744597981B}"/>
              </a:ext>
            </a:extLst>
          </p:cNvPr>
          <p:cNvSpPr txBox="1"/>
          <p:nvPr/>
        </p:nvSpPr>
        <p:spPr>
          <a:xfrm>
            <a:off x="678148" y="3346680"/>
            <a:ext cx="3047904"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a:t>
            </a:r>
            <a:r>
              <a:rPr kumimoji="0" lang="en-US" sz="1400" b="0" i="0" u="none" strike="noStrike" kern="1200" cap="none" spc="0" normalizeH="0" baseline="0" noProof="0">
                <a:ln>
                  <a:noFill/>
                </a:ln>
                <a:solidFill>
                  <a:srgbClr val="50E6FF"/>
                </a:solidFill>
                <a:effectLst/>
                <a:uLnTx/>
                <a:uFillTx/>
                <a:latin typeface="Segoe UI"/>
                <a:ea typeface="+mn-ea"/>
                <a:cs typeface="+mn-cs"/>
              </a:rPr>
              <a:t>DevOps</a:t>
            </a:r>
            <a:r>
              <a:rPr kumimoji="0" lang="en-US" sz="1400" b="0" i="0" u="none" strike="noStrike" kern="1200" cap="none" spc="0" normalizeH="0" baseline="0" noProof="0">
                <a:ln>
                  <a:noFill/>
                </a:ln>
                <a:solidFill>
                  <a:srgbClr val="FFFFFF"/>
                </a:solidFill>
                <a:effectLst/>
                <a:uLnTx/>
                <a:uFillTx/>
                <a:latin typeface="Segoe UI"/>
                <a:ea typeface="+mn-ea"/>
                <a:cs typeface="+mn-cs"/>
              </a:rPr>
              <a:t> to break down barriers between development and operations within the cloud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Reduce process risks by automating workloads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Automation, Azure CLI</a:t>
            </a:r>
            <a:r>
              <a:rPr kumimoji="0" lang="en-US" sz="1400" b="0" i="0" u="none" strike="noStrike" kern="1200" cap="none" spc="0" normalizeH="0" baseline="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50E6FF"/>
                </a:solidFill>
                <a:effectLst/>
                <a:uLnTx/>
                <a:uFillTx/>
                <a:latin typeface="Segoe UI"/>
                <a:ea typeface="+mn-ea"/>
                <a:cs typeface="+mn-cs"/>
              </a:rPr>
              <a:t>Azure PowerShell</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Enjoy the flexibility of creating agile and independent workloads with </a:t>
            </a:r>
            <a:r>
              <a:rPr kumimoji="0" lang="en-US" sz="1400" b="0" i="0" u="none" strike="noStrike" kern="1200" cap="none" spc="0" normalizeH="0" baseline="0" noProof="0">
                <a:ln>
                  <a:noFill/>
                </a:ln>
                <a:solidFill>
                  <a:srgbClr val="50E6FF"/>
                </a:solidFill>
                <a:effectLst/>
                <a:uLnTx/>
                <a:uFillTx/>
                <a:latin typeface="Segoe UI"/>
                <a:ea typeface="+mn-ea"/>
                <a:cs typeface="+mn-cs"/>
              </a:rPr>
              <a:t>Microservices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57FF068F-29B3-4B20-9A07-E8B50FC1AB7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7230" y="2771267"/>
            <a:ext cx="528273" cy="527285"/>
          </a:xfrm>
          <a:prstGeom prst="rect">
            <a:avLst/>
          </a:prstGeom>
        </p:spPr>
      </p:pic>
      <p:sp>
        <p:nvSpPr>
          <p:cNvPr id="19" name="TextBox 18">
            <a:extLst>
              <a:ext uri="{FF2B5EF4-FFF2-40B4-BE49-F238E27FC236}">
                <a16:creationId xmlns:a16="http://schemas.microsoft.com/office/drawing/2014/main" id="{5C3A270C-1FF7-42A4-B60B-F0F4C993B347}"/>
              </a:ext>
            </a:extLst>
          </p:cNvPr>
          <p:cNvSpPr txBox="1"/>
          <p:nvPr/>
        </p:nvSpPr>
        <p:spPr>
          <a:xfrm>
            <a:off x="4869774" y="2590666"/>
            <a:ext cx="2947142"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Focused and assertive application monitoring</a:t>
            </a:r>
          </a:p>
        </p:txBody>
      </p:sp>
      <p:sp>
        <p:nvSpPr>
          <p:cNvPr id="26" name="TextBox 25">
            <a:extLst>
              <a:ext uri="{FF2B5EF4-FFF2-40B4-BE49-F238E27FC236}">
                <a16:creationId xmlns:a16="http://schemas.microsoft.com/office/drawing/2014/main" id="{4253574F-12FF-4075-8D92-A2121A0A90E1}"/>
              </a:ext>
            </a:extLst>
          </p:cNvPr>
          <p:cNvSpPr txBox="1"/>
          <p:nvPr/>
        </p:nvSpPr>
        <p:spPr>
          <a:xfrm>
            <a:off x="4375434" y="3429000"/>
            <a:ext cx="3281030" cy="224676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Dive deep into your workloads' information with </a:t>
            </a:r>
            <a:r>
              <a:rPr kumimoji="0" lang="en-US" sz="1400" b="0" i="0" u="none" strike="noStrike" kern="1200" cap="none" spc="0" normalizeH="0" baseline="0" noProof="0">
                <a:ln>
                  <a:noFill/>
                </a:ln>
                <a:solidFill>
                  <a:srgbClr val="50E6FF"/>
                </a:solidFill>
                <a:effectLst/>
                <a:uLnTx/>
                <a:uFillTx/>
                <a:latin typeface="Segoe UI"/>
                <a:ea typeface="+mn-ea"/>
                <a:cs typeface="+mn-cs"/>
              </a:rPr>
              <a:t>Log Analytics </a:t>
            </a:r>
            <a:r>
              <a:rPr kumimoji="0" lang="en-US" sz="1400" b="0" i="0" u="none" strike="noStrike" kern="1200" cap="none" spc="0" normalizeH="0" baseline="0" noProof="0">
                <a:ln>
                  <a:noFill/>
                </a:ln>
                <a:solidFill>
                  <a:srgbClr val="FFFFFF"/>
                </a:solidFill>
                <a:effectLst/>
                <a:uLnTx/>
                <a:uFillTx/>
                <a:latin typeface="Segoe UI"/>
                <a:ea typeface="+mn-ea"/>
                <a:cs typeface="+mn-cs"/>
              </a:rPr>
              <a:t>for infrastructure and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Application Insights</a:t>
            </a:r>
            <a:r>
              <a:rPr kumimoji="0" lang="en-US" sz="1400" b="0" i="0" u="none" strike="noStrike" kern="1200" cap="none" spc="0" normalizeH="0" baseline="0" noProof="0">
                <a:ln>
                  <a:noFill/>
                </a:ln>
                <a:solidFill>
                  <a:srgbClr val="FFFFFF"/>
                </a:solidFill>
                <a:effectLst/>
                <a:uLnTx/>
                <a:uFillTx/>
                <a:latin typeface="Segoe UI"/>
                <a:ea typeface="+mn-ea"/>
                <a:cs typeface="+mn-cs"/>
              </a:rPr>
              <a:t> for application trends.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the health of your system and activity logging by consuming core monitoring insights provided by </a:t>
            </a:r>
            <a:r>
              <a:rPr kumimoji="0" lang="en-US" sz="1400" b="0" i="0" u="none" strike="noStrike" kern="1200" cap="none" spc="0" normalizeH="0" baseline="0" noProof="0">
                <a:ln>
                  <a:noFill/>
                </a:ln>
                <a:solidFill>
                  <a:srgbClr val="50E6FF"/>
                </a:solidFill>
                <a:effectLst/>
                <a:uLnTx/>
                <a:uFillTx/>
                <a:latin typeface="Segoe UI"/>
                <a:ea typeface="+mn-ea"/>
                <a:cs typeface="+mn-cs"/>
              </a:rPr>
              <a:t>Azure Monitor</a:t>
            </a:r>
            <a:r>
              <a:rPr kumimoji="0" lang="en-US" sz="1400" b="0" i="0" u="none" strike="noStrike" kern="1200" cap="none" spc="0" normalizeH="0" baseline="0" noProof="0">
                <a:ln>
                  <a:noFill/>
                </a:ln>
                <a:solidFill>
                  <a:srgbClr val="FFFFFF"/>
                </a:solidFill>
                <a:effectLst/>
                <a:uLnTx/>
                <a:uFillTx/>
                <a:latin typeface="Segoe UI"/>
                <a:ea typeface="+mn-ea"/>
                <a:cs typeface="+mn-cs"/>
              </a:rPr>
              <a:t>.</a:t>
            </a:r>
          </a:p>
        </p:txBody>
      </p:sp>
      <p:pic>
        <p:nvPicPr>
          <p:cNvPr id="24" name="Picture 23">
            <a:extLst>
              <a:ext uri="{FF2B5EF4-FFF2-40B4-BE49-F238E27FC236}">
                <a16:creationId xmlns:a16="http://schemas.microsoft.com/office/drawing/2014/main" id="{DEF195FD-0FAC-4761-9ADD-E6142A946CD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8637" y="2647429"/>
            <a:ext cx="589411" cy="589411"/>
          </a:xfrm>
          <a:prstGeom prst="rect">
            <a:avLst/>
          </a:prstGeom>
        </p:spPr>
      </p:pic>
      <p:sp>
        <p:nvSpPr>
          <p:cNvPr id="23" name="TextBox 22">
            <a:extLst>
              <a:ext uri="{FF2B5EF4-FFF2-40B4-BE49-F238E27FC236}">
                <a16:creationId xmlns:a16="http://schemas.microsoft.com/office/drawing/2014/main" id="{DAC7483F-B198-46AE-B161-B61EE8B7072D}"/>
              </a:ext>
            </a:extLst>
          </p:cNvPr>
          <p:cNvSpPr txBox="1"/>
          <p:nvPr/>
        </p:nvSpPr>
        <p:spPr>
          <a:xfrm>
            <a:off x="9356997" y="2590666"/>
            <a:ext cx="1984309"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Continuous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Improvement</a:t>
            </a:r>
          </a:p>
        </p:txBody>
      </p:sp>
      <p:sp>
        <p:nvSpPr>
          <p:cNvPr id="27" name="TextBox 26">
            <a:extLst>
              <a:ext uri="{FF2B5EF4-FFF2-40B4-BE49-F238E27FC236}">
                <a16:creationId xmlns:a16="http://schemas.microsoft.com/office/drawing/2014/main" id="{FA4B1459-EED5-4E73-9D5D-2120B1AC3945}"/>
              </a:ext>
            </a:extLst>
          </p:cNvPr>
          <p:cNvSpPr txBox="1"/>
          <p:nvPr/>
        </p:nvSpPr>
        <p:spPr>
          <a:xfrm>
            <a:off x="8708636" y="3392942"/>
            <a:ext cx="3281030" cy="249299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and test workloads with </a:t>
            </a:r>
            <a:r>
              <a:rPr kumimoji="0" lang="en-US" sz="1400" b="0" i="0" u="none" strike="noStrike" kern="1200" cap="none" spc="0" normalizeH="0" baseline="0" noProof="0">
                <a:ln>
                  <a:noFill/>
                </a:ln>
                <a:solidFill>
                  <a:srgbClr val="50E6FF"/>
                </a:solidFill>
                <a:effectLst/>
                <a:uLnTx/>
                <a:uFillTx/>
                <a:latin typeface="Segoe UI"/>
                <a:ea typeface="+mn-ea"/>
                <a:cs typeface="+mn-cs"/>
              </a:rPr>
              <a:t>Continuous Integration and Continuous Delivery (CI/CD) </a:t>
            </a:r>
            <a:r>
              <a:rPr kumimoji="0" lang="en-US" sz="1400" b="0" i="0" u="none" strike="noStrike" kern="1200" cap="none" spc="0" normalizeH="0" baseline="0" noProof="0">
                <a:ln>
                  <a:noFill/>
                </a:ln>
                <a:solidFill>
                  <a:srgbClr val="FFFFFF"/>
                </a:solidFill>
                <a:effectLst/>
                <a:uLnTx/>
                <a:uFillTx/>
                <a:latin typeface="Segoe UI"/>
                <a:ea typeface="+mn-ea"/>
                <a:cs typeface="+mn-cs"/>
              </a:rPr>
              <a:t>both in development and production stages.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Perform extensive automated testing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Pipelines</a:t>
            </a:r>
            <a:r>
              <a:rPr kumimoji="0" lang="en-US" sz="1400" b="0" i="0" u="none" strike="noStrike" kern="1200" cap="none" spc="0" normalizeH="0" baseline="0" noProof="0">
                <a:ln>
                  <a:noFill/>
                </a:ln>
                <a:solidFill>
                  <a:srgbClr val="FFFFFF"/>
                </a:solidFill>
                <a:effectLst/>
                <a:uLnTx/>
                <a:uFillTx/>
                <a:latin typeface="Segoe UI"/>
                <a:ea typeface="+mn-ea"/>
                <a:cs typeface="+mn-cs"/>
              </a:rPr>
              <a:t> or manual testing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Testing Plans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51262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507786" y="620428"/>
            <a:ext cx="10254677" cy="765402"/>
          </a:xfrm>
        </p:spPr>
        <p:txBody>
          <a:bodyPr/>
          <a:lstStyle/>
          <a:p>
            <a:r>
              <a:rPr lang="en-US" sz="3200">
                <a:solidFill>
                  <a:schemeClr val="bg1"/>
                </a:solidFill>
                <a:latin typeface="Segoe UI" panose="020B0502040204020203" pitchFamily="34" charset="0"/>
              </a:rPr>
              <a:t>Agile and accurate processes</a:t>
            </a:r>
            <a:br>
              <a:rPr lang="en-US" sz="2800">
                <a:solidFill>
                  <a:schemeClr val="bg1"/>
                </a:solidFill>
                <a:latin typeface="Segoe UI"/>
              </a:rPr>
            </a:br>
            <a:r>
              <a:rPr lang="en-GB" sz="2400" i="1">
                <a:solidFill>
                  <a:schemeClr val="bg1"/>
                </a:solidFill>
                <a:latin typeface="+mn-lt"/>
              </a:rPr>
              <a:t>Principle: optimize build and release processes</a:t>
            </a:r>
            <a:endParaRPr lang="en-GB" i="1">
              <a:solidFill>
                <a:schemeClr val="bg1"/>
              </a:solidFill>
              <a:latin typeface="+mn-lt"/>
            </a:endParaRPr>
          </a:p>
        </p:txBody>
      </p:sp>
      <p:sp>
        <p:nvSpPr>
          <p:cNvPr id="5" name="Text Placeholder 4">
            <a:extLst>
              <a:ext uri="{FF2B5EF4-FFF2-40B4-BE49-F238E27FC236}">
                <a16:creationId xmlns:a16="http://schemas.microsoft.com/office/drawing/2014/main" id="{5CC6E68F-2396-4CC5-96DA-F2BAA0FC89AB}"/>
              </a:ext>
            </a:extLst>
          </p:cNvPr>
          <p:cNvSpPr>
            <a:spLocks noGrp="1"/>
          </p:cNvSpPr>
          <p:nvPr>
            <p:ph type="body" sz="quarter" idx="10"/>
          </p:nvPr>
        </p:nvSpPr>
        <p:spPr>
          <a:xfrm>
            <a:off x="515418" y="1666345"/>
            <a:ext cx="10693486" cy="910177"/>
          </a:xfrm>
        </p:spPr>
        <p:txBody>
          <a:bodyPr/>
          <a:lstStyle/>
          <a:p>
            <a:pPr marL="0" indent="0">
              <a:buNone/>
            </a:pPr>
            <a:r>
              <a:rPr lang="en-GB" sz="1800">
                <a:solidFill>
                  <a:schemeClr val="bg1"/>
                </a:solidFill>
              </a:rPr>
              <a:t>From provisioning with </a:t>
            </a:r>
            <a:r>
              <a:rPr lang="en-GB" sz="1800">
                <a:solidFill>
                  <a:schemeClr val="accent5"/>
                </a:solidFill>
              </a:rPr>
              <a:t>Infrastructure as Code</a:t>
            </a:r>
            <a:r>
              <a:rPr lang="en-GB" sz="1800">
                <a:solidFill>
                  <a:schemeClr val="bg1"/>
                </a:solidFill>
              </a:rPr>
              <a:t>, to build and releases with </a:t>
            </a:r>
            <a:r>
              <a:rPr lang="en-GB" sz="1800">
                <a:solidFill>
                  <a:schemeClr val="accent5"/>
                </a:solidFill>
              </a:rPr>
              <a:t>CI/CD pipelines</a:t>
            </a:r>
            <a:r>
              <a:rPr lang="en-GB" sz="1800">
                <a:solidFill>
                  <a:schemeClr val="bg1"/>
                </a:solidFill>
              </a:rPr>
              <a:t>, to </a:t>
            </a:r>
            <a:r>
              <a:rPr lang="en-GB" sz="1800">
                <a:solidFill>
                  <a:schemeClr val="accent5"/>
                </a:solidFill>
              </a:rPr>
              <a:t>automated testing</a:t>
            </a:r>
            <a:r>
              <a:rPr lang="en-GB" sz="1800">
                <a:solidFill>
                  <a:schemeClr val="bg1"/>
                </a:solidFill>
              </a:rPr>
              <a:t>, embrace software engineering disciplines across your entire environment. </a:t>
            </a:r>
          </a:p>
          <a:p>
            <a:pPr marL="0" indent="0">
              <a:buNone/>
            </a:pPr>
            <a:endParaRPr lang="en-GB" sz="1800"/>
          </a:p>
          <a:p>
            <a:pPr marL="0" indent="0">
              <a:buNone/>
            </a:pPr>
            <a:endParaRPr lang="en-GB" sz="1800"/>
          </a:p>
          <a:p>
            <a:pPr marL="0" indent="0">
              <a:buNone/>
            </a:pPr>
            <a:endParaRPr lang="en-GB" sz="1800"/>
          </a:p>
          <a:p>
            <a:pPr marL="0" indent="0">
              <a:buNone/>
            </a:pPr>
            <a:endParaRPr lang="en-GB" sz="1800"/>
          </a:p>
          <a:p>
            <a:pPr marL="0" indent="0">
              <a:buNone/>
            </a:pPr>
            <a:endParaRPr lang="en-GB" sz="1800"/>
          </a:p>
          <a:p>
            <a:pPr marL="0" indent="0">
              <a:buNone/>
            </a:pPr>
            <a:endParaRPr lang="en-GB" sz="1800"/>
          </a:p>
        </p:txBody>
      </p:sp>
      <p:sp>
        <p:nvSpPr>
          <p:cNvPr id="18" name="TextBox 17">
            <a:extLst>
              <a:ext uri="{FF2B5EF4-FFF2-40B4-BE49-F238E27FC236}">
                <a16:creationId xmlns:a16="http://schemas.microsoft.com/office/drawing/2014/main" id="{F84F6BDA-8243-4D24-AEC3-10422D3EA503}"/>
              </a:ext>
            </a:extLst>
          </p:cNvPr>
          <p:cNvSpPr txBox="1"/>
          <p:nvPr/>
        </p:nvSpPr>
        <p:spPr>
          <a:xfrm>
            <a:off x="834649" y="2795325"/>
            <a:ext cx="2574825"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Infrastructure as Code</a:t>
            </a:r>
          </a:p>
        </p:txBody>
      </p:sp>
      <p:sp>
        <p:nvSpPr>
          <p:cNvPr id="19" name="TextBox 18">
            <a:extLst>
              <a:ext uri="{FF2B5EF4-FFF2-40B4-BE49-F238E27FC236}">
                <a16:creationId xmlns:a16="http://schemas.microsoft.com/office/drawing/2014/main" id="{5C3A270C-1FF7-42A4-B60B-F0F4C993B347}"/>
              </a:ext>
            </a:extLst>
          </p:cNvPr>
          <p:cNvSpPr txBox="1"/>
          <p:nvPr/>
        </p:nvSpPr>
        <p:spPr>
          <a:xfrm>
            <a:off x="4799532" y="2668073"/>
            <a:ext cx="2653799" cy="646331"/>
          </a:xfrm>
          <a:prstGeom prst="rect">
            <a:avLst/>
          </a:prstGeom>
          <a:noFill/>
        </p:spPr>
        <p:txBody>
          <a:bodyPr wrap="square" lIns="91440" tIns="45720" rIns="91440" bIns="45720" anchor="t">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Continuous Integration &amp; Continuous Delivery</a:t>
            </a:r>
          </a:p>
        </p:txBody>
      </p:sp>
      <p:sp>
        <p:nvSpPr>
          <p:cNvPr id="23" name="TextBox 22">
            <a:extLst>
              <a:ext uri="{FF2B5EF4-FFF2-40B4-BE49-F238E27FC236}">
                <a16:creationId xmlns:a16="http://schemas.microsoft.com/office/drawing/2014/main" id="{DAC7483F-B198-46AE-B161-B61EE8B7072D}"/>
              </a:ext>
            </a:extLst>
          </p:cNvPr>
          <p:cNvSpPr txBox="1"/>
          <p:nvPr/>
        </p:nvSpPr>
        <p:spPr>
          <a:xfrm>
            <a:off x="8956054" y="2806573"/>
            <a:ext cx="2107441"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Automated testing</a:t>
            </a:r>
          </a:p>
        </p:txBody>
      </p:sp>
      <p:sp>
        <p:nvSpPr>
          <p:cNvPr id="27" name="TextBox 26">
            <a:extLst>
              <a:ext uri="{FF2B5EF4-FFF2-40B4-BE49-F238E27FC236}">
                <a16:creationId xmlns:a16="http://schemas.microsoft.com/office/drawing/2014/main" id="{4AFF6F61-3AC1-4B9E-BFC6-F9D6B449BADB}"/>
              </a:ext>
            </a:extLst>
          </p:cNvPr>
          <p:cNvSpPr txBox="1"/>
          <p:nvPr/>
        </p:nvSpPr>
        <p:spPr>
          <a:xfrm>
            <a:off x="643427" y="3405956"/>
            <a:ext cx="3108960" cy="270843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Define the entire </a:t>
            </a:r>
            <a:r>
              <a:rPr kumimoji="0" lang="en-US" sz="1400" b="0" i="0" u="none" strike="noStrike" kern="1200" cap="none" spc="0" normalizeH="0" baseline="0" noProof="0">
                <a:ln>
                  <a:noFill/>
                </a:ln>
                <a:solidFill>
                  <a:srgbClr val="50E6FF"/>
                </a:solidFill>
                <a:effectLst/>
                <a:uLnTx/>
                <a:uFillTx/>
                <a:latin typeface="Segoe UI"/>
                <a:ea typeface="+mn-ea"/>
                <a:cs typeface="+mn-cs"/>
              </a:rPr>
              <a:t>Infrastructure as Code </a:t>
            </a:r>
            <a:r>
              <a:rPr kumimoji="0" lang="en-US" sz="1400" b="0" i="0" u="none" strike="noStrike" kern="1200" cap="none" spc="0" normalizeH="0" baseline="0" noProof="0">
                <a:ln>
                  <a:noFill/>
                </a:ln>
                <a:solidFill>
                  <a:srgbClr val="FFFFFF"/>
                </a:solidFill>
                <a:effectLst/>
                <a:uLnTx/>
                <a:uFillTx/>
                <a:latin typeface="Segoe UI"/>
                <a:ea typeface="+mn-ea"/>
                <a:cs typeface="+mn-cs"/>
              </a:rPr>
              <a:t>just as you define your application</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Increase accuracy and reduce process risks preventing </a:t>
            </a:r>
            <a:r>
              <a:rPr kumimoji="0" lang="en-US" sz="1400" b="0" i="0" u="none" strike="noStrike" kern="1200" cap="none" spc="0" normalizeH="0" baseline="0" noProof="0">
                <a:ln>
                  <a:noFill/>
                </a:ln>
                <a:solidFill>
                  <a:srgbClr val="50E6FF"/>
                </a:solidFill>
                <a:effectLst/>
                <a:uLnTx/>
                <a:uFillTx/>
                <a:latin typeface="Segoe UI"/>
                <a:ea typeface="+mn-ea"/>
                <a:cs typeface="+mn-cs"/>
              </a:rPr>
              <a:t>configuration drift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Enable easy </a:t>
            </a:r>
            <a:r>
              <a:rPr kumimoji="0" lang="en-US" sz="1400" b="0" i="0" u="none" strike="noStrike" kern="1200" cap="none" spc="0" normalizeH="0" baseline="0" noProof="0">
                <a:ln>
                  <a:noFill/>
                </a:ln>
                <a:solidFill>
                  <a:srgbClr val="50E6FF"/>
                </a:solidFill>
                <a:effectLst/>
                <a:uLnTx/>
                <a:uFillTx/>
                <a:latin typeface="Segoe UI"/>
                <a:ea typeface="+mn-ea"/>
                <a:cs typeface="+mn-cs"/>
              </a:rPr>
              <a:t>recreation of new environments</a:t>
            </a:r>
            <a:r>
              <a:rPr kumimoji="0" lang="en-US" sz="1400" b="0" i="0" u="none" strike="noStrike" kern="1200" cap="none" spc="0" normalizeH="0" baseline="0" noProof="0">
                <a:ln>
                  <a:noFill/>
                </a:ln>
                <a:solidFill>
                  <a:srgbClr val="FFFFFF"/>
                </a:solidFill>
                <a:effectLst/>
                <a:uLnTx/>
                <a:uFillTx/>
                <a:latin typeface="Segoe UI"/>
                <a:ea typeface="+mn-ea"/>
                <a:cs typeface="+mn-cs"/>
              </a:rPr>
              <a:t>, e.g., for developing new features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72F31FB9-4AF1-4D97-8E5F-F45B9A40169A}"/>
              </a:ext>
            </a:extLst>
          </p:cNvPr>
          <p:cNvSpPr txBox="1"/>
          <p:nvPr/>
        </p:nvSpPr>
        <p:spPr>
          <a:xfrm>
            <a:off x="4499982" y="3405956"/>
            <a:ext cx="3108960" cy="3195490"/>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and test workloads with </a:t>
            </a:r>
            <a:r>
              <a:rPr kumimoji="0" lang="en-US" sz="1400" b="0" i="0" u="none" strike="noStrike" kern="1200" cap="none" spc="0" normalizeH="0" baseline="0" noProof="0">
                <a:ln>
                  <a:noFill/>
                </a:ln>
                <a:solidFill>
                  <a:srgbClr val="50E6FF"/>
                </a:solidFill>
                <a:effectLst/>
                <a:uLnTx/>
                <a:uFillTx/>
                <a:latin typeface="Segoe UI"/>
                <a:ea typeface="+mn-ea"/>
                <a:cs typeface="+mn-cs"/>
              </a:rPr>
              <a:t>Continuous Integration and Continuous Delivery (CI/CD) </a:t>
            </a:r>
            <a:r>
              <a:rPr kumimoji="0" lang="en-US" sz="1400" b="0" i="0" u="none" strike="noStrike" kern="1200" cap="none" spc="0" normalizeH="0" baseline="0" noProof="0">
                <a:ln>
                  <a:noFill/>
                </a:ln>
                <a:solidFill>
                  <a:srgbClr val="FFFFFF"/>
                </a:solidFill>
                <a:effectLst/>
                <a:uLnTx/>
                <a:uFillTx/>
                <a:latin typeface="Segoe UI"/>
                <a:ea typeface="+mn-ea"/>
                <a:cs typeface="+mn-cs"/>
              </a:rPr>
              <a:t>both in development and production stages, to achieve a single and </a:t>
            </a:r>
            <a:r>
              <a:rPr kumimoji="0" lang="en-US" sz="1400" b="0" i="0" u="none" strike="noStrike" kern="1200" cap="none" spc="0" normalizeH="0" baseline="0" noProof="0">
                <a:ln>
                  <a:noFill/>
                </a:ln>
                <a:solidFill>
                  <a:srgbClr val="50E6FF"/>
                </a:solidFill>
                <a:effectLst/>
                <a:uLnTx/>
                <a:uFillTx/>
                <a:latin typeface="Segoe UI"/>
                <a:ea typeface="+mn-ea"/>
                <a:cs typeface="+mn-cs"/>
              </a:rPr>
              <a:t>consistent way </a:t>
            </a:r>
            <a:r>
              <a:rPr kumimoji="0" lang="en-US" sz="1400" b="0" i="0" u="none" strike="noStrike" kern="1200" cap="none" spc="0" normalizeH="0" baseline="0" noProof="0">
                <a:ln>
                  <a:noFill/>
                </a:ln>
                <a:solidFill>
                  <a:srgbClr val="FFFFFF"/>
                </a:solidFill>
                <a:effectLst/>
                <a:uLnTx/>
                <a:uFillTx/>
                <a:latin typeface="Segoe UI"/>
                <a:ea typeface="+mn-ea"/>
                <a:cs typeface="+mn-cs"/>
              </a:rPr>
              <a:t>of building and deploying.</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Eliminate error-prone </a:t>
            </a:r>
            <a:r>
              <a:rPr kumimoji="0" lang="en-US" sz="1400" b="0" i="0" u="none" strike="noStrike" kern="1200" cap="none" spc="0" normalizeH="0" baseline="0" noProof="0">
                <a:ln>
                  <a:noFill/>
                </a:ln>
                <a:solidFill>
                  <a:srgbClr val="50E6FF"/>
                </a:solidFill>
                <a:effectLst/>
                <a:uLnTx/>
                <a:uFillTx/>
                <a:latin typeface="Segoe UI"/>
                <a:ea typeface="+mn-ea"/>
                <a:cs typeface="+mn-cs"/>
              </a:rPr>
              <a:t>manual interventions</a:t>
            </a:r>
            <a:endParaRPr kumimoji="0" lang="en-US" sz="1400" b="0" i="0" u="none" strike="noStrike" kern="1200" cap="none" spc="0" normalizeH="0" baseline="0" noProof="0">
              <a:ln>
                <a:noFill/>
              </a:ln>
              <a:solidFill>
                <a:srgbClr val="50E6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Versioning of CI/CD pipelines for </a:t>
            </a:r>
            <a:r>
              <a:rPr kumimoji="0" lang="en-US" sz="1400" b="0" i="0" u="none" strike="noStrike" kern="1200" cap="none" spc="0" normalizeH="0" baseline="0" noProof="0">
                <a:ln>
                  <a:noFill/>
                </a:ln>
                <a:solidFill>
                  <a:srgbClr val="50E6FF"/>
                </a:solidFill>
                <a:effectLst/>
                <a:uLnTx/>
                <a:uFillTx/>
                <a:latin typeface="Segoe UI"/>
                <a:ea typeface="+mn-ea"/>
                <a:cs typeface="+mn-cs"/>
              </a:rPr>
              <a:t>traceability</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of changes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lt"/>
              <a:cs typeface="Segoe UI"/>
            </a:endParaRPr>
          </a:p>
        </p:txBody>
      </p:sp>
      <p:sp>
        <p:nvSpPr>
          <p:cNvPr id="32" name="TextBox 31">
            <a:extLst>
              <a:ext uri="{FF2B5EF4-FFF2-40B4-BE49-F238E27FC236}">
                <a16:creationId xmlns:a16="http://schemas.microsoft.com/office/drawing/2014/main" id="{54E2AE6A-BF7F-42C0-847D-8B5CC9C388F8}"/>
              </a:ext>
            </a:extLst>
          </p:cNvPr>
          <p:cNvSpPr txBox="1"/>
          <p:nvPr/>
        </p:nvSpPr>
        <p:spPr>
          <a:xfrm>
            <a:off x="8694524" y="3405956"/>
            <a:ext cx="3108960" cy="2492990"/>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Sans-Serif"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Perform extensive automated testing to ensure a </a:t>
            </a:r>
            <a:r>
              <a:rPr kumimoji="0" lang="en-US" sz="1400" b="0" i="0" u="none" strike="noStrike" kern="1200" cap="none" spc="0" normalizeH="0" baseline="0" noProof="0">
                <a:ln>
                  <a:noFill/>
                </a:ln>
                <a:solidFill>
                  <a:srgbClr val="50E6FF"/>
                </a:solidFill>
                <a:effectLst/>
                <a:uLnTx/>
                <a:uFillTx/>
                <a:latin typeface="Segoe UI"/>
                <a:ea typeface="+mn-ea"/>
                <a:cs typeface="+mn-cs"/>
              </a:rPr>
              <a:t>stable code base and resource composition </a:t>
            </a:r>
            <a:r>
              <a:rPr kumimoji="0" lang="en-US" sz="1400" b="0" i="0" u="none" strike="noStrike" kern="1200" cap="none" spc="0" normalizeH="0" baseline="0" noProof="0">
                <a:ln>
                  <a:noFill/>
                </a:ln>
                <a:solidFill>
                  <a:srgbClr val="FFFFFF"/>
                </a:solidFill>
                <a:effectLst/>
                <a:uLnTx/>
                <a:uFillTx/>
                <a:latin typeface="Segoe UI"/>
                <a:ea typeface="+mn-ea"/>
                <a:cs typeface="+mn-cs"/>
              </a:rPr>
              <a:t>before deploying to critical systems</a:t>
            </a:r>
            <a:endParaRPr kumimoji="0" lang="en-US" sz="175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Achieve a </a:t>
            </a:r>
            <a:r>
              <a:rPr kumimoji="0" lang="en-US" sz="1400" b="0" i="0" u="none" strike="noStrike" kern="1200" cap="none" spc="0" normalizeH="0" baseline="0" noProof="0">
                <a:ln>
                  <a:noFill/>
                </a:ln>
                <a:solidFill>
                  <a:srgbClr val="50E6FF"/>
                </a:solidFill>
                <a:effectLst/>
                <a:uLnTx/>
                <a:uFillTx/>
                <a:latin typeface="Segoe UI"/>
                <a:ea typeface="+mn-ea"/>
                <a:cs typeface="+mn-cs"/>
              </a:rPr>
              <a:t>faster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time-to-ship with fewer errors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pic>
        <p:nvPicPr>
          <p:cNvPr id="14" name="Picture 13">
            <a:extLst>
              <a:ext uri="{FF2B5EF4-FFF2-40B4-BE49-F238E27FC236}">
                <a16:creationId xmlns:a16="http://schemas.microsoft.com/office/drawing/2014/main" id="{DDA82E38-A8B6-46CE-911E-8FE1784FA5B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0304" y="625376"/>
            <a:ext cx="743900" cy="743900"/>
          </a:xfrm>
          <a:prstGeom prst="rect">
            <a:avLst/>
          </a:prstGeom>
        </p:spPr>
      </p:pic>
    </p:spTree>
    <p:extLst>
      <p:ext uri="{BB962C8B-B14F-4D97-AF65-F5344CB8AC3E}">
        <p14:creationId xmlns:p14="http://schemas.microsoft.com/office/powerpoint/2010/main" val="161952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4" presetClass="path" presetSubtype="0" decel="100000" fill="hold" grpId="1" nodeType="withEffect">
                                  <p:stCondLst>
                                    <p:cond delay="0"/>
                                  </p:stCondLst>
                                  <p:childTnLst>
                                    <p:animMotion origin="layout" path="M 1.45833E-6 0.10023 L 1.45833E-6 -7.40741E-7 " pathEditMode="relative" rAng="0" ptsTypes="AA">
                                      <p:cBhvr>
                                        <p:cTn id="9" dur="750" fill="hold"/>
                                        <p:tgtEl>
                                          <p:spTgt spid="18"/>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64" presetClass="path" presetSubtype="0" decel="100000" fill="hold" grpId="1" nodeType="withEffect">
                                  <p:stCondLst>
                                    <p:cond delay="0"/>
                                  </p:stCondLst>
                                  <p:childTnLst>
                                    <p:animMotion origin="layout" path="M -3.95833E-6 0.10023 L -3.95833E-6 -1.11111E-6 " pathEditMode="relative" rAng="0" ptsTypes="AA">
                                      <p:cBhvr>
                                        <p:cTn id="14" dur="750" fill="hold"/>
                                        <p:tgtEl>
                                          <p:spTgt spid="19"/>
                                        </p:tgtEl>
                                        <p:attrNameLst>
                                          <p:attrName>ppt_x</p:attrName>
                                          <p:attrName>ppt_y</p:attrName>
                                        </p:attrNameLst>
                                      </p:cBhvr>
                                      <p:rCtr x="0" y="-5023"/>
                                    </p:animMotion>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64" presetClass="path" presetSubtype="0" decel="100000" fill="hold" grpId="1" nodeType="withEffect">
                                  <p:stCondLst>
                                    <p:cond delay="0"/>
                                  </p:stCondLst>
                                  <p:childTnLst>
                                    <p:animMotion origin="layout" path="M -3.54167E-6 0.10023 L -3.54167E-6 -5.55112E-17 " pathEditMode="relative" rAng="0" ptsTypes="AA">
                                      <p:cBhvr>
                                        <p:cTn id="19" dur="750" fill="hold"/>
                                        <p:tgtEl>
                                          <p:spTgt spid="23"/>
                                        </p:tgtEl>
                                        <p:attrNameLst>
                                          <p:attrName>ppt_x</p:attrName>
                                          <p:attrName>ppt_y</p:attrName>
                                        </p:attrNameLst>
                                      </p:cBhvr>
                                      <p:rCtr x="0" y="-5023"/>
                                    </p:animMotion>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4" presetClass="path" presetSubtype="0" decel="100000" fill="hold" grpId="1" nodeType="withEffect">
                                  <p:stCondLst>
                                    <p:cond delay="0"/>
                                  </p:stCondLst>
                                  <p:childTnLst>
                                    <p:animMotion origin="layout" path="M 1.66667E-6 0.10023 L 1.66667E-6 -1.48148E-6 " pathEditMode="relative" rAng="0" ptsTypes="AA">
                                      <p:cBhvr>
                                        <p:cTn id="24" dur="750" fill="hold"/>
                                        <p:tgtEl>
                                          <p:spTgt spid="27"/>
                                        </p:tgtEl>
                                        <p:attrNameLst>
                                          <p:attrName>ppt_x</p:attrName>
                                          <p:attrName>ppt_y</p:attrName>
                                        </p:attrNameLst>
                                      </p:cBhvr>
                                      <p:rCtr x="0" y="-5023"/>
                                    </p:animMotion>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64" presetClass="path" presetSubtype="0" decel="100000" fill="hold" grpId="1" nodeType="withEffect">
                                  <p:stCondLst>
                                    <p:cond delay="0"/>
                                  </p:stCondLst>
                                  <p:childTnLst>
                                    <p:animMotion origin="layout" path="M -4.58333E-6 0.10023 L -4.58333E-6 1.11111E-6 " pathEditMode="relative" rAng="0" ptsTypes="AA">
                                      <p:cBhvr>
                                        <p:cTn id="29" dur="750" fill="hold"/>
                                        <p:tgtEl>
                                          <p:spTgt spid="28"/>
                                        </p:tgtEl>
                                        <p:attrNameLst>
                                          <p:attrName>ppt_x</p:attrName>
                                          <p:attrName>ppt_y</p:attrName>
                                        </p:attrNameLst>
                                      </p:cBhvr>
                                      <p:rCtr x="0" y="-5023"/>
                                    </p:animMotion>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64" presetClass="path" presetSubtype="0" decel="100000" fill="hold" grpId="1" nodeType="withEffect">
                                  <p:stCondLst>
                                    <p:cond delay="0"/>
                                  </p:stCondLst>
                                  <p:childTnLst>
                                    <p:animMotion origin="layout" path="M 5E-6 0.10023 L 5E-6 -7.40741E-7 " pathEditMode="relative" rAng="0" ptsTypes="AA">
                                      <p:cBhvr>
                                        <p:cTn id="34" dur="750" fill="hold"/>
                                        <p:tgtEl>
                                          <p:spTgt spid="32"/>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3" grpId="0"/>
      <p:bldP spid="23" grpId="1"/>
      <p:bldP spid="27" grpId="0"/>
      <p:bldP spid="27" grpId="1"/>
      <p:bldP spid="28" grpId="0"/>
      <p:bldP spid="28" grpId="1"/>
      <p:bldP spid="32" grpId="0"/>
      <p:bldP spid="32"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C22300-4478-4642-A320-9CB4C959DC8B}"/>
              </a:ext>
              <a:ext uri="{C183D7F6-B498-43B3-948B-1728B52AA6E4}">
                <adec:decorative xmlns:adec="http://schemas.microsoft.com/office/drawing/2017/decorative" val="1"/>
              </a:ext>
            </a:extLst>
          </p:cNvPr>
          <p:cNvGrpSpPr/>
          <p:nvPr/>
        </p:nvGrpSpPr>
        <p:grpSpPr>
          <a:xfrm>
            <a:off x="495854" y="450346"/>
            <a:ext cx="731520" cy="731520"/>
            <a:chOff x="495854" y="450346"/>
            <a:chExt cx="731520" cy="731520"/>
          </a:xfrm>
        </p:grpSpPr>
        <p:sp>
          <p:nvSpPr>
            <p:cNvPr id="19" name="Oval 18">
              <a:extLst>
                <a:ext uri="{FF2B5EF4-FFF2-40B4-BE49-F238E27FC236}">
                  <a16:creationId xmlns:a16="http://schemas.microsoft.com/office/drawing/2014/main" id="{1EF54E03-5B7D-40B5-B8F5-C61759FF24C2}"/>
                </a:ext>
              </a:extLst>
            </p:cNvPr>
            <p:cNvSpPr/>
            <p:nvPr/>
          </p:nvSpPr>
          <p:spPr bwMode="auto">
            <a:xfrm>
              <a:off x="495854" y="1033215"/>
              <a:ext cx="163516" cy="1486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82BB1D7-D938-46E6-B2BD-653C27188DD8}"/>
                </a:ext>
              </a:extLst>
            </p:cNvPr>
            <p:cNvSpPr/>
            <p:nvPr/>
          </p:nvSpPr>
          <p:spPr bwMode="auto">
            <a:xfrm>
              <a:off x="685189" y="1033215"/>
              <a:ext cx="163516" cy="1486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482AE8F8-E463-4A84-81E5-E78D45B3DD4F}"/>
                </a:ext>
              </a:extLst>
            </p:cNvPr>
            <p:cNvSpPr/>
            <p:nvPr/>
          </p:nvSpPr>
          <p:spPr bwMode="auto">
            <a:xfrm>
              <a:off x="872802" y="1033215"/>
              <a:ext cx="163516" cy="1486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AF79AC7B-57BB-4306-865F-CF5FCBB7B9C9}"/>
                </a:ext>
              </a:extLst>
            </p:cNvPr>
            <p:cNvSpPr/>
            <p:nvPr/>
          </p:nvSpPr>
          <p:spPr bwMode="auto">
            <a:xfrm>
              <a:off x="1063858" y="1033215"/>
              <a:ext cx="163516" cy="148651"/>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54D90F7B-E092-4060-AE81-046A0F2515D9}"/>
                </a:ext>
              </a:extLst>
            </p:cNvPr>
            <p:cNvSpPr/>
            <p:nvPr/>
          </p:nvSpPr>
          <p:spPr bwMode="auto">
            <a:xfrm>
              <a:off x="1063857" y="862831"/>
              <a:ext cx="163516" cy="1148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1F679CD2-BCEC-42F3-AF85-2C65EB3D6BC0}"/>
                </a:ext>
              </a:extLst>
            </p:cNvPr>
            <p:cNvSpPr/>
            <p:nvPr/>
          </p:nvSpPr>
          <p:spPr bwMode="auto">
            <a:xfrm>
              <a:off x="874523" y="450346"/>
              <a:ext cx="163516" cy="527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E001407-7028-452F-928D-8C40DCDE0A1E}"/>
                </a:ext>
              </a:extLst>
            </p:cNvPr>
            <p:cNvSpPr/>
            <p:nvPr/>
          </p:nvSpPr>
          <p:spPr bwMode="auto">
            <a:xfrm>
              <a:off x="685189" y="547360"/>
              <a:ext cx="163516" cy="430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07ACE5D5-29B8-46F4-94E2-E026C1E31F2C}"/>
                </a:ext>
              </a:extLst>
            </p:cNvPr>
            <p:cNvSpPr/>
            <p:nvPr/>
          </p:nvSpPr>
          <p:spPr bwMode="auto">
            <a:xfrm>
              <a:off x="495854" y="689753"/>
              <a:ext cx="163516" cy="2879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65EBDDAA-C108-442B-AF2F-3BED0B5F4837}"/>
                </a:ext>
              </a:extLst>
            </p:cNvPr>
            <p:cNvCxnSpPr/>
            <p:nvPr/>
          </p:nvCxnSpPr>
          <p:spPr>
            <a:xfrm>
              <a:off x="495854" y="774167"/>
              <a:ext cx="731519" cy="0"/>
            </a:xfrm>
            <a:prstGeom prst="line">
              <a:avLst/>
            </a:prstGeom>
            <a:ln w="571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720CBF6-6F97-4BF5-A345-2F40F8864BC0}"/>
              </a:ext>
            </a:extLst>
          </p:cNvPr>
          <p:cNvSpPr>
            <a:spLocks noGrp="1"/>
          </p:cNvSpPr>
          <p:nvPr>
            <p:ph type="title"/>
          </p:nvPr>
        </p:nvSpPr>
        <p:spPr>
          <a:xfrm>
            <a:off x="1532491" y="432033"/>
            <a:ext cx="9700082" cy="765402"/>
          </a:xfrm>
        </p:spPr>
        <p:txBody>
          <a:body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a:ea typeface="+mn-ea"/>
                <a:cs typeface="Segoe UI" pitchFamily="34" charset="0"/>
              </a:rPr>
              <a:t>Focused and assertive application monitoring</a:t>
            </a:r>
            <a:br>
              <a:rPr kumimoji="0" lang="en-US" sz="28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2400" b="0" i="1" u="none" strike="noStrike" kern="1200" cap="none" spc="-49" normalizeH="0" baseline="0" noProof="0">
                <a:ln w="3175">
                  <a:noFill/>
                </a:ln>
                <a:solidFill>
                  <a:srgbClr val="FFFFFF"/>
                </a:solidFill>
                <a:effectLst/>
                <a:uLnTx/>
                <a:uFillTx/>
                <a:latin typeface="Segoe UI"/>
                <a:ea typeface="+mn-ea"/>
                <a:cs typeface="Segoe UI" pitchFamily="34" charset="0"/>
              </a:rPr>
              <a:t>Principle: Monitor system and understand operational health</a:t>
            </a:r>
            <a:endParaRPr lang="en-US" sz="1800" spc="0">
              <a:solidFill>
                <a:schemeClr val="accent5"/>
              </a:solidFill>
              <a:latin typeface="+mn-lt"/>
              <a:cs typeface="+mn-cs"/>
            </a:endParaRPr>
          </a:p>
        </p:txBody>
      </p:sp>
      <p:sp>
        <p:nvSpPr>
          <p:cNvPr id="17" name="Title 2">
            <a:extLst>
              <a:ext uri="{FF2B5EF4-FFF2-40B4-BE49-F238E27FC236}">
                <a16:creationId xmlns:a16="http://schemas.microsoft.com/office/drawing/2014/main" id="{3BDF0DA4-26A0-4703-BC85-FFB863876DE8}"/>
              </a:ext>
            </a:extLst>
          </p:cNvPr>
          <p:cNvSpPr txBox="1">
            <a:spLocks/>
          </p:cNvSpPr>
          <p:nvPr/>
        </p:nvSpPr>
        <p:spPr>
          <a:xfrm>
            <a:off x="577611" y="1434681"/>
            <a:ext cx="10519879" cy="83099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Implement systems and processes to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monitor build and release processes, infrastructure health, and application health.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Telemetry is critical to understanding the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health of a workload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and whether the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service is meeting the business goals.</a:t>
            </a:r>
            <a:endParaRPr kumimoji="0" lang="en-US" sz="2745" b="0" i="1" u="none" strike="noStrike" kern="1200" cap="none" spc="-49" normalizeH="0" baseline="0" noProof="0">
              <a:ln w="3175">
                <a:noFill/>
              </a:ln>
              <a:solidFill>
                <a:srgbClr val="FFFFFF"/>
              </a:solidFill>
              <a:effectLst/>
              <a:uLnTx/>
              <a:uFillTx/>
              <a:latin typeface="+mn-lt"/>
              <a:ea typeface="+mn-ea"/>
              <a:cs typeface="Segoe UI" pitchFamily="34" charset="0"/>
            </a:endParaRPr>
          </a:p>
        </p:txBody>
      </p:sp>
      <p:sp>
        <p:nvSpPr>
          <p:cNvPr id="8" name="TextBox 7">
            <a:extLst>
              <a:ext uri="{FF2B5EF4-FFF2-40B4-BE49-F238E27FC236}">
                <a16:creationId xmlns:a16="http://schemas.microsoft.com/office/drawing/2014/main" id="{4B524D17-25B7-486A-A496-5FBEF28B4917}"/>
              </a:ext>
            </a:extLst>
          </p:cNvPr>
          <p:cNvSpPr txBox="1"/>
          <p:nvPr/>
        </p:nvSpPr>
        <p:spPr>
          <a:xfrm>
            <a:off x="495854" y="2714338"/>
            <a:ext cx="2778619"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Monitor build and release processes</a:t>
            </a:r>
            <a:endParaRPr kumimoji="0" lang="en-US" sz="1765" b="0" i="0" u="none" strike="noStrike" kern="1200" cap="none" spc="0" normalizeH="0" baseline="0" noProof="0">
              <a:ln>
                <a:noFill/>
              </a:ln>
              <a:solidFill>
                <a:schemeClr val="accent5"/>
              </a:solidFill>
              <a:effectLst/>
              <a:uLnTx/>
              <a:uFillTx/>
              <a:latin typeface="+mj-lt"/>
              <a:ea typeface="+mn-ea"/>
              <a:cs typeface="+mn-cs"/>
            </a:endParaRPr>
          </a:p>
        </p:txBody>
      </p:sp>
      <p:sp>
        <p:nvSpPr>
          <p:cNvPr id="13" name="TextBox 12">
            <a:extLst>
              <a:ext uri="{FF2B5EF4-FFF2-40B4-BE49-F238E27FC236}">
                <a16:creationId xmlns:a16="http://schemas.microsoft.com/office/drawing/2014/main" id="{788A4735-48A5-4042-89E4-A056A2CE0C8E}"/>
              </a:ext>
            </a:extLst>
          </p:cNvPr>
          <p:cNvSpPr txBox="1"/>
          <p:nvPr/>
        </p:nvSpPr>
        <p:spPr>
          <a:xfrm>
            <a:off x="462227" y="3427498"/>
            <a:ext cx="298080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Give developers </a:t>
            </a:r>
            <a:r>
              <a:rPr kumimoji="0" lang="en-US" sz="1400" b="0" i="0" u="none" strike="noStrike" kern="1200" cap="none" spc="0" normalizeH="0" baseline="0" noProof="0">
                <a:ln>
                  <a:noFill/>
                </a:ln>
                <a:solidFill>
                  <a:srgbClr val="50E6FF"/>
                </a:solidFill>
                <a:effectLst/>
                <a:uLnTx/>
                <a:uFillTx/>
                <a:latin typeface="Segoe UI"/>
                <a:ea typeface="+mn-ea"/>
                <a:cs typeface="+mn-cs"/>
              </a:rPr>
              <a:t>early feedback </a:t>
            </a:r>
            <a:r>
              <a:rPr kumimoji="0" lang="en-US" sz="1400" b="0" i="0" u="none" strike="noStrike" kern="1200" cap="none" spc="0" normalizeH="0" baseline="0" noProof="0">
                <a:ln>
                  <a:noFill/>
                </a:ln>
                <a:solidFill>
                  <a:srgbClr val="FFFFFF"/>
                </a:solidFill>
                <a:effectLst/>
                <a:uLnTx/>
                <a:uFillTx/>
                <a:latin typeface="Segoe UI"/>
                <a:ea typeface="+mn-ea"/>
                <a:cs typeface="+mn-cs"/>
              </a:rPr>
              <a:t>on pushed code changes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Avoid </a:t>
            </a:r>
            <a:r>
              <a:rPr kumimoji="0" lang="en-US" sz="1400" b="0" i="0" u="none" strike="noStrike" kern="1200" cap="none" spc="0" normalizeH="0" baseline="0" noProof="0">
                <a:ln>
                  <a:noFill/>
                </a:ln>
                <a:solidFill>
                  <a:srgbClr val="50E6FF"/>
                </a:solidFill>
                <a:effectLst/>
                <a:uLnTx/>
                <a:uFillTx/>
                <a:latin typeface="Segoe UI"/>
                <a:ea typeface="+mn-ea"/>
                <a:cs typeface="+mn-cs"/>
              </a:rPr>
              <a:t>outages caused by the rollout </a:t>
            </a:r>
            <a:r>
              <a:rPr kumimoji="0" lang="en-US" sz="1400" b="0" i="0" u="none" strike="noStrike" kern="1200" cap="none" spc="0" normalizeH="0" baseline="0" noProof="0">
                <a:ln>
                  <a:noFill/>
                </a:ln>
                <a:solidFill>
                  <a:srgbClr val="FFFFFF"/>
                </a:solidFill>
                <a:effectLst/>
                <a:uLnTx/>
                <a:uFillTx/>
                <a:latin typeface="Segoe UI"/>
                <a:ea typeface="+mn-ea"/>
                <a:cs typeface="+mn-cs"/>
              </a:rPr>
              <a:t>of new features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6563F0CB-4B94-4B1A-B68F-ACE0328B75BD}"/>
              </a:ext>
            </a:extLst>
          </p:cNvPr>
          <p:cNvSpPr txBox="1"/>
          <p:nvPr/>
        </p:nvSpPr>
        <p:spPr>
          <a:xfrm>
            <a:off x="4240327" y="2781167"/>
            <a:ext cx="3372439"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Understand workload health to meet business goals</a:t>
            </a:r>
            <a:endParaRPr kumimoji="0" lang="en-US" sz="1765" b="0" i="0" u="none" strike="noStrike" kern="1200" cap="none" spc="0" normalizeH="0" baseline="0" noProof="0">
              <a:ln>
                <a:noFill/>
              </a:ln>
              <a:solidFill>
                <a:schemeClr val="accent5"/>
              </a:solidFill>
              <a:effectLst/>
              <a:uLnTx/>
              <a:uFillTx/>
              <a:latin typeface="+mj-lt"/>
              <a:ea typeface="+mn-ea"/>
              <a:cs typeface="+mn-cs"/>
            </a:endParaRPr>
          </a:p>
        </p:txBody>
      </p:sp>
      <p:sp>
        <p:nvSpPr>
          <p:cNvPr id="16" name="TextBox 15">
            <a:extLst>
              <a:ext uri="{FF2B5EF4-FFF2-40B4-BE49-F238E27FC236}">
                <a16:creationId xmlns:a16="http://schemas.microsoft.com/office/drawing/2014/main" id="{4EE88E91-40FE-4FDD-85EC-1286FC7166C9}"/>
              </a:ext>
            </a:extLst>
          </p:cNvPr>
          <p:cNvSpPr txBox="1"/>
          <p:nvPr/>
        </p:nvSpPr>
        <p:spPr>
          <a:xfrm>
            <a:off x="4240327" y="3524529"/>
            <a:ext cx="3286088"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Understand the business impact </a:t>
            </a:r>
            <a:r>
              <a:rPr kumimoji="0" lang="en-US" sz="1400" b="0" i="0" u="none" strike="noStrike" kern="1200" cap="none" spc="0" normalizeH="0" baseline="0" noProof="0">
                <a:ln>
                  <a:noFill/>
                </a:ln>
                <a:solidFill>
                  <a:srgbClr val="FFFFFF"/>
                </a:solidFill>
                <a:effectLst/>
                <a:uLnTx/>
                <a:uFillTx/>
                <a:latin typeface="Segoe UI"/>
                <a:ea typeface="+mn-ea"/>
                <a:cs typeface="+mn-cs"/>
              </a:rPr>
              <a:t>of reduced workload health</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Correlate events and metrics </a:t>
            </a:r>
            <a:r>
              <a:rPr kumimoji="0" lang="en-US" sz="1400" b="0" i="0" u="none" strike="noStrike" kern="1200" cap="none" spc="0" normalizeH="0" baseline="0" noProof="0">
                <a:ln>
                  <a:noFill/>
                </a:ln>
                <a:solidFill>
                  <a:srgbClr val="FFFFFF"/>
                </a:solidFill>
                <a:effectLst/>
                <a:uLnTx/>
                <a:uFillTx/>
                <a:latin typeface="Segoe UI"/>
                <a:ea typeface="+mn-ea"/>
                <a:cs typeface="+mn-cs"/>
              </a:rPr>
              <a:t>across different parts of your solution</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Respond to issues with </a:t>
            </a:r>
            <a:r>
              <a:rPr kumimoji="0" lang="en-US" sz="1400" b="0" i="0" u="none" strike="noStrike" kern="1200" cap="none" spc="0" normalizeH="0" baseline="0" noProof="0">
                <a:ln>
                  <a:noFill/>
                </a:ln>
                <a:solidFill>
                  <a:srgbClr val="50E6FF"/>
                </a:solidFill>
                <a:effectLst/>
                <a:uLnTx/>
                <a:uFillTx/>
                <a:latin typeface="Segoe UI"/>
                <a:ea typeface="+mn-ea"/>
                <a:cs typeface="+mn-cs"/>
              </a:rPr>
              <a:t>self-healing capabilities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6D391135-1971-4812-BAEE-5F697D2620B6}"/>
              </a:ext>
            </a:extLst>
          </p:cNvPr>
          <p:cNvSpPr txBox="1"/>
          <p:nvPr/>
        </p:nvSpPr>
        <p:spPr>
          <a:xfrm>
            <a:off x="8410061" y="2699230"/>
            <a:ext cx="3074711"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Monitor infrastructure and application health</a:t>
            </a:r>
            <a:endParaRPr kumimoji="0" lang="en-US" sz="1765" b="0" i="0" u="none" strike="noStrike" kern="1200" cap="none" spc="0" normalizeH="0" baseline="0" noProof="0">
              <a:ln>
                <a:noFill/>
              </a:ln>
              <a:solidFill>
                <a:schemeClr val="accent5"/>
              </a:solidFill>
              <a:effectLst/>
              <a:uLnTx/>
              <a:uFillTx/>
              <a:latin typeface="+mj-lt"/>
              <a:ea typeface="+mn-ea"/>
              <a:cs typeface="+mn-cs"/>
            </a:endParaRPr>
          </a:p>
        </p:txBody>
      </p:sp>
      <p:sp>
        <p:nvSpPr>
          <p:cNvPr id="15" name="TextBox 14">
            <a:extLst>
              <a:ext uri="{FF2B5EF4-FFF2-40B4-BE49-F238E27FC236}">
                <a16:creationId xmlns:a16="http://schemas.microsoft.com/office/drawing/2014/main" id="{62F76993-AACA-453A-8DF2-1B5513E41027}"/>
              </a:ext>
            </a:extLst>
          </p:cNvPr>
          <p:cNvSpPr txBox="1"/>
          <p:nvPr/>
        </p:nvSpPr>
        <p:spPr>
          <a:xfrm>
            <a:off x="8410060" y="3463374"/>
            <a:ext cx="3450171" cy="3293209"/>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confidence in the </a:t>
            </a:r>
            <a:r>
              <a:rPr kumimoji="0" lang="en-US" sz="1400" b="0" i="0" u="none" strike="noStrike" kern="1200" cap="none" spc="0" normalizeH="0" baseline="0" noProof="0">
                <a:ln>
                  <a:noFill/>
                </a:ln>
                <a:solidFill>
                  <a:srgbClr val="50E6FF"/>
                </a:solidFill>
                <a:effectLst/>
                <a:uLnTx/>
                <a:uFillTx/>
                <a:latin typeface="Segoe UI"/>
                <a:ea typeface="+mn-ea"/>
                <a:cs typeface="+mn-cs"/>
              </a:rPr>
              <a:t>overall health</a:t>
            </a:r>
            <a:r>
              <a:rPr kumimoji="0" lang="en-US" sz="1400" b="0" i="0" u="none" strike="noStrike" kern="1200" cap="none" spc="0" normalizeH="0" baseline="0" noProof="0">
                <a:ln>
                  <a:noFill/>
                </a:ln>
                <a:solidFill>
                  <a:srgbClr val="FFFFFF"/>
                </a:solidFill>
                <a:effectLst/>
                <a:uLnTx/>
                <a:uFillTx/>
                <a:latin typeface="Segoe UI"/>
                <a:ea typeface="+mn-ea"/>
                <a:cs typeface="+mn-cs"/>
              </a:rPr>
              <a:t> of your workload </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Dive deep into instrumentation with </a:t>
            </a:r>
            <a:r>
              <a:rPr kumimoji="0" lang="en-US" sz="1400" b="0" i="0" u="none" strike="noStrike" kern="1200" cap="none" spc="0" normalizeH="0" baseline="0" noProof="0">
                <a:ln>
                  <a:noFill/>
                </a:ln>
                <a:solidFill>
                  <a:srgbClr val="50E6FF"/>
                </a:solidFill>
                <a:effectLst/>
                <a:uLnTx/>
                <a:uFillTx/>
                <a:latin typeface="Segoe UI"/>
                <a:ea typeface="+mn-ea"/>
                <a:cs typeface="Segoe UI"/>
              </a:rPr>
              <a:t>Log Analytics </a:t>
            </a:r>
            <a:r>
              <a:rPr kumimoji="0" lang="en-US" sz="1400" b="0" i="0" u="none" strike="noStrike" kern="1200" cap="none" spc="0" normalizeH="0" baseline="0" noProof="0">
                <a:ln>
                  <a:noFill/>
                </a:ln>
                <a:solidFill>
                  <a:srgbClr val="FFFFFF"/>
                </a:solidFill>
                <a:effectLst/>
                <a:uLnTx/>
                <a:uFillTx/>
                <a:latin typeface="Segoe UI"/>
                <a:ea typeface="+mn-ea"/>
                <a:cs typeface="Segoe UI"/>
              </a:rPr>
              <a:t>for infrastructure monitoring</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Segoe UI"/>
              </a:rPr>
              <a:t>Instrument</a:t>
            </a:r>
            <a:r>
              <a:rPr kumimoji="0" lang="en-US" sz="1400" b="0" i="0" u="none" strike="noStrike" kern="1200" cap="none" spc="0" normalizeH="0" baseline="0" noProof="0">
                <a:ln>
                  <a:noFill/>
                </a:ln>
                <a:solidFill>
                  <a:srgbClr val="50E6FF"/>
                </a:solidFill>
                <a:effectLst/>
                <a:uLnTx/>
                <a:uFillTx/>
                <a:latin typeface="Segoe UI"/>
                <a:ea typeface="+mn-ea"/>
                <a:cs typeface="+mn-cs"/>
              </a:rPr>
              <a:t> your </a:t>
            </a:r>
            <a:r>
              <a:rPr kumimoji="0" lang="en-US" sz="1400" b="0" i="0" u="none" strike="noStrike" kern="1200" cap="none" spc="0" normalizeH="0" baseline="0" noProof="0">
                <a:ln>
                  <a:noFill/>
                </a:ln>
                <a:solidFill>
                  <a:srgbClr val="FFFFFF"/>
                </a:solidFill>
                <a:effectLst/>
                <a:uLnTx/>
                <a:uFillTx/>
                <a:latin typeface="Segoe UI"/>
                <a:ea typeface="+mn-ea"/>
                <a:cs typeface="+mn-cs"/>
              </a:rPr>
              <a:t>code to collect all relevant events and metrics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comprehensive dashboards </a:t>
            </a:r>
            <a:r>
              <a:rPr kumimoji="0" lang="en-US" sz="1400" b="0" i="0" u="none" strike="noStrike" kern="1200" cap="none" spc="0" normalizeH="0" baseline="0" noProof="0">
                <a:ln>
                  <a:noFill/>
                </a:ln>
                <a:solidFill>
                  <a:srgbClr val="FFFFFF"/>
                </a:solidFill>
                <a:effectLst/>
                <a:uLnTx/>
                <a:uFillTx/>
                <a:latin typeface="Segoe UI"/>
                <a:ea typeface="+mn-ea"/>
                <a:cs typeface="+mn-cs"/>
              </a:rPr>
              <a:t>that are tailored to your audiences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Leverage</a:t>
            </a:r>
            <a:r>
              <a:rPr kumimoji="0" lang="en-US" sz="1400" b="0" i="0" u="none" strike="noStrike" kern="1200" cap="none" spc="0" normalizeH="0" baseline="0" noProof="0">
                <a:ln>
                  <a:noFill/>
                </a:ln>
                <a:solidFill>
                  <a:srgbClr val="000000"/>
                </a:solidFill>
                <a:effectLst/>
                <a:uLnTx/>
                <a:uFillTx/>
                <a:latin typeface="Segoe UI"/>
                <a:ea typeface="+mn-ea"/>
                <a:cs typeface="Segoe UI"/>
              </a:rPr>
              <a:t> </a:t>
            </a:r>
            <a:r>
              <a:rPr kumimoji="0" lang="en-US" sz="1400" b="0" i="0" u="none" strike="noStrike" kern="1200" cap="none" spc="0" normalizeH="0" baseline="0" noProof="0">
                <a:ln>
                  <a:noFill/>
                </a:ln>
                <a:solidFill>
                  <a:srgbClr val="50E6FF"/>
                </a:solidFill>
                <a:effectLst/>
                <a:uLnTx/>
                <a:uFillTx/>
                <a:latin typeface="Segoe UI"/>
                <a:ea typeface="+mn-ea"/>
                <a:cs typeface="Segoe UI"/>
              </a:rPr>
              <a:t>Azure Application Insights </a:t>
            </a:r>
            <a:r>
              <a:rPr kumimoji="0" lang="en-US" sz="1400" b="0" i="0" u="none" strike="noStrike" kern="1200" cap="none" spc="0" normalizeH="0" baseline="0" noProof="0">
                <a:ln>
                  <a:noFill/>
                </a:ln>
                <a:solidFill>
                  <a:srgbClr val="FFFFFF"/>
                </a:solidFill>
                <a:effectLst/>
                <a:uLnTx/>
                <a:uFillTx/>
                <a:latin typeface="Segoe UI"/>
                <a:ea typeface="+mn-ea"/>
                <a:cs typeface="Segoe UI"/>
              </a:rPr>
              <a:t>for observing application trends</a:t>
            </a:r>
          </a:p>
        </p:txBody>
      </p:sp>
    </p:spTree>
    <p:extLst>
      <p:ext uri="{BB962C8B-B14F-4D97-AF65-F5344CB8AC3E}">
        <p14:creationId xmlns:p14="http://schemas.microsoft.com/office/powerpoint/2010/main" val="2085426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4" presetClass="path" presetSubtype="0" decel="100000" fill="hold" grpId="1" nodeType="withEffect">
                                  <p:stCondLst>
                                    <p:cond delay="0"/>
                                  </p:stCondLst>
                                  <p:childTnLst>
                                    <p:animMotion origin="layout" path="M 1.11022E-16 0.10023 L 1.11022E-16 1.11111E-6 " pathEditMode="relative" rAng="0" ptsTypes="AA">
                                      <p:cBhvr>
                                        <p:cTn id="9" dur="750" fill="hold"/>
                                        <p:tgtEl>
                                          <p:spTgt spid="15"/>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64" presetClass="path" presetSubtype="0" decel="100000" fill="hold" grpId="1" nodeType="withEffect">
                                  <p:stCondLst>
                                    <p:cond delay="0"/>
                                  </p:stCondLst>
                                  <p:childTnLst>
                                    <p:animMotion origin="layout" path="M -2.08333E-6 0.10023 L -2.08333E-6 -3.7037E-7 " pathEditMode="relative" rAng="0" ptsTypes="AA">
                                      <p:cBhvr>
                                        <p:cTn id="14" dur="750" fill="hold"/>
                                        <p:tgtEl>
                                          <p:spTgt spid="16"/>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5" grpId="0"/>
      <p:bldP spid="15"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D27F9FC-ADF3-4073-B522-27EDBD2F5085}"/>
              </a:ext>
            </a:extLst>
          </p:cNvPr>
          <p:cNvSpPr>
            <a:spLocks noGrp="1"/>
          </p:cNvSpPr>
          <p:nvPr>
            <p:ph type="title"/>
          </p:nvPr>
        </p:nvSpPr>
        <p:spPr>
          <a:xfrm>
            <a:off x="423042" y="1733237"/>
            <a:ext cx="11018680" cy="590867"/>
          </a:xfrm>
        </p:spPr>
        <p:txBody>
          <a:bodyPr/>
          <a:lstStyle/>
          <a:p>
            <a:pPr>
              <a:lnSpc>
                <a:spcPts val="2353"/>
              </a:lnSpc>
            </a:pPr>
            <a:r>
              <a:rPr lang="en-GB" sz="1800" spc="0">
                <a:solidFill>
                  <a:schemeClr val="bg1"/>
                </a:solidFill>
                <a:latin typeface="+mn-lt"/>
                <a:cs typeface="+mn-cs"/>
              </a:rPr>
              <a:t>Enable teams to </a:t>
            </a:r>
            <a:r>
              <a:rPr lang="en-GB" sz="1800" spc="0">
                <a:solidFill>
                  <a:schemeClr val="accent5"/>
                </a:solidFill>
                <a:latin typeface="+mn-lt"/>
                <a:cs typeface="+mn-cs"/>
              </a:rPr>
              <a:t>independently test, deploy, and update </a:t>
            </a:r>
            <a:r>
              <a:rPr lang="en-GB" sz="1800" spc="0">
                <a:solidFill>
                  <a:schemeClr val="bg1"/>
                </a:solidFill>
                <a:latin typeface="+mn-lt"/>
                <a:cs typeface="+mn-cs"/>
              </a:rPr>
              <a:t>their systems </a:t>
            </a:r>
            <a:r>
              <a:rPr lang="en-GB" sz="1800" spc="0">
                <a:solidFill>
                  <a:schemeClr val="bg2"/>
                </a:solidFill>
                <a:latin typeface="+mn-lt"/>
                <a:cs typeface="+mn-cs"/>
              </a:rPr>
              <a:t>on</a:t>
            </a:r>
            <a:r>
              <a:rPr lang="en-GB" sz="1800" spc="0">
                <a:solidFill>
                  <a:schemeClr val="tx2"/>
                </a:solidFill>
                <a:latin typeface="+mn-lt"/>
                <a:cs typeface="+mn-cs"/>
              </a:rPr>
              <a:t> </a:t>
            </a:r>
            <a:r>
              <a:rPr lang="en-GB" sz="1800" spc="0">
                <a:solidFill>
                  <a:schemeClr val="bg1"/>
                </a:solidFill>
                <a:latin typeface="+mn-lt"/>
                <a:cs typeface="+mn-cs"/>
              </a:rPr>
              <a:t>demand without depending on other teams for support, services, resources, or approvals.</a:t>
            </a:r>
          </a:p>
        </p:txBody>
      </p:sp>
      <p:sp>
        <p:nvSpPr>
          <p:cNvPr id="62" name="TextBox 61">
            <a:extLst>
              <a:ext uri="{FF2B5EF4-FFF2-40B4-BE49-F238E27FC236}">
                <a16:creationId xmlns:a16="http://schemas.microsoft.com/office/drawing/2014/main" id="{68173D06-ECA6-4261-8170-876E2AC49713}"/>
              </a:ext>
            </a:extLst>
          </p:cNvPr>
          <p:cNvSpPr txBox="1"/>
          <p:nvPr/>
        </p:nvSpPr>
        <p:spPr>
          <a:xfrm>
            <a:off x="1577275" y="3919676"/>
            <a:ext cx="4071964" cy="2369880"/>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rPr>
              <a:t>Apply </a:t>
            </a:r>
            <a:r>
              <a:rPr kumimoji="0" lang="en-US" sz="1600" b="0" i="0" u="none" strike="noStrike" kern="1200" cap="none" spc="0" normalizeH="0" baseline="0" noProof="0">
                <a:ln>
                  <a:noFill/>
                </a:ln>
                <a:solidFill>
                  <a:srgbClr val="50E6FF"/>
                </a:solidFill>
                <a:effectLst/>
                <a:uLnTx/>
                <a:uFillTx/>
                <a:latin typeface="Segoe UI"/>
              </a:rPr>
              <a:t>DevOps</a:t>
            </a:r>
            <a:r>
              <a:rPr kumimoji="0" lang="en-US" sz="1600" b="0" i="0" u="none" strike="noStrike" kern="1200" cap="none" spc="0" normalizeH="0" baseline="0" noProof="0">
                <a:ln>
                  <a:noFill/>
                </a:ln>
                <a:solidFill>
                  <a:srgbClr val="FFFFFF"/>
                </a:solidFill>
                <a:effectLst/>
                <a:uLnTx/>
                <a:uFillTx/>
                <a:latin typeface="Segoe UI"/>
              </a:rPr>
              <a:t> to break down barriers between development and operations within the cloud journey.</a:t>
            </a:r>
            <a:endParaRPr kumimoji="0" lang="en-GB" sz="1600" b="0" i="0" u="none" strike="noStrike" kern="1200" cap="none" spc="0" normalizeH="0" baseline="0" noProof="0">
              <a:ln>
                <a:noFill/>
              </a:ln>
              <a:solidFill>
                <a:srgbClr val="FFFFFF"/>
              </a:solidFill>
              <a:effectLst/>
              <a:uLnTx/>
              <a:uFillTx/>
              <a:latin typeface="Segoe UI"/>
              <a:ea typeface="+mn-lt"/>
              <a:cs typeface="Segoe UI"/>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rPr>
              <a:t>Run</a:t>
            </a:r>
            <a:r>
              <a:rPr kumimoji="0" lang="en-GB" sz="1600" b="0" i="0" u="none" strike="noStrike" kern="1200" cap="none" spc="0" normalizeH="0" baseline="0" noProof="0">
                <a:ln>
                  <a:noFill/>
                </a:ln>
                <a:solidFill>
                  <a:srgbClr val="000000"/>
                </a:solidFill>
                <a:effectLst/>
                <a:uLnTx/>
                <a:uFillTx/>
                <a:latin typeface="Segoe UI"/>
              </a:rPr>
              <a:t> </a:t>
            </a:r>
            <a:r>
              <a:rPr kumimoji="0" lang="en-GB" sz="1600" b="0" i="0" u="none" strike="noStrike" kern="1200" cap="none" spc="0" normalizeH="0" baseline="0" noProof="0">
                <a:ln>
                  <a:noFill/>
                </a:ln>
                <a:solidFill>
                  <a:srgbClr val="50E6FF"/>
                </a:solidFill>
                <a:effectLst/>
                <a:uLnTx/>
                <a:uFillTx/>
                <a:latin typeface="Segoe UI"/>
              </a:rPr>
              <a:t>agile and independent teams </a:t>
            </a:r>
            <a:r>
              <a:rPr kumimoji="0" lang="en-GB" sz="1600" b="0" i="0" u="none" strike="noStrike" kern="1200" cap="none" spc="0" normalizeH="0" baseline="0" noProof="0">
                <a:ln>
                  <a:noFill/>
                </a:ln>
                <a:solidFill>
                  <a:srgbClr val="FFFFFF"/>
                </a:solidFill>
                <a:effectLst/>
                <a:uLnTx/>
                <a:uFillTx/>
                <a:latin typeface="Segoe UI"/>
              </a:rPr>
              <a:t>that are in charge of developing and running their parts of the workload</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rPr>
              <a:t>Limit impact of issues by having </a:t>
            </a:r>
            <a:r>
              <a:rPr kumimoji="0" lang="en-GB" sz="1600" b="0" i="0" u="none" strike="noStrike" kern="1200" cap="none" spc="0" normalizeH="0" baseline="0" noProof="0">
                <a:ln>
                  <a:noFill/>
                </a:ln>
                <a:solidFill>
                  <a:srgbClr val="50E6FF"/>
                </a:solidFill>
                <a:effectLst/>
                <a:uLnTx/>
                <a:uFillTx/>
                <a:latin typeface="Segoe UI"/>
              </a:rPr>
              <a:t>clear boundaries between services</a:t>
            </a:r>
            <a:endParaRPr kumimoji="0" lang="en-US" sz="1600" b="0" i="0" u="none" strike="noStrike" kern="1200" cap="none" spc="0" normalizeH="0" baseline="0" noProof="0">
              <a:ln>
                <a:noFill/>
              </a:ln>
              <a:solidFill>
                <a:srgbClr val="50E6FF"/>
              </a:solidFill>
              <a:effectLst/>
              <a:uLnTx/>
              <a:uFillTx/>
              <a:latin typeface="Segoe UI"/>
            </a:endParaRPr>
          </a:p>
        </p:txBody>
      </p:sp>
      <p:sp>
        <p:nvSpPr>
          <p:cNvPr id="64" name="TextBox 63">
            <a:extLst>
              <a:ext uri="{FF2B5EF4-FFF2-40B4-BE49-F238E27FC236}">
                <a16:creationId xmlns:a16="http://schemas.microsoft.com/office/drawing/2014/main" id="{76FEE3AC-94E5-420A-BE2A-552E9103C4CD}"/>
              </a:ext>
            </a:extLst>
          </p:cNvPr>
          <p:cNvSpPr txBox="1"/>
          <p:nvPr/>
        </p:nvSpPr>
        <p:spPr>
          <a:xfrm>
            <a:off x="1655545" y="3244334"/>
            <a:ext cx="3667225"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Strive for a true DevOps model</a:t>
            </a:r>
          </a:p>
        </p:txBody>
      </p:sp>
      <p:sp>
        <p:nvSpPr>
          <p:cNvPr id="4" name="TextBox 3">
            <a:extLst>
              <a:ext uri="{FF2B5EF4-FFF2-40B4-BE49-F238E27FC236}">
                <a16:creationId xmlns:a16="http://schemas.microsoft.com/office/drawing/2014/main" id="{A9F34B89-4964-4986-987B-872B4F787563}"/>
              </a:ext>
            </a:extLst>
          </p:cNvPr>
          <p:cNvSpPr txBox="1"/>
          <p:nvPr/>
        </p:nvSpPr>
        <p:spPr>
          <a:xfrm>
            <a:off x="6957124" y="3816072"/>
            <a:ext cx="4253671" cy="1231106"/>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E6FF"/>
                </a:solidFill>
                <a:effectLst/>
                <a:uLnTx/>
                <a:uFillTx/>
                <a:latin typeface="Segoe UI"/>
                <a:ea typeface="+mn-lt"/>
                <a:cs typeface="Segoe UI"/>
              </a:rPr>
              <a:t>Enjoy the flexibility </a:t>
            </a:r>
            <a:r>
              <a:rPr kumimoji="0" lang="en-US" sz="1600" b="0" i="0" u="none" strike="noStrike" kern="1200" cap="none" spc="0" normalizeH="0" baseline="0" noProof="0">
                <a:ln>
                  <a:noFill/>
                </a:ln>
                <a:solidFill>
                  <a:srgbClr val="FFFFFF"/>
                </a:solidFill>
                <a:effectLst/>
                <a:uLnTx/>
                <a:uFillTx/>
                <a:latin typeface="Segoe UI"/>
                <a:ea typeface="+mn-lt"/>
                <a:cs typeface="Segoe UI"/>
              </a:rPr>
              <a:t>of creating agile and independent workloads with microservices.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cs typeface="Segoe UI"/>
            </a:endParaRPr>
          </a:p>
        </p:txBody>
      </p:sp>
      <p:sp>
        <p:nvSpPr>
          <p:cNvPr id="5" name="TextBox 4">
            <a:extLst>
              <a:ext uri="{FF2B5EF4-FFF2-40B4-BE49-F238E27FC236}">
                <a16:creationId xmlns:a16="http://schemas.microsoft.com/office/drawing/2014/main" id="{685265E7-FBF7-459B-BC70-BE30C908323D}"/>
              </a:ext>
            </a:extLst>
          </p:cNvPr>
          <p:cNvSpPr txBox="1"/>
          <p:nvPr/>
        </p:nvSpPr>
        <p:spPr>
          <a:xfrm>
            <a:off x="7084195" y="3244334"/>
            <a:ext cx="3309508" cy="369332"/>
          </a:xfrm>
          <a:prstGeom prst="rect">
            <a:avLst/>
          </a:prstGeom>
          <a:noFill/>
        </p:spPr>
        <p:txBody>
          <a:bodyPr wrap="square" lIns="91440" tIns="45720" rIns="91440" bIns="45720" anchor="t">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rPr>
              <a:t>Microservices design</a:t>
            </a:r>
            <a:endParaRPr kumimoji="0" lang="en-US" sz="1800" b="0" i="0" u="none" strike="noStrike" kern="1200" cap="none" spc="0" normalizeH="0" baseline="0" noProof="0">
              <a:ln>
                <a:noFill/>
              </a:ln>
              <a:solidFill>
                <a:schemeClr val="accent5"/>
              </a:solidFill>
              <a:effectLst/>
              <a:uLnTx/>
              <a:uFillTx/>
              <a:latin typeface="+mj-lt"/>
              <a:ea typeface="+mn-ea"/>
              <a:cs typeface="Segoe UI"/>
            </a:endParaRPr>
          </a:p>
        </p:txBody>
      </p:sp>
      <p:sp>
        <p:nvSpPr>
          <p:cNvPr id="11" name="Title 2">
            <a:extLst>
              <a:ext uri="{FF2B5EF4-FFF2-40B4-BE49-F238E27FC236}">
                <a16:creationId xmlns:a16="http://schemas.microsoft.com/office/drawing/2014/main" id="{B5D6B2A7-0561-4159-A7AA-76CEF5684467}"/>
              </a:ext>
            </a:extLst>
          </p:cNvPr>
          <p:cNvSpPr txBox="1">
            <a:spLocks/>
          </p:cNvSpPr>
          <p:nvPr/>
        </p:nvSpPr>
        <p:spPr>
          <a:xfrm>
            <a:off x="1401620" y="749004"/>
            <a:ext cx="9930688" cy="76540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i="0" u="none" strike="noStrike" kern="1200" cap="none" spc="-49" normalizeH="0" baseline="0" noProof="0">
                <a:ln w="3175">
                  <a:noFill/>
                </a:ln>
                <a:solidFill>
                  <a:srgbClr val="FFFFFF"/>
                </a:solidFill>
                <a:effectLst/>
                <a:uLnTx/>
                <a:uFillTx/>
                <a:latin typeface="+mn-lt"/>
                <a:ea typeface="+mn-ea"/>
                <a:cs typeface="Segoe UI" pitchFamily="34" charset="0"/>
              </a:rPr>
              <a:t>Continuous Improvement</a:t>
            </a:r>
            <a:br>
              <a:rPr kumimoji="0" lang="en-US" sz="2800" i="0" u="none" strike="noStrike" kern="1200" cap="none" spc="-49" normalizeH="0" baseline="0" noProof="0">
                <a:ln w="3175">
                  <a:noFill/>
                </a:ln>
                <a:solidFill>
                  <a:srgbClr val="FFFFFF"/>
                </a:solidFill>
                <a:effectLst/>
                <a:uLnTx/>
                <a:uFillTx/>
                <a:latin typeface="+mn-lt"/>
                <a:ea typeface="+mn-ea"/>
                <a:cs typeface="Segoe UI" pitchFamily="34" charset="0"/>
              </a:rPr>
            </a:br>
            <a:r>
              <a:rPr kumimoji="0" lang="en-US" sz="2400" i="1" u="none" strike="noStrike" kern="1200" cap="none" spc="-49" normalizeH="0" baseline="0" noProof="0">
                <a:ln w="3175">
                  <a:noFill/>
                </a:ln>
                <a:solidFill>
                  <a:srgbClr val="FFFFFF"/>
                </a:solidFill>
                <a:effectLst/>
                <a:uLnTx/>
                <a:uFillTx/>
                <a:latin typeface="+mn-lt"/>
                <a:ea typeface="+mn-ea"/>
                <a:cs typeface="Segoe UI" pitchFamily="34" charset="0"/>
              </a:rPr>
              <a:t>Principle: Use loosely coupled architecture</a:t>
            </a:r>
            <a:endParaRPr kumimoji="0" lang="en-US" sz="2000" i="1" u="none" strike="noStrike" kern="1200" cap="none" spc="-49" normalizeH="0" baseline="0" noProof="0">
              <a:ln w="3175">
                <a:noFill/>
              </a:ln>
              <a:solidFill>
                <a:srgbClr val="FFFFFF"/>
              </a:solidFill>
              <a:effectLst/>
              <a:uLnTx/>
              <a:uFillTx/>
              <a:latin typeface="+mn-lt"/>
              <a:ea typeface="+mn-ea"/>
              <a:cs typeface="Segoe UI" pitchFamily="34" charset="0"/>
            </a:endParaRPr>
          </a:p>
        </p:txBody>
      </p:sp>
      <p:grpSp>
        <p:nvGrpSpPr>
          <p:cNvPr id="2" name="Group 1">
            <a:extLst>
              <a:ext uri="{FF2B5EF4-FFF2-40B4-BE49-F238E27FC236}">
                <a16:creationId xmlns:a16="http://schemas.microsoft.com/office/drawing/2014/main" id="{D42AEDDB-DD33-4C37-B860-FBBE7B84DCA7}"/>
              </a:ext>
              <a:ext uri="{C183D7F6-B498-43B3-948B-1728B52AA6E4}">
                <adec:decorative xmlns:adec="http://schemas.microsoft.com/office/drawing/2017/decorative" val="1"/>
              </a:ext>
            </a:extLst>
          </p:cNvPr>
          <p:cNvGrpSpPr/>
          <p:nvPr/>
        </p:nvGrpSpPr>
        <p:grpSpPr>
          <a:xfrm>
            <a:off x="423042" y="808457"/>
            <a:ext cx="893808" cy="634890"/>
            <a:chOff x="423042" y="808457"/>
            <a:chExt cx="893808" cy="634890"/>
          </a:xfrm>
        </p:grpSpPr>
        <p:grpSp>
          <p:nvGrpSpPr>
            <p:cNvPr id="14" name="Graphic 12">
              <a:extLst>
                <a:ext uri="{FF2B5EF4-FFF2-40B4-BE49-F238E27FC236}">
                  <a16:creationId xmlns:a16="http://schemas.microsoft.com/office/drawing/2014/main" id="{D6E61AA1-427F-4C66-AA20-8C85596FC1F1}"/>
                </a:ext>
              </a:extLst>
            </p:cNvPr>
            <p:cNvGrpSpPr/>
            <p:nvPr/>
          </p:nvGrpSpPr>
          <p:grpSpPr>
            <a:xfrm>
              <a:off x="423042" y="808457"/>
              <a:ext cx="893808" cy="443020"/>
              <a:chOff x="7848600" y="-770788"/>
              <a:chExt cx="1227391" cy="608362"/>
            </a:xfrm>
          </p:grpSpPr>
          <p:sp>
            <p:nvSpPr>
              <p:cNvPr id="18" name="Freeform: Shape 17">
                <a:extLst>
                  <a:ext uri="{FF2B5EF4-FFF2-40B4-BE49-F238E27FC236}">
                    <a16:creationId xmlns:a16="http://schemas.microsoft.com/office/drawing/2014/main" id="{FCEF4819-1DA1-48A8-89D2-923D1FBD71BB}"/>
                  </a:ext>
                </a:extLst>
              </p:cNvPr>
              <p:cNvSpPr/>
              <p:nvPr/>
            </p:nvSpPr>
            <p:spPr>
              <a:xfrm>
                <a:off x="9066466" y="-162521"/>
                <a:ext cx="9525" cy="95"/>
              </a:xfrm>
              <a:custGeom>
                <a:avLst/>
                <a:gdLst>
                  <a:gd name="connsiteX0" fmla="*/ 0 w 9525"/>
                  <a:gd name="connsiteY0" fmla="*/ 95 h 95"/>
                  <a:gd name="connsiteX1" fmla="*/ 0 w 9525"/>
                  <a:gd name="connsiteY1" fmla="*/ 95 h 95"/>
                  <a:gd name="connsiteX2" fmla="*/ 0 w 9525"/>
                  <a:gd name="connsiteY2" fmla="*/ 0 h 95"/>
                </a:gdLst>
                <a:ahLst/>
                <a:cxnLst>
                  <a:cxn ang="0">
                    <a:pos x="connsiteX0" y="connsiteY0"/>
                  </a:cxn>
                  <a:cxn ang="0">
                    <a:pos x="connsiteX1" y="connsiteY1"/>
                  </a:cxn>
                  <a:cxn ang="0">
                    <a:pos x="connsiteX2" y="connsiteY2"/>
                  </a:cxn>
                </a:cxnLst>
                <a:rect l="l" t="t" r="r" b="b"/>
                <a:pathLst>
                  <a:path w="9525" h="95">
                    <a:moveTo>
                      <a:pt x="0" y="95"/>
                    </a:moveTo>
                    <a:lnTo>
                      <a:pt x="0" y="95"/>
                    </a:lnTo>
                    <a:lnTo>
                      <a:pt x="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CEF6E16-D662-42CA-A584-2BD548D2D03C}"/>
                  </a:ext>
                </a:extLst>
              </p:cNvPr>
              <p:cNvSpPr/>
              <p:nvPr/>
            </p:nvSpPr>
            <p:spPr>
              <a:xfrm>
                <a:off x="8496300" y="-770788"/>
                <a:ext cx="364997" cy="232409"/>
              </a:xfrm>
              <a:custGeom>
                <a:avLst/>
                <a:gdLst>
                  <a:gd name="connsiteX0" fmla="*/ 0 w 364997"/>
                  <a:gd name="connsiteY0" fmla="*/ 114586 h 232409"/>
                  <a:gd name="connsiteX1" fmla="*/ 283845 w 364997"/>
                  <a:gd name="connsiteY1" fmla="*/ 232410 h 232409"/>
                  <a:gd name="connsiteX2" fmla="*/ 364998 w 364997"/>
                  <a:gd name="connsiteY2" fmla="*/ 151257 h 232409"/>
                  <a:gd name="connsiteX3" fmla="*/ 0 w 364997"/>
                  <a:gd name="connsiteY3" fmla="*/ 0 h 232409"/>
                  <a:gd name="connsiteX4" fmla="*/ 0 w 364997"/>
                  <a:gd name="connsiteY4" fmla="*/ 114586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997" h="232409">
                    <a:moveTo>
                      <a:pt x="0" y="114586"/>
                    </a:moveTo>
                    <a:cubicBezTo>
                      <a:pt x="107918" y="122873"/>
                      <a:pt x="206216" y="165830"/>
                      <a:pt x="283845" y="232410"/>
                    </a:cubicBezTo>
                    <a:lnTo>
                      <a:pt x="364998" y="151257"/>
                    </a:lnTo>
                    <a:cubicBezTo>
                      <a:pt x="266510" y="64198"/>
                      <a:pt x="139637" y="8668"/>
                      <a:pt x="0" y="0"/>
                    </a:cubicBezTo>
                    <a:lnTo>
                      <a:pt x="0" y="11458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C640FEF-2A4D-42B6-BA78-74ACA134FD87}"/>
                  </a:ext>
                </a:extLst>
              </p:cNvPr>
              <p:cNvSpPr/>
              <p:nvPr/>
            </p:nvSpPr>
            <p:spPr>
              <a:xfrm>
                <a:off x="8055006" y="-770788"/>
                <a:ext cx="365093" cy="232219"/>
              </a:xfrm>
              <a:custGeom>
                <a:avLst/>
                <a:gdLst>
                  <a:gd name="connsiteX0" fmla="*/ 80963 w 365093"/>
                  <a:gd name="connsiteY0" fmla="*/ 232219 h 232219"/>
                  <a:gd name="connsiteX1" fmla="*/ 365093 w 365093"/>
                  <a:gd name="connsiteY1" fmla="*/ 114776 h 232219"/>
                  <a:gd name="connsiteX2" fmla="*/ 365093 w 365093"/>
                  <a:gd name="connsiteY2" fmla="*/ 0 h 232219"/>
                  <a:gd name="connsiteX3" fmla="*/ 0 w 365093"/>
                  <a:gd name="connsiteY3" fmla="*/ 151162 h 232219"/>
                  <a:gd name="connsiteX4" fmla="*/ 80963 w 365093"/>
                  <a:gd name="connsiteY4" fmla="*/ 232219 h 23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93" h="232219">
                    <a:moveTo>
                      <a:pt x="80963" y="232219"/>
                    </a:moveTo>
                    <a:cubicBezTo>
                      <a:pt x="163163" y="161735"/>
                      <a:pt x="263081" y="122587"/>
                      <a:pt x="365093" y="114776"/>
                    </a:cubicBezTo>
                    <a:lnTo>
                      <a:pt x="365093" y="0"/>
                    </a:lnTo>
                    <a:cubicBezTo>
                      <a:pt x="233839" y="8192"/>
                      <a:pt x="104870" y="58579"/>
                      <a:pt x="0" y="151162"/>
                    </a:cubicBezTo>
                    <a:lnTo>
                      <a:pt x="80963" y="232219"/>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AD688443-5143-4D89-AAB2-9D6204D29351}"/>
                  </a:ext>
                </a:extLst>
              </p:cNvPr>
              <p:cNvSpPr/>
              <p:nvPr/>
            </p:nvSpPr>
            <p:spPr>
              <a:xfrm>
                <a:off x="7848600" y="-564285"/>
                <a:ext cx="232409" cy="364997"/>
              </a:xfrm>
              <a:custGeom>
                <a:avLst/>
                <a:gdLst>
                  <a:gd name="connsiteX0" fmla="*/ 114586 w 232409"/>
                  <a:gd name="connsiteY0" fmla="*/ 364998 h 364997"/>
                  <a:gd name="connsiteX1" fmla="*/ 232410 w 232409"/>
                  <a:gd name="connsiteY1" fmla="*/ 81153 h 364997"/>
                  <a:gd name="connsiteX2" fmla="*/ 151257 w 232409"/>
                  <a:gd name="connsiteY2" fmla="*/ 0 h 364997"/>
                  <a:gd name="connsiteX3" fmla="*/ 0 w 232409"/>
                  <a:gd name="connsiteY3" fmla="*/ 364998 h 364997"/>
                  <a:gd name="connsiteX4" fmla="*/ 114586 w 232409"/>
                  <a:gd name="connsiteY4" fmla="*/ 364998 h 364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9" h="364997">
                    <a:moveTo>
                      <a:pt x="114586" y="364998"/>
                    </a:moveTo>
                    <a:cubicBezTo>
                      <a:pt x="122873" y="257080"/>
                      <a:pt x="165830" y="158782"/>
                      <a:pt x="232410" y="81153"/>
                    </a:cubicBezTo>
                    <a:lnTo>
                      <a:pt x="151257" y="0"/>
                    </a:lnTo>
                    <a:cubicBezTo>
                      <a:pt x="64198" y="98584"/>
                      <a:pt x="8668" y="225457"/>
                      <a:pt x="0" y="364998"/>
                    </a:cubicBezTo>
                    <a:lnTo>
                      <a:pt x="114586" y="36499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aphic 33">
              <a:extLst>
                <a:ext uri="{FF2B5EF4-FFF2-40B4-BE49-F238E27FC236}">
                  <a16:creationId xmlns:a16="http://schemas.microsoft.com/office/drawing/2014/main" id="{11B4C6AE-FD61-4872-BDE0-AFAF608FD37A}"/>
                </a:ext>
              </a:extLst>
            </p:cNvPr>
            <p:cNvGrpSpPr/>
            <p:nvPr/>
          </p:nvGrpSpPr>
          <p:grpSpPr>
            <a:xfrm>
              <a:off x="551704" y="1062346"/>
              <a:ext cx="568378" cy="381001"/>
              <a:chOff x="8069263" y="-442212"/>
              <a:chExt cx="568378" cy="381001"/>
            </a:xfrm>
          </p:grpSpPr>
          <p:sp>
            <p:nvSpPr>
              <p:cNvPr id="16" name="Freeform: Shape 15">
                <a:extLst>
                  <a:ext uri="{FF2B5EF4-FFF2-40B4-BE49-F238E27FC236}">
                    <a16:creationId xmlns:a16="http://schemas.microsoft.com/office/drawing/2014/main" id="{326CE926-F7A2-4AF7-B084-1FB50D92002B}"/>
                  </a:ext>
                </a:extLst>
              </p:cNvPr>
              <p:cNvSpPr/>
              <p:nvPr/>
            </p:nvSpPr>
            <p:spPr>
              <a:xfrm>
                <a:off x="8432650" y="-427565"/>
                <a:ext cx="190500" cy="190500"/>
              </a:xfrm>
              <a:custGeom>
                <a:avLst/>
                <a:gdLst>
                  <a:gd name="connsiteX0" fmla="*/ 0 w 190500"/>
                  <a:gd name="connsiteY0" fmla="*/ 0 h 190500"/>
                  <a:gd name="connsiteX1" fmla="*/ 190500 w 190500"/>
                  <a:gd name="connsiteY1" fmla="*/ 0 h 190500"/>
                  <a:gd name="connsiteX2" fmla="*/ 190500 w 190500"/>
                  <a:gd name="connsiteY2" fmla="*/ 190501 h 190500"/>
                </a:gdLst>
                <a:ahLst/>
                <a:cxnLst>
                  <a:cxn ang="0">
                    <a:pos x="connsiteX0" y="connsiteY0"/>
                  </a:cxn>
                  <a:cxn ang="0">
                    <a:pos x="connsiteX1" y="connsiteY1"/>
                  </a:cxn>
                  <a:cxn ang="0">
                    <a:pos x="connsiteX2" y="connsiteY2"/>
                  </a:cxn>
                </a:cxnLst>
                <a:rect l="l" t="t" r="r" b="b"/>
                <a:pathLst>
                  <a:path w="190500" h="190500">
                    <a:moveTo>
                      <a:pt x="0" y="0"/>
                    </a:moveTo>
                    <a:lnTo>
                      <a:pt x="190500" y="0"/>
                    </a:lnTo>
                    <a:lnTo>
                      <a:pt x="190500" y="190501"/>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E905E57-9501-421D-8FD9-297BBDB35210}"/>
                  </a:ext>
                </a:extLst>
              </p:cNvPr>
              <p:cNvSpPr/>
              <p:nvPr/>
            </p:nvSpPr>
            <p:spPr>
              <a:xfrm>
                <a:off x="8081317" y="-427565"/>
                <a:ext cx="541832" cy="354455"/>
              </a:xfrm>
              <a:custGeom>
                <a:avLst/>
                <a:gdLst>
                  <a:gd name="connsiteX0" fmla="*/ 541833 w 541832"/>
                  <a:gd name="connsiteY0" fmla="*/ 0 h 354455"/>
                  <a:gd name="connsiteX1" fmla="*/ 273259 w 541832"/>
                  <a:gd name="connsiteY1" fmla="*/ 268574 h 354455"/>
                  <a:gd name="connsiteX2" fmla="*/ 179570 w 541832"/>
                  <a:gd name="connsiteY2" fmla="*/ 174886 h 354455"/>
                  <a:gd name="connsiteX3" fmla="*/ 0 w 541832"/>
                  <a:gd name="connsiteY3" fmla="*/ 354456 h 354455"/>
                </a:gdLst>
                <a:ahLst/>
                <a:cxnLst>
                  <a:cxn ang="0">
                    <a:pos x="connsiteX0" y="connsiteY0"/>
                  </a:cxn>
                  <a:cxn ang="0">
                    <a:pos x="connsiteX1" y="connsiteY1"/>
                  </a:cxn>
                  <a:cxn ang="0">
                    <a:pos x="connsiteX2" y="connsiteY2"/>
                  </a:cxn>
                  <a:cxn ang="0">
                    <a:pos x="connsiteX3" y="connsiteY3"/>
                  </a:cxn>
                </a:cxnLst>
                <a:rect l="l" t="t" r="r" b="b"/>
                <a:pathLst>
                  <a:path w="541832" h="354455">
                    <a:moveTo>
                      <a:pt x="541833" y="0"/>
                    </a:moveTo>
                    <a:lnTo>
                      <a:pt x="273259" y="268574"/>
                    </a:lnTo>
                    <a:lnTo>
                      <a:pt x="179570" y="174886"/>
                    </a:lnTo>
                    <a:lnTo>
                      <a:pt x="0" y="354456"/>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784090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64" presetClass="path" presetSubtype="0" decel="100000" fill="hold" grpId="1" nodeType="withEffect">
                                  <p:stCondLst>
                                    <p:cond delay="0"/>
                                  </p:stCondLst>
                                  <p:childTnLst>
                                    <p:animMotion origin="layout" path="M -4.16667E-6 0.10023 L -4.16667E-6 -2.96296E-6 " pathEditMode="relative" rAng="0" ptsTypes="AA">
                                      <p:cBhvr>
                                        <p:cTn id="9" dur="750" fill="hold"/>
                                        <p:tgtEl>
                                          <p:spTgt spid="62"/>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64" presetClass="path" presetSubtype="0" decel="100000" fill="hold" grpId="1" nodeType="withEffect">
                                  <p:stCondLst>
                                    <p:cond delay="0"/>
                                  </p:stCondLst>
                                  <p:childTnLst>
                                    <p:animMotion origin="layout" path="M 2.08333E-6 0.10023 L 2.08333E-6 0 " pathEditMode="relative" rAng="0" ptsTypes="AA">
                                      <p:cBhvr>
                                        <p:cTn id="14" dur="750" fill="hold"/>
                                        <p:tgtEl>
                                          <p:spTgt spid="64"/>
                                        </p:tgtEl>
                                        <p:attrNameLst>
                                          <p:attrName>ppt_x</p:attrName>
                                          <p:attrName>ppt_y</p:attrName>
                                        </p:attrNameLst>
                                      </p:cBhvr>
                                      <p:rCtr x="0" y="-5023"/>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4" presetClass="path" presetSubtype="0" decel="100000" fill="hold" grpId="1" nodeType="withEffect">
                                  <p:stCondLst>
                                    <p:cond delay="0"/>
                                  </p:stCondLst>
                                  <p:childTnLst>
                                    <p:animMotion origin="layout" path="M -2.08333E-6 0.10024 L -2.08333E-6 -4.81481E-6 " pathEditMode="relative" rAng="0" ptsTypes="AA">
                                      <p:cBhvr>
                                        <p:cTn id="19" dur="750" fill="hold"/>
                                        <p:tgtEl>
                                          <p:spTgt spid="4"/>
                                        </p:tgtEl>
                                        <p:attrNameLst>
                                          <p:attrName>ppt_x</p:attrName>
                                          <p:attrName>ppt_y</p:attrName>
                                        </p:attrNameLst>
                                      </p:cBhvr>
                                      <p:rCtr x="0" y="-5023"/>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grpId="1" nodeType="withEffect">
                                  <p:stCondLst>
                                    <p:cond delay="0"/>
                                  </p:stCondLst>
                                  <p:childTnLst>
                                    <p:animMotion origin="layout" path="M 3.33333E-6 0.10023 L 3.33333E-6 0 " pathEditMode="relative" rAng="0" ptsTypes="AA">
                                      <p:cBhvr>
                                        <p:cTn id="24" dur="750" fill="hold"/>
                                        <p:tgtEl>
                                          <p:spTgt spid="5"/>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4" grpId="0"/>
      <p:bldP spid="64" grpId="1"/>
      <p:bldP spid="4" grpId="0"/>
      <p:bldP spid="4"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E7F8F8E-CB66-41D5-9B63-1A0543BF360F}"/>
              </a:ext>
              <a:ext uri="{C183D7F6-B498-43B3-948B-1728B52AA6E4}">
                <adec:decorative xmlns:adec="http://schemas.microsoft.com/office/drawing/2017/decorative" val="1"/>
              </a:ext>
            </a:extLst>
          </p:cNvPr>
          <p:cNvGrpSpPr/>
          <p:nvPr/>
        </p:nvGrpSpPr>
        <p:grpSpPr>
          <a:xfrm>
            <a:off x="546997" y="601630"/>
            <a:ext cx="893808" cy="634890"/>
            <a:chOff x="423042" y="808457"/>
            <a:chExt cx="893808" cy="634890"/>
          </a:xfrm>
        </p:grpSpPr>
        <p:grpSp>
          <p:nvGrpSpPr>
            <p:cNvPr id="20" name="Graphic 12">
              <a:extLst>
                <a:ext uri="{FF2B5EF4-FFF2-40B4-BE49-F238E27FC236}">
                  <a16:creationId xmlns:a16="http://schemas.microsoft.com/office/drawing/2014/main" id="{00712EAC-70D2-4309-ABC8-82E01A4492A8}"/>
                </a:ext>
              </a:extLst>
            </p:cNvPr>
            <p:cNvGrpSpPr/>
            <p:nvPr/>
          </p:nvGrpSpPr>
          <p:grpSpPr>
            <a:xfrm>
              <a:off x="423042" y="808457"/>
              <a:ext cx="893808" cy="443020"/>
              <a:chOff x="7848600" y="-770788"/>
              <a:chExt cx="1227391" cy="608362"/>
            </a:xfrm>
          </p:grpSpPr>
          <p:sp>
            <p:nvSpPr>
              <p:cNvPr id="24" name="Freeform: Shape 23">
                <a:extLst>
                  <a:ext uri="{FF2B5EF4-FFF2-40B4-BE49-F238E27FC236}">
                    <a16:creationId xmlns:a16="http://schemas.microsoft.com/office/drawing/2014/main" id="{F1CD6D85-C5D3-4398-B5A0-B25A93457CE9}"/>
                  </a:ext>
                </a:extLst>
              </p:cNvPr>
              <p:cNvSpPr/>
              <p:nvPr/>
            </p:nvSpPr>
            <p:spPr>
              <a:xfrm>
                <a:off x="9066466" y="-162521"/>
                <a:ext cx="9525" cy="95"/>
              </a:xfrm>
              <a:custGeom>
                <a:avLst/>
                <a:gdLst>
                  <a:gd name="connsiteX0" fmla="*/ 0 w 9525"/>
                  <a:gd name="connsiteY0" fmla="*/ 95 h 95"/>
                  <a:gd name="connsiteX1" fmla="*/ 0 w 9525"/>
                  <a:gd name="connsiteY1" fmla="*/ 95 h 95"/>
                  <a:gd name="connsiteX2" fmla="*/ 0 w 9525"/>
                  <a:gd name="connsiteY2" fmla="*/ 0 h 95"/>
                </a:gdLst>
                <a:ahLst/>
                <a:cxnLst>
                  <a:cxn ang="0">
                    <a:pos x="connsiteX0" y="connsiteY0"/>
                  </a:cxn>
                  <a:cxn ang="0">
                    <a:pos x="connsiteX1" y="connsiteY1"/>
                  </a:cxn>
                  <a:cxn ang="0">
                    <a:pos x="connsiteX2" y="connsiteY2"/>
                  </a:cxn>
                </a:cxnLst>
                <a:rect l="l" t="t" r="r" b="b"/>
                <a:pathLst>
                  <a:path w="9525" h="95">
                    <a:moveTo>
                      <a:pt x="0" y="95"/>
                    </a:moveTo>
                    <a:lnTo>
                      <a:pt x="0" y="95"/>
                    </a:lnTo>
                    <a:lnTo>
                      <a:pt x="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D628EF4E-6527-4D4C-BBC9-6C7AC396971A}"/>
                  </a:ext>
                </a:extLst>
              </p:cNvPr>
              <p:cNvSpPr/>
              <p:nvPr/>
            </p:nvSpPr>
            <p:spPr>
              <a:xfrm>
                <a:off x="8496300" y="-770788"/>
                <a:ext cx="364997" cy="232409"/>
              </a:xfrm>
              <a:custGeom>
                <a:avLst/>
                <a:gdLst>
                  <a:gd name="connsiteX0" fmla="*/ 0 w 364997"/>
                  <a:gd name="connsiteY0" fmla="*/ 114586 h 232409"/>
                  <a:gd name="connsiteX1" fmla="*/ 283845 w 364997"/>
                  <a:gd name="connsiteY1" fmla="*/ 232410 h 232409"/>
                  <a:gd name="connsiteX2" fmla="*/ 364998 w 364997"/>
                  <a:gd name="connsiteY2" fmla="*/ 151257 h 232409"/>
                  <a:gd name="connsiteX3" fmla="*/ 0 w 364997"/>
                  <a:gd name="connsiteY3" fmla="*/ 0 h 232409"/>
                  <a:gd name="connsiteX4" fmla="*/ 0 w 364997"/>
                  <a:gd name="connsiteY4" fmla="*/ 114586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997" h="232409">
                    <a:moveTo>
                      <a:pt x="0" y="114586"/>
                    </a:moveTo>
                    <a:cubicBezTo>
                      <a:pt x="107918" y="122873"/>
                      <a:pt x="206216" y="165830"/>
                      <a:pt x="283845" y="232410"/>
                    </a:cubicBezTo>
                    <a:lnTo>
                      <a:pt x="364998" y="151257"/>
                    </a:lnTo>
                    <a:cubicBezTo>
                      <a:pt x="266510" y="64198"/>
                      <a:pt x="139637" y="8668"/>
                      <a:pt x="0" y="0"/>
                    </a:cubicBezTo>
                    <a:lnTo>
                      <a:pt x="0" y="11458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FE61B0F-3DFE-456C-9F48-6D9F3C1A2F09}"/>
                  </a:ext>
                </a:extLst>
              </p:cNvPr>
              <p:cNvSpPr/>
              <p:nvPr/>
            </p:nvSpPr>
            <p:spPr>
              <a:xfrm>
                <a:off x="8055006" y="-770788"/>
                <a:ext cx="365093" cy="232219"/>
              </a:xfrm>
              <a:custGeom>
                <a:avLst/>
                <a:gdLst>
                  <a:gd name="connsiteX0" fmla="*/ 80963 w 365093"/>
                  <a:gd name="connsiteY0" fmla="*/ 232219 h 232219"/>
                  <a:gd name="connsiteX1" fmla="*/ 365093 w 365093"/>
                  <a:gd name="connsiteY1" fmla="*/ 114776 h 232219"/>
                  <a:gd name="connsiteX2" fmla="*/ 365093 w 365093"/>
                  <a:gd name="connsiteY2" fmla="*/ 0 h 232219"/>
                  <a:gd name="connsiteX3" fmla="*/ 0 w 365093"/>
                  <a:gd name="connsiteY3" fmla="*/ 151162 h 232219"/>
                  <a:gd name="connsiteX4" fmla="*/ 80963 w 365093"/>
                  <a:gd name="connsiteY4" fmla="*/ 232219 h 23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93" h="232219">
                    <a:moveTo>
                      <a:pt x="80963" y="232219"/>
                    </a:moveTo>
                    <a:cubicBezTo>
                      <a:pt x="163163" y="161735"/>
                      <a:pt x="263081" y="122587"/>
                      <a:pt x="365093" y="114776"/>
                    </a:cubicBezTo>
                    <a:lnTo>
                      <a:pt x="365093" y="0"/>
                    </a:lnTo>
                    <a:cubicBezTo>
                      <a:pt x="233839" y="8192"/>
                      <a:pt x="104870" y="58579"/>
                      <a:pt x="0" y="151162"/>
                    </a:cubicBezTo>
                    <a:lnTo>
                      <a:pt x="80963" y="232219"/>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AF2A747F-A8E6-4DD4-9BB4-286168AC7632}"/>
                  </a:ext>
                </a:extLst>
              </p:cNvPr>
              <p:cNvSpPr/>
              <p:nvPr/>
            </p:nvSpPr>
            <p:spPr>
              <a:xfrm>
                <a:off x="7848600" y="-564285"/>
                <a:ext cx="232409" cy="364997"/>
              </a:xfrm>
              <a:custGeom>
                <a:avLst/>
                <a:gdLst>
                  <a:gd name="connsiteX0" fmla="*/ 114586 w 232409"/>
                  <a:gd name="connsiteY0" fmla="*/ 364998 h 364997"/>
                  <a:gd name="connsiteX1" fmla="*/ 232410 w 232409"/>
                  <a:gd name="connsiteY1" fmla="*/ 81153 h 364997"/>
                  <a:gd name="connsiteX2" fmla="*/ 151257 w 232409"/>
                  <a:gd name="connsiteY2" fmla="*/ 0 h 364997"/>
                  <a:gd name="connsiteX3" fmla="*/ 0 w 232409"/>
                  <a:gd name="connsiteY3" fmla="*/ 364998 h 364997"/>
                  <a:gd name="connsiteX4" fmla="*/ 114586 w 232409"/>
                  <a:gd name="connsiteY4" fmla="*/ 364998 h 364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9" h="364997">
                    <a:moveTo>
                      <a:pt x="114586" y="364998"/>
                    </a:moveTo>
                    <a:cubicBezTo>
                      <a:pt x="122873" y="257080"/>
                      <a:pt x="165830" y="158782"/>
                      <a:pt x="232410" y="81153"/>
                    </a:cubicBezTo>
                    <a:lnTo>
                      <a:pt x="151257" y="0"/>
                    </a:lnTo>
                    <a:cubicBezTo>
                      <a:pt x="64198" y="98584"/>
                      <a:pt x="8668" y="225457"/>
                      <a:pt x="0" y="364998"/>
                    </a:cubicBezTo>
                    <a:lnTo>
                      <a:pt x="114586" y="36499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 name="Graphic 33">
              <a:extLst>
                <a:ext uri="{FF2B5EF4-FFF2-40B4-BE49-F238E27FC236}">
                  <a16:creationId xmlns:a16="http://schemas.microsoft.com/office/drawing/2014/main" id="{327A7CE3-A5AE-4E64-9C0A-523EAFBAEB71}"/>
                </a:ext>
              </a:extLst>
            </p:cNvPr>
            <p:cNvGrpSpPr/>
            <p:nvPr/>
          </p:nvGrpSpPr>
          <p:grpSpPr>
            <a:xfrm>
              <a:off x="551704" y="1062346"/>
              <a:ext cx="568378" cy="381001"/>
              <a:chOff x="8069263" y="-442212"/>
              <a:chExt cx="568378" cy="381001"/>
            </a:xfrm>
          </p:grpSpPr>
          <p:sp>
            <p:nvSpPr>
              <p:cNvPr id="22" name="Freeform: Shape 21">
                <a:extLst>
                  <a:ext uri="{FF2B5EF4-FFF2-40B4-BE49-F238E27FC236}">
                    <a16:creationId xmlns:a16="http://schemas.microsoft.com/office/drawing/2014/main" id="{3AD7B3E8-E9FE-4DB4-A57D-2BEA87AAA7EB}"/>
                  </a:ext>
                </a:extLst>
              </p:cNvPr>
              <p:cNvSpPr/>
              <p:nvPr/>
            </p:nvSpPr>
            <p:spPr>
              <a:xfrm>
                <a:off x="8432650" y="-427565"/>
                <a:ext cx="190500" cy="190500"/>
              </a:xfrm>
              <a:custGeom>
                <a:avLst/>
                <a:gdLst>
                  <a:gd name="connsiteX0" fmla="*/ 0 w 190500"/>
                  <a:gd name="connsiteY0" fmla="*/ 0 h 190500"/>
                  <a:gd name="connsiteX1" fmla="*/ 190500 w 190500"/>
                  <a:gd name="connsiteY1" fmla="*/ 0 h 190500"/>
                  <a:gd name="connsiteX2" fmla="*/ 190500 w 190500"/>
                  <a:gd name="connsiteY2" fmla="*/ 190501 h 190500"/>
                </a:gdLst>
                <a:ahLst/>
                <a:cxnLst>
                  <a:cxn ang="0">
                    <a:pos x="connsiteX0" y="connsiteY0"/>
                  </a:cxn>
                  <a:cxn ang="0">
                    <a:pos x="connsiteX1" y="connsiteY1"/>
                  </a:cxn>
                  <a:cxn ang="0">
                    <a:pos x="connsiteX2" y="connsiteY2"/>
                  </a:cxn>
                </a:cxnLst>
                <a:rect l="l" t="t" r="r" b="b"/>
                <a:pathLst>
                  <a:path w="190500" h="190500">
                    <a:moveTo>
                      <a:pt x="0" y="0"/>
                    </a:moveTo>
                    <a:lnTo>
                      <a:pt x="190500" y="0"/>
                    </a:lnTo>
                    <a:lnTo>
                      <a:pt x="190500" y="190501"/>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F97D1E6-B82F-4078-A1EE-4117EDF53C7B}"/>
                  </a:ext>
                </a:extLst>
              </p:cNvPr>
              <p:cNvSpPr/>
              <p:nvPr/>
            </p:nvSpPr>
            <p:spPr>
              <a:xfrm>
                <a:off x="8081317" y="-427565"/>
                <a:ext cx="541832" cy="354455"/>
              </a:xfrm>
              <a:custGeom>
                <a:avLst/>
                <a:gdLst>
                  <a:gd name="connsiteX0" fmla="*/ 541833 w 541832"/>
                  <a:gd name="connsiteY0" fmla="*/ 0 h 354455"/>
                  <a:gd name="connsiteX1" fmla="*/ 273259 w 541832"/>
                  <a:gd name="connsiteY1" fmla="*/ 268574 h 354455"/>
                  <a:gd name="connsiteX2" fmla="*/ 179570 w 541832"/>
                  <a:gd name="connsiteY2" fmla="*/ 174886 h 354455"/>
                  <a:gd name="connsiteX3" fmla="*/ 0 w 541832"/>
                  <a:gd name="connsiteY3" fmla="*/ 354456 h 354455"/>
                </a:gdLst>
                <a:ahLst/>
                <a:cxnLst>
                  <a:cxn ang="0">
                    <a:pos x="connsiteX0" y="connsiteY0"/>
                  </a:cxn>
                  <a:cxn ang="0">
                    <a:pos x="connsiteX1" y="connsiteY1"/>
                  </a:cxn>
                  <a:cxn ang="0">
                    <a:pos x="connsiteX2" y="connsiteY2"/>
                  </a:cxn>
                  <a:cxn ang="0">
                    <a:pos x="connsiteX3" y="connsiteY3"/>
                  </a:cxn>
                </a:cxnLst>
                <a:rect l="l" t="t" r="r" b="b"/>
                <a:pathLst>
                  <a:path w="541832" h="354455">
                    <a:moveTo>
                      <a:pt x="541833" y="0"/>
                    </a:moveTo>
                    <a:lnTo>
                      <a:pt x="273259" y="268574"/>
                    </a:lnTo>
                    <a:lnTo>
                      <a:pt x="179570" y="174886"/>
                    </a:lnTo>
                    <a:lnTo>
                      <a:pt x="0" y="354456"/>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4720CBF6-6F97-4BF5-A345-2F40F8864BC0}"/>
              </a:ext>
              <a:ext uri="{C183D7F6-B498-43B3-948B-1728B52AA6E4}">
                <adec:decorative xmlns:adec="http://schemas.microsoft.com/office/drawing/2017/decorative" val="0"/>
              </a:ext>
            </a:extLst>
          </p:cNvPr>
          <p:cNvSpPr>
            <a:spLocks noGrp="1"/>
          </p:cNvSpPr>
          <p:nvPr>
            <p:ph type="title"/>
          </p:nvPr>
        </p:nvSpPr>
        <p:spPr>
          <a:xfrm>
            <a:off x="1488784" y="445053"/>
            <a:ext cx="9657234" cy="765402"/>
          </a:xfrm>
        </p:spPr>
        <p:txBody>
          <a:body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a:ea typeface="+mn-ea"/>
                <a:cs typeface="Segoe UI" pitchFamily="34" charset="0"/>
              </a:rPr>
              <a:t>Continuous Improvement</a:t>
            </a:r>
            <a:br>
              <a:rPr kumimoji="0" lang="en-US" sz="28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2400" b="0" i="1" u="none" strike="noStrike" kern="1200" cap="none" spc="-49" normalizeH="0" baseline="0" noProof="0">
                <a:ln w="3175">
                  <a:noFill/>
                </a:ln>
                <a:solidFill>
                  <a:srgbClr val="FFFFFF"/>
                </a:solidFill>
                <a:effectLst/>
                <a:uLnTx/>
                <a:uFillTx/>
                <a:latin typeface="Segoe UI"/>
                <a:ea typeface="+mn-ea"/>
                <a:cs typeface="Segoe UI" pitchFamily="34" charset="0"/>
              </a:rPr>
              <a:t>Principle: rehearse recovery and practice failure</a:t>
            </a:r>
            <a:endParaRPr kumimoji="0" lang="en-US" sz="1800" b="0" i="0" u="none" strike="noStrike" kern="1200" cap="none" spc="0" normalizeH="0" baseline="0" noProof="0">
              <a:ln w="3175">
                <a:noFill/>
              </a:ln>
              <a:solidFill>
                <a:schemeClr val="bg1"/>
              </a:solidFill>
              <a:effectLst/>
              <a:uLnTx/>
              <a:uFillTx/>
              <a:latin typeface="Segoe UI"/>
              <a:ea typeface="+mn-ea"/>
              <a:cs typeface="Segoe UI" pitchFamily="34" charset="0"/>
            </a:endParaRPr>
          </a:p>
        </p:txBody>
      </p:sp>
      <p:sp>
        <p:nvSpPr>
          <p:cNvPr id="17" name="Title 2">
            <a:extLst>
              <a:ext uri="{FF2B5EF4-FFF2-40B4-BE49-F238E27FC236}">
                <a16:creationId xmlns:a16="http://schemas.microsoft.com/office/drawing/2014/main" id="{3BDF0DA4-26A0-4703-BC85-FFB863876DE8}"/>
              </a:ext>
            </a:extLst>
          </p:cNvPr>
          <p:cNvSpPr txBox="1">
            <a:spLocks/>
          </p:cNvSpPr>
          <p:nvPr/>
        </p:nvSpPr>
        <p:spPr>
          <a:xfrm>
            <a:off x="716241" y="1689851"/>
            <a:ext cx="9930688" cy="83099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Run</a:t>
            </a:r>
            <a:r>
              <a:rPr kumimoji="0" lang="en-GB" sz="1800" b="0" i="0" u="none" strike="noStrike" kern="1200" cap="none" spc="0" normalizeH="0" baseline="0" noProof="0">
                <a:ln w="3175">
                  <a:noFill/>
                </a:ln>
                <a:solidFill>
                  <a:srgbClr val="000000"/>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DR drills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on a regular cadence and use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chaos engineering practices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to identify and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remediate weak points</a:t>
            </a:r>
            <a:r>
              <a:rPr kumimoji="0" lang="en-GB" sz="1800" b="0" i="0" u="none" strike="noStrike" kern="1200" cap="none" spc="0" normalizeH="0" baseline="0" noProof="0">
                <a:ln w="3175">
                  <a:noFill/>
                </a:ln>
                <a:solidFill>
                  <a:srgbClr val="0078D3"/>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in application reliability.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Regular rehearsal of failure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will validate the effectiveness of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recovery processes</a:t>
            </a:r>
            <a:r>
              <a:rPr kumimoji="0" lang="en-GB" sz="1800" b="0" i="0" u="none" strike="noStrike" kern="1200" cap="none" spc="0" normalizeH="0" baseline="0" noProof="0">
                <a:ln w="3175">
                  <a:noFill/>
                </a:ln>
                <a:solidFill>
                  <a:srgbClr val="0078D3"/>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and ensure teams are familiar with their responsibilities.</a:t>
            </a:r>
            <a:endParaRPr kumimoji="0" lang="en-US" sz="2745" i="1" u="none" strike="noStrike" kern="1200" cap="none" spc="-49" normalizeH="0" baseline="0" noProof="0">
              <a:ln w="3175">
                <a:noFill/>
              </a:ln>
              <a:solidFill>
                <a:srgbClr val="FFFFFF"/>
              </a:solidFill>
              <a:effectLst/>
              <a:uLnTx/>
              <a:uFillTx/>
              <a:latin typeface="+mn-lt"/>
              <a:ea typeface="+mn-ea"/>
              <a:cs typeface="Segoe UI" pitchFamily="34" charset="0"/>
            </a:endParaRPr>
          </a:p>
        </p:txBody>
      </p:sp>
      <p:grpSp>
        <p:nvGrpSpPr>
          <p:cNvPr id="3" name="Group 2" descr="Rehearse recovery">
            <a:extLst>
              <a:ext uri="{FF2B5EF4-FFF2-40B4-BE49-F238E27FC236}">
                <a16:creationId xmlns:a16="http://schemas.microsoft.com/office/drawing/2014/main" id="{BA1E86F6-38C3-49C3-B448-87F5ACF218EB}"/>
              </a:ext>
            </a:extLst>
          </p:cNvPr>
          <p:cNvGrpSpPr/>
          <p:nvPr/>
        </p:nvGrpSpPr>
        <p:grpSpPr>
          <a:xfrm>
            <a:off x="1673646" y="3297944"/>
            <a:ext cx="3431075" cy="3033101"/>
            <a:chOff x="1673646" y="3297944"/>
            <a:chExt cx="3431075" cy="3033101"/>
          </a:xfrm>
        </p:grpSpPr>
        <p:sp>
          <p:nvSpPr>
            <p:cNvPr id="51" name="TextBox 50">
              <a:extLst>
                <a:ext uri="{FF2B5EF4-FFF2-40B4-BE49-F238E27FC236}">
                  <a16:creationId xmlns:a16="http://schemas.microsoft.com/office/drawing/2014/main" id="{5DBB7C18-B668-4233-844E-433AE371A384}"/>
                </a:ext>
              </a:extLst>
            </p:cNvPr>
            <p:cNvSpPr txBox="1"/>
            <p:nvPr/>
          </p:nvSpPr>
          <p:spPr>
            <a:xfrm>
              <a:off x="1746896" y="3297944"/>
              <a:ext cx="259742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Rehearse recovery</a:t>
              </a:r>
            </a:p>
          </p:txBody>
        </p:sp>
        <p:sp>
          <p:nvSpPr>
            <p:cNvPr id="28" name="TextBox 27">
              <a:extLst>
                <a:ext uri="{FF2B5EF4-FFF2-40B4-BE49-F238E27FC236}">
                  <a16:creationId xmlns:a16="http://schemas.microsoft.com/office/drawing/2014/main" id="{1F12BBC0-1D5B-418B-9DAA-3251096964AA}"/>
                </a:ext>
              </a:extLst>
            </p:cNvPr>
            <p:cNvSpPr txBox="1"/>
            <p:nvPr/>
          </p:nvSpPr>
          <p:spPr>
            <a:xfrm>
              <a:off x="1673646" y="3899610"/>
              <a:ext cx="3431075" cy="24314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Only</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tested recovery </a:t>
              </a:r>
              <a:r>
                <a:rPr kumimoji="0" lang="en-US" sz="1600" b="0" i="0" u="none" strike="noStrike" kern="1200" cap="none" spc="0" normalizeH="0" baseline="0" noProof="0">
                  <a:ln>
                    <a:noFill/>
                  </a:ln>
                  <a:solidFill>
                    <a:srgbClr val="FFFFFF"/>
                  </a:solidFill>
                  <a:effectLst/>
                  <a:uLnTx/>
                  <a:uFillTx/>
                  <a:latin typeface="Segoe UI"/>
                  <a:ea typeface="+mn-ea"/>
                  <a:cs typeface="+mn-cs"/>
                </a:rPr>
                <a:t>procedures will work in times of emergency </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Validate</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operation runbooks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Run regular tests and conduct </a:t>
              </a:r>
              <a:r>
                <a:rPr kumimoji="0" lang="en-US" sz="1600" b="0" i="0" u="none" strike="noStrike" kern="1200" cap="none" spc="0" normalizeH="0" baseline="0" noProof="0">
                  <a:ln>
                    <a:noFill/>
                  </a:ln>
                  <a:solidFill>
                    <a:srgbClr val="50E6FF"/>
                  </a:solidFill>
                  <a:effectLst/>
                  <a:uLnTx/>
                  <a:uFillTx/>
                  <a:latin typeface="Segoe UI"/>
                  <a:ea typeface="+mn-ea"/>
                  <a:cs typeface="+mn-cs"/>
                </a:rPr>
                <a:t>dry runs of failover scenarios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 name="Group 3" descr="Pratice failure">
            <a:extLst>
              <a:ext uri="{FF2B5EF4-FFF2-40B4-BE49-F238E27FC236}">
                <a16:creationId xmlns:a16="http://schemas.microsoft.com/office/drawing/2014/main" id="{66F9C21A-039E-4C61-B07F-AAE09563770F}"/>
              </a:ext>
            </a:extLst>
          </p:cNvPr>
          <p:cNvGrpSpPr/>
          <p:nvPr/>
        </p:nvGrpSpPr>
        <p:grpSpPr>
          <a:xfrm>
            <a:off x="6538879" y="3297944"/>
            <a:ext cx="3166391" cy="2971546"/>
            <a:chOff x="6538879" y="3297944"/>
            <a:chExt cx="3166391" cy="2971546"/>
          </a:xfrm>
        </p:grpSpPr>
        <p:sp>
          <p:nvSpPr>
            <p:cNvPr id="52" name="TextBox 51">
              <a:extLst>
                <a:ext uri="{FF2B5EF4-FFF2-40B4-BE49-F238E27FC236}">
                  <a16:creationId xmlns:a16="http://schemas.microsoft.com/office/drawing/2014/main" id="{8ED68E71-1FD8-4A4F-BB78-E81B8159A1F5}"/>
                </a:ext>
              </a:extLst>
            </p:cNvPr>
            <p:cNvSpPr txBox="1"/>
            <p:nvPr/>
          </p:nvSpPr>
          <p:spPr>
            <a:xfrm>
              <a:off x="6548964" y="3297944"/>
              <a:ext cx="259742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Calibri" panose="020F0502020204030204" pitchFamily="34" charset="0"/>
                  <a:cs typeface="Times New Roman" panose="02020603050405020304" pitchFamily="18" charset="0"/>
                </a:rPr>
                <a:t>Practice failure</a:t>
              </a:r>
            </a:p>
          </p:txBody>
        </p:sp>
        <p:sp>
          <p:nvSpPr>
            <p:cNvPr id="29" name="TextBox 28">
              <a:extLst>
                <a:ext uri="{FF2B5EF4-FFF2-40B4-BE49-F238E27FC236}">
                  <a16:creationId xmlns:a16="http://schemas.microsoft.com/office/drawing/2014/main" id="{0F518F35-3FF1-4385-803C-B2C863BFBCDE}"/>
                </a:ext>
              </a:extLst>
            </p:cNvPr>
            <p:cNvSpPr txBox="1"/>
            <p:nvPr/>
          </p:nvSpPr>
          <p:spPr>
            <a:xfrm>
              <a:off x="6538879" y="3899610"/>
              <a:ext cx="3166391" cy="236988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Test your workload with </a:t>
              </a:r>
              <a:r>
                <a:rPr kumimoji="0" lang="en-US" sz="1600" b="0" i="0" u="none" strike="noStrike" kern="1200" cap="none" spc="0" normalizeH="0" baseline="0" noProof="0">
                  <a:ln>
                    <a:noFill/>
                  </a:ln>
                  <a:solidFill>
                    <a:srgbClr val="50E6FF"/>
                  </a:solidFill>
                  <a:effectLst/>
                  <a:uLnTx/>
                  <a:uFillTx/>
                  <a:latin typeface="Segoe UI"/>
                  <a:ea typeface="+mn-ea"/>
                  <a:cs typeface="+mn-cs"/>
                </a:rPr>
                <a:t>injected faults </a:t>
              </a:r>
              <a:r>
                <a:rPr kumimoji="0" lang="en-US" sz="1600" b="0" i="0" u="none" strike="noStrike" kern="1200" cap="none" spc="0" normalizeH="0" baseline="0" noProof="0">
                  <a:ln>
                    <a:noFill/>
                  </a:ln>
                  <a:solidFill>
                    <a:srgbClr val="FFFFFF"/>
                  </a:solidFill>
                  <a:effectLst/>
                  <a:uLnTx/>
                  <a:uFillTx/>
                  <a:latin typeface="Segoe UI"/>
                  <a:ea typeface="+mn-ea"/>
                  <a:cs typeface="+mn-cs"/>
                </a:rPr>
                <a:t>in a safe environment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Use</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50E6FF"/>
                  </a:solidFill>
                  <a:effectLst/>
                  <a:uLnTx/>
                  <a:uFillTx/>
                  <a:latin typeface="Segoe UI"/>
                  <a:ea typeface="+mn-ea"/>
                  <a:cs typeface="+mn-cs"/>
                </a:rPr>
                <a:t>Chaos Engineering </a:t>
              </a:r>
              <a:r>
                <a:rPr kumimoji="0" lang="en-US" sz="1600" b="0" i="0" u="none" strike="noStrike" kern="1200" cap="none" spc="0" normalizeH="0" baseline="0" noProof="0">
                  <a:ln>
                    <a:noFill/>
                  </a:ln>
                  <a:solidFill>
                    <a:srgbClr val="FFFFFF"/>
                  </a:solidFill>
                  <a:effectLst/>
                  <a:uLnTx/>
                  <a:uFillTx/>
                  <a:latin typeface="Segoe UI"/>
                  <a:ea typeface="+mn-ea"/>
                  <a:cs typeface="+mn-cs"/>
                </a:rPr>
                <a:t>practices to reach higher levels of maturity</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Employ a “Red Team” to find issues and weak points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0978912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DC68C46-60C3-4B3C-B7B8-C9AD4A0417E2}"/>
              </a:ext>
              <a:ext uri="{C183D7F6-B498-43B3-948B-1728B52AA6E4}">
                <adec:decorative xmlns:adec="http://schemas.microsoft.com/office/drawing/2017/decorative" val="1"/>
              </a:ext>
            </a:extLst>
          </p:cNvPr>
          <p:cNvGrpSpPr/>
          <p:nvPr/>
        </p:nvGrpSpPr>
        <p:grpSpPr>
          <a:xfrm>
            <a:off x="577227" y="758834"/>
            <a:ext cx="893808" cy="634890"/>
            <a:chOff x="423042" y="808457"/>
            <a:chExt cx="893808" cy="634890"/>
          </a:xfrm>
        </p:grpSpPr>
        <p:grpSp>
          <p:nvGrpSpPr>
            <p:cNvPr id="24" name="Graphic 12">
              <a:extLst>
                <a:ext uri="{FF2B5EF4-FFF2-40B4-BE49-F238E27FC236}">
                  <a16:creationId xmlns:a16="http://schemas.microsoft.com/office/drawing/2014/main" id="{A415E380-D9A9-47F8-9122-6DA0CC91B80E}"/>
                </a:ext>
              </a:extLst>
            </p:cNvPr>
            <p:cNvGrpSpPr/>
            <p:nvPr/>
          </p:nvGrpSpPr>
          <p:grpSpPr>
            <a:xfrm>
              <a:off x="423042" y="808457"/>
              <a:ext cx="893808" cy="443020"/>
              <a:chOff x="7848600" y="-770788"/>
              <a:chExt cx="1227391" cy="608362"/>
            </a:xfrm>
          </p:grpSpPr>
          <p:sp>
            <p:nvSpPr>
              <p:cNvPr id="28" name="Freeform: Shape 27">
                <a:extLst>
                  <a:ext uri="{FF2B5EF4-FFF2-40B4-BE49-F238E27FC236}">
                    <a16:creationId xmlns:a16="http://schemas.microsoft.com/office/drawing/2014/main" id="{975E3A54-1FE9-4395-B8BA-81E95577F00C}"/>
                  </a:ext>
                </a:extLst>
              </p:cNvPr>
              <p:cNvSpPr/>
              <p:nvPr/>
            </p:nvSpPr>
            <p:spPr>
              <a:xfrm>
                <a:off x="9066466" y="-162521"/>
                <a:ext cx="9525" cy="95"/>
              </a:xfrm>
              <a:custGeom>
                <a:avLst/>
                <a:gdLst>
                  <a:gd name="connsiteX0" fmla="*/ 0 w 9525"/>
                  <a:gd name="connsiteY0" fmla="*/ 95 h 95"/>
                  <a:gd name="connsiteX1" fmla="*/ 0 w 9525"/>
                  <a:gd name="connsiteY1" fmla="*/ 95 h 95"/>
                  <a:gd name="connsiteX2" fmla="*/ 0 w 9525"/>
                  <a:gd name="connsiteY2" fmla="*/ 0 h 95"/>
                </a:gdLst>
                <a:ahLst/>
                <a:cxnLst>
                  <a:cxn ang="0">
                    <a:pos x="connsiteX0" y="connsiteY0"/>
                  </a:cxn>
                  <a:cxn ang="0">
                    <a:pos x="connsiteX1" y="connsiteY1"/>
                  </a:cxn>
                  <a:cxn ang="0">
                    <a:pos x="connsiteX2" y="connsiteY2"/>
                  </a:cxn>
                </a:cxnLst>
                <a:rect l="l" t="t" r="r" b="b"/>
                <a:pathLst>
                  <a:path w="9525" h="95">
                    <a:moveTo>
                      <a:pt x="0" y="95"/>
                    </a:moveTo>
                    <a:lnTo>
                      <a:pt x="0" y="95"/>
                    </a:lnTo>
                    <a:lnTo>
                      <a:pt x="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90C80C6E-4C44-463C-BC9C-F7E0E7DE12B0}"/>
                  </a:ext>
                </a:extLst>
              </p:cNvPr>
              <p:cNvSpPr/>
              <p:nvPr/>
            </p:nvSpPr>
            <p:spPr>
              <a:xfrm>
                <a:off x="8496300" y="-770788"/>
                <a:ext cx="364997" cy="232409"/>
              </a:xfrm>
              <a:custGeom>
                <a:avLst/>
                <a:gdLst>
                  <a:gd name="connsiteX0" fmla="*/ 0 w 364997"/>
                  <a:gd name="connsiteY0" fmla="*/ 114586 h 232409"/>
                  <a:gd name="connsiteX1" fmla="*/ 283845 w 364997"/>
                  <a:gd name="connsiteY1" fmla="*/ 232410 h 232409"/>
                  <a:gd name="connsiteX2" fmla="*/ 364998 w 364997"/>
                  <a:gd name="connsiteY2" fmla="*/ 151257 h 232409"/>
                  <a:gd name="connsiteX3" fmla="*/ 0 w 364997"/>
                  <a:gd name="connsiteY3" fmla="*/ 0 h 232409"/>
                  <a:gd name="connsiteX4" fmla="*/ 0 w 364997"/>
                  <a:gd name="connsiteY4" fmla="*/ 114586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997" h="232409">
                    <a:moveTo>
                      <a:pt x="0" y="114586"/>
                    </a:moveTo>
                    <a:cubicBezTo>
                      <a:pt x="107918" y="122873"/>
                      <a:pt x="206216" y="165830"/>
                      <a:pt x="283845" y="232410"/>
                    </a:cubicBezTo>
                    <a:lnTo>
                      <a:pt x="364998" y="151257"/>
                    </a:lnTo>
                    <a:cubicBezTo>
                      <a:pt x="266510" y="64198"/>
                      <a:pt x="139637" y="8668"/>
                      <a:pt x="0" y="0"/>
                    </a:cubicBezTo>
                    <a:lnTo>
                      <a:pt x="0" y="11458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F5F9878-9CB3-4A71-82FB-9702145F283F}"/>
                  </a:ext>
                </a:extLst>
              </p:cNvPr>
              <p:cNvSpPr/>
              <p:nvPr/>
            </p:nvSpPr>
            <p:spPr>
              <a:xfrm>
                <a:off x="8055006" y="-770788"/>
                <a:ext cx="365093" cy="232219"/>
              </a:xfrm>
              <a:custGeom>
                <a:avLst/>
                <a:gdLst>
                  <a:gd name="connsiteX0" fmla="*/ 80963 w 365093"/>
                  <a:gd name="connsiteY0" fmla="*/ 232219 h 232219"/>
                  <a:gd name="connsiteX1" fmla="*/ 365093 w 365093"/>
                  <a:gd name="connsiteY1" fmla="*/ 114776 h 232219"/>
                  <a:gd name="connsiteX2" fmla="*/ 365093 w 365093"/>
                  <a:gd name="connsiteY2" fmla="*/ 0 h 232219"/>
                  <a:gd name="connsiteX3" fmla="*/ 0 w 365093"/>
                  <a:gd name="connsiteY3" fmla="*/ 151162 h 232219"/>
                  <a:gd name="connsiteX4" fmla="*/ 80963 w 365093"/>
                  <a:gd name="connsiteY4" fmla="*/ 232219 h 23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93" h="232219">
                    <a:moveTo>
                      <a:pt x="80963" y="232219"/>
                    </a:moveTo>
                    <a:cubicBezTo>
                      <a:pt x="163163" y="161735"/>
                      <a:pt x="263081" y="122587"/>
                      <a:pt x="365093" y="114776"/>
                    </a:cubicBezTo>
                    <a:lnTo>
                      <a:pt x="365093" y="0"/>
                    </a:lnTo>
                    <a:cubicBezTo>
                      <a:pt x="233839" y="8192"/>
                      <a:pt x="104870" y="58579"/>
                      <a:pt x="0" y="151162"/>
                    </a:cubicBezTo>
                    <a:lnTo>
                      <a:pt x="80963" y="232219"/>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BD6D376-8F5F-434D-BD3C-79B327ABFB68}"/>
                  </a:ext>
                </a:extLst>
              </p:cNvPr>
              <p:cNvSpPr/>
              <p:nvPr/>
            </p:nvSpPr>
            <p:spPr>
              <a:xfrm>
                <a:off x="7848600" y="-564285"/>
                <a:ext cx="232409" cy="364997"/>
              </a:xfrm>
              <a:custGeom>
                <a:avLst/>
                <a:gdLst>
                  <a:gd name="connsiteX0" fmla="*/ 114586 w 232409"/>
                  <a:gd name="connsiteY0" fmla="*/ 364998 h 364997"/>
                  <a:gd name="connsiteX1" fmla="*/ 232410 w 232409"/>
                  <a:gd name="connsiteY1" fmla="*/ 81153 h 364997"/>
                  <a:gd name="connsiteX2" fmla="*/ 151257 w 232409"/>
                  <a:gd name="connsiteY2" fmla="*/ 0 h 364997"/>
                  <a:gd name="connsiteX3" fmla="*/ 0 w 232409"/>
                  <a:gd name="connsiteY3" fmla="*/ 364998 h 364997"/>
                  <a:gd name="connsiteX4" fmla="*/ 114586 w 232409"/>
                  <a:gd name="connsiteY4" fmla="*/ 364998 h 364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9" h="364997">
                    <a:moveTo>
                      <a:pt x="114586" y="364998"/>
                    </a:moveTo>
                    <a:cubicBezTo>
                      <a:pt x="122873" y="257080"/>
                      <a:pt x="165830" y="158782"/>
                      <a:pt x="232410" y="81153"/>
                    </a:cubicBezTo>
                    <a:lnTo>
                      <a:pt x="151257" y="0"/>
                    </a:lnTo>
                    <a:cubicBezTo>
                      <a:pt x="64198" y="98584"/>
                      <a:pt x="8668" y="225457"/>
                      <a:pt x="0" y="364998"/>
                    </a:cubicBezTo>
                    <a:lnTo>
                      <a:pt x="114586" y="36499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aphic 33">
              <a:extLst>
                <a:ext uri="{FF2B5EF4-FFF2-40B4-BE49-F238E27FC236}">
                  <a16:creationId xmlns:a16="http://schemas.microsoft.com/office/drawing/2014/main" id="{6F9BC3AA-749E-44B8-AFA6-5A63AEF4199A}"/>
                </a:ext>
              </a:extLst>
            </p:cNvPr>
            <p:cNvGrpSpPr/>
            <p:nvPr/>
          </p:nvGrpSpPr>
          <p:grpSpPr>
            <a:xfrm>
              <a:off x="551704" y="1062346"/>
              <a:ext cx="568378" cy="381001"/>
              <a:chOff x="8069263" y="-442212"/>
              <a:chExt cx="568378" cy="381001"/>
            </a:xfrm>
          </p:grpSpPr>
          <p:sp>
            <p:nvSpPr>
              <p:cNvPr id="26" name="Freeform: Shape 25">
                <a:extLst>
                  <a:ext uri="{FF2B5EF4-FFF2-40B4-BE49-F238E27FC236}">
                    <a16:creationId xmlns:a16="http://schemas.microsoft.com/office/drawing/2014/main" id="{0D16DEEC-489F-432F-B082-0F4CDCE8873E}"/>
                  </a:ext>
                </a:extLst>
              </p:cNvPr>
              <p:cNvSpPr/>
              <p:nvPr/>
            </p:nvSpPr>
            <p:spPr>
              <a:xfrm>
                <a:off x="8432650" y="-427565"/>
                <a:ext cx="190500" cy="190500"/>
              </a:xfrm>
              <a:custGeom>
                <a:avLst/>
                <a:gdLst>
                  <a:gd name="connsiteX0" fmla="*/ 0 w 190500"/>
                  <a:gd name="connsiteY0" fmla="*/ 0 h 190500"/>
                  <a:gd name="connsiteX1" fmla="*/ 190500 w 190500"/>
                  <a:gd name="connsiteY1" fmla="*/ 0 h 190500"/>
                  <a:gd name="connsiteX2" fmla="*/ 190500 w 190500"/>
                  <a:gd name="connsiteY2" fmla="*/ 190501 h 190500"/>
                </a:gdLst>
                <a:ahLst/>
                <a:cxnLst>
                  <a:cxn ang="0">
                    <a:pos x="connsiteX0" y="connsiteY0"/>
                  </a:cxn>
                  <a:cxn ang="0">
                    <a:pos x="connsiteX1" y="connsiteY1"/>
                  </a:cxn>
                  <a:cxn ang="0">
                    <a:pos x="connsiteX2" y="connsiteY2"/>
                  </a:cxn>
                </a:cxnLst>
                <a:rect l="l" t="t" r="r" b="b"/>
                <a:pathLst>
                  <a:path w="190500" h="190500">
                    <a:moveTo>
                      <a:pt x="0" y="0"/>
                    </a:moveTo>
                    <a:lnTo>
                      <a:pt x="190500" y="0"/>
                    </a:lnTo>
                    <a:lnTo>
                      <a:pt x="190500" y="190501"/>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0FF1A52-7069-4D25-8666-65C6C5E613CF}"/>
                  </a:ext>
                </a:extLst>
              </p:cNvPr>
              <p:cNvSpPr/>
              <p:nvPr/>
            </p:nvSpPr>
            <p:spPr>
              <a:xfrm>
                <a:off x="8081317" y="-427565"/>
                <a:ext cx="541832" cy="354455"/>
              </a:xfrm>
              <a:custGeom>
                <a:avLst/>
                <a:gdLst>
                  <a:gd name="connsiteX0" fmla="*/ 541833 w 541832"/>
                  <a:gd name="connsiteY0" fmla="*/ 0 h 354455"/>
                  <a:gd name="connsiteX1" fmla="*/ 273259 w 541832"/>
                  <a:gd name="connsiteY1" fmla="*/ 268574 h 354455"/>
                  <a:gd name="connsiteX2" fmla="*/ 179570 w 541832"/>
                  <a:gd name="connsiteY2" fmla="*/ 174886 h 354455"/>
                  <a:gd name="connsiteX3" fmla="*/ 0 w 541832"/>
                  <a:gd name="connsiteY3" fmla="*/ 354456 h 354455"/>
                </a:gdLst>
                <a:ahLst/>
                <a:cxnLst>
                  <a:cxn ang="0">
                    <a:pos x="connsiteX0" y="connsiteY0"/>
                  </a:cxn>
                  <a:cxn ang="0">
                    <a:pos x="connsiteX1" y="connsiteY1"/>
                  </a:cxn>
                  <a:cxn ang="0">
                    <a:pos x="connsiteX2" y="connsiteY2"/>
                  </a:cxn>
                  <a:cxn ang="0">
                    <a:pos x="connsiteX3" y="connsiteY3"/>
                  </a:cxn>
                </a:cxnLst>
                <a:rect l="l" t="t" r="r" b="b"/>
                <a:pathLst>
                  <a:path w="541832" h="354455">
                    <a:moveTo>
                      <a:pt x="541833" y="0"/>
                    </a:moveTo>
                    <a:lnTo>
                      <a:pt x="273259" y="268574"/>
                    </a:lnTo>
                    <a:lnTo>
                      <a:pt x="179570" y="174886"/>
                    </a:lnTo>
                    <a:lnTo>
                      <a:pt x="0" y="354456"/>
                    </a:lnTo>
                  </a:path>
                </a:pathLst>
              </a:custGeom>
              <a:noFill/>
              <a:ln w="571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4" name="Title 1">
            <a:extLst>
              <a:ext uri="{FF2B5EF4-FFF2-40B4-BE49-F238E27FC236}">
                <a16:creationId xmlns:a16="http://schemas.microsoft.com/office/drawing/2014/main" id="{3726FFCF-1879-4F05-8C5C-D2CDE21ED99F}"/>
              </a:ext>
            </a:extLst>
          </p:cNvPr>
          <p:cNvSpPr>
            <a:spLocks noGrp="1"/>
          </p:cNvSpPr>
          <p:nvPr>
            <p:ph type="title"/>
          </p:nvPr>
        </p:nvSpPr>
        <p:spPr>
          <a:xfrm>
            <a:off x="1561534" y="644669"/>
            <a:ext cx="10976459" cy="765402"/>
          </a:xfrm>
        </p:spPr>
        <p:txBody>
          <a:body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a:ea typeface="+mn-ea"/>
                <a:cs typeface="Segoe UI" pitchFamily="34" charset="0"/>
              </a:rPr>
              <a:t>Continuous Improvement</a:t>
            </a:r>
            <a:br>
              <a:rPr kumimoji="0" lang="en-US" sz="28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2400" b="0" i="1" u="none" strike="noStrike" kern="1200" cap="none" spc="-49" normalizeH="0" baseline="0" noProof="0">
                <a:ln w="3175">
                  <a:noFill/>
                </a:ln>
                <a:solidFill>
                  <a:srgbClr val="FFFFFF"/>
                </a:solidFill>
                <a:effectLst/>
                <a:uLnTx/>
                <a:uFillTx/>
                <a:latin typeface="Segoe UI"/>
                <a:ea typeface="+mn-ea"/>
                <a:cs typeface="Segoe UI" pitchFamily="34" charset="0"/>
              </a:rPr>
              <a:t>Principle: embrace operational improvements</a:t>
            </a:r>
            <a:endParaRPr lang="en-US" sz="1800" spc="0">
              <a:solidFill>
                <a:schemeClr val="bg1"/>
              </a:solidFill>
              <a:latin typeface="+mn-lt"/>
              <a:cs typeface="+mn-cs"/>
            </a:endParaRPr>
          </a:p>
        </p:txBody>
      </p:sp>
      <p:sp>
        <p:nvSpPr>
          <p:cNvPr id="2" name="Title 2">
            <a:extLst>
              <a:ext uri="{FF2B5EF4-FFF2-40B4-BE49-F238E27FC236}">
                <a16:creationId xmlns:a16="http://schemas.microsoft.com/office/drawing/2014/main" id="{E600965D-5852-4E3E-9581-DFC984EB92F5}"/>
              </a:ext>
            </a:extLst>
          </p:cNvPr>
          <p:cNvSpPr txBox="1">
            <a:spLocks/>
          </p:cNvSpPr>
          <p:nvPr/>
        </p:nvSpPr>
        <p:spPr>
          <a:xfrm>
            <a:off x="661849" y="1681209"/>
            <a:ext cx="10477206" cy="83099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Continuously</a:t>
            </a:r>
            <a:r>
              <a:rPr kumimoji="0" lang="en-GB" sz="1800" b="0" i="0" u="none" strike="noStrike" kern="1200" cap="none" spc="0" normalizeH="0" baseline="0" noProof="0">
                <a:ln w="3175">
                  <a:noFill/>
                </a:ln>
                <a:solidFill>
                  <a:srgbClr val="0078D3"/>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evaluate and refine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operational procedures and tasks</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 while striving to</a:t>
            </a:r>
            <a:r>
              <a:rPr kumimoji="0" lang="en-GB" sz="1800" b="0" i="0" u="none" strike="noStrike" kern="1200" cap="none" spc="0" normalizeH="0" baseline="0" noProof="0">
                <a:ln w="3175">
                  <a:noFill/>
                </a:ln>
                <a:solidFill>
                  <a:srgbClr val="000000"/>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reduce complexity and ambiguity</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 This approach enables an organization to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evolve processes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over time,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optimizing inefficiencies </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and</a:t>
            </a:r>
            <a:r>
              <a:rPr kumimoji="0" lang="en-GB" sz="1800" b="0" i="0" u="none" strike="noStrike" kern="1200" cap="none" spc="0" normalizeH="0" baseline="0" noProof="0">
                <a:ln w="3175">
                  <a:noFill/>
                </a:ln>
                <a:solidFill>
                  <a:srgbClr val="0078D3"/>
                </a:solidFill>
                <a:effectLst/>
                <a:uLnTx/>
                <a:uFillTx/>
                <a:latin typeface="Segoe UI"/>
                <a:ea typeface="+mn-ea"/>
                <a:cs typeface="Segoe UI" pitchFamily="34" charset="0"/>
              </a:rPr>
              <a:t> </a:t>
            </a:r>
            <a:r>
              <a:rPr kumimoji="0" lang="en-GB" sz="1800" b="0" i="0" u="none" strike="noStrike" kern="1200" cap="none" spc="0" normalizeH="0" baseline="0" noProof="0">
                <a:ln w="3175">
                  <a:noFill/>
                </a:ln>
                <a:solidFill>
                  <a:srgbClr val="50E6FF"/>
                </a:solidFill>
                <a:effectLst/>
                <a:uLnTx/>
                <a:uFillTx/>
                <a:latin typeface="Segoe UI"/>
                <a:ea typeface="+mn-ea"/>
                <a:cs typeface="Segoe UI" pitchFamily="34" charset="0"/>
              </a:rPr>
              <a:t>learning from failures</a:t>
            </a:r>
            <a:r>
              <a:rPr kumimoji="0" lang="en-GB" sz="1800" b="0" i="0" u="none" strike="noStrike" kern="1200" cap="none" spc="0" normalizeH="0" baseline="0" noProof="0">
                <a:ln w="3175">
                  <a:noFill/>
                </a:ln>
                <a:solidFill>
                  <a:srgbClr val="FFFFFF"/>
                </a:solidFill>
                <a:effectLst/>
                <a:uLnTx/>
                <a:uFillTx/>
                <a:latin typeface="Segoe UI"/>
                <a:ea typeface="+mn-ea"/>
                <a:cs typeface="Segoe UI" pitchFamily="34" charset="0"/>
              </a:rPr>
              <a:t>.</a:t>
            </a:r>
            <a:endParaRPr kumimoji="0" lang="en-US" sz="2745" i="1" u="none" strike="noStrike" kern="1200" cap="none" spc="-49" normalizeH="0" baseline="0" noProof="0">
              <a:ln w="3175">
                <a:noFill/>
              </a:ln>
              <a:solidFill>
                <a:srgbClr val="FFFFFF"/>
              </a:solidFill>
              <a:effectLst/>
              <a:uLnTx/>
              <a:uFillTx/>
              <a:latin typeface="+mn-lt"/>
              <a:ea typeface="+mn-ea"/>
              <a:cs typeface="Segoe UI" pitchFamily="34" charset="0"/>
            </a:endParaRPr>
          </a:p>
        </p:txBody>
      </p:sp>
      <p:sp>
        <p:nvSpPr>
          <p:cNvPr id="79" name="TextBox 78">
            <a:extLst>
              <a:ext uri="{FF2B5EF4-FFF2-40B4-BE49-F238E27FC236}">
                <a16:creationId xmlns:a16="http://schemas.microsoft.com/office/drawing/2014/main" id="{71A25CE5-5307-4ED2-9F4D-A387CFE56251}"/>
              </a:ext>
            </a:extLst>
          </p:cNvPr>
          <p:cNvSpPr txBox="1"/>
          <p:nvPr/>
        </p:nvSpPr>
        <p:spPr>
          <a:xfrm>
            <a:off x="1684421" y="3018916"/>
            <a:ext cx="2951204"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Semibold"/>
                <a:ea typeface="+mn-ea"/>
                <a:cs typeface="+mn-cs"/>
              </a:rPr>
              <a:t>Evolve processes</a:t>
            </a:r>
          </a:p>
        </p:txBody>
      </p:sp>
      <p:sp>
        <p:nvSpPr>
          <p:cNvPr id="62" name="TextBox 61">
            <a:extLst>
              <a:ext uri="{FF2B5EF4-FFF2-40B4-BE49-F238E27FC236}">
                <a16:creationId xmlns:a16="http://schemas.microsoft.com/office/drawing/2014/main" id="{A56B8A28-52E0-4524-8681-1FC830874455}"/>
              </a:ext>
            </a:extLst>
          </p:cNvPr>
          <p:cNvSpPr txBox="1"/>
          <p:nvPr/>
        </p:nvSpPr>
        <p:spPr>
          <a:xfrm>
            <a:off x="1561534" y="3516342"/>
            <a:ext cx="3657600" cy="298543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Having</a:t>
            </a:r>
            <a:r>
              <a:rPr kumimoji="0" lang="en-GB" sz="1400" b="0" i="0" u="none" strike="noStrike" kern="1200" cap="none" spc="0" normalizeH="0" baseline="0" noProof="0">
                <a:ln>
                  <a:noFill/>
                </a:ln>
                <a:solidFill>
                  <a:srgbClr val="000000"/>
                </a:solidFill>
                <a:effectLst/>
                <a:uLnTx/>
                <a:uFillTx/>
                <a:latin typeface="Segoe UI"/>
                <a:ea typeface="+mn-ea"/>
                <a:cs typeface="+mn-cs"/>
              </a:rPr>
              <a:t> </a:t>
            </a:r>
            <a:r>
              <a:rPr kumimoji="0" lang="en-GB" sz="1400" b="0" i="0" u="none" strike="noStrike" kern="1200" cap="none" spc="0" normalizeH="0" baseline="0" noProof="0">
                <a:ln>
                  <a:noFill/>
                </a:ln>
                <a:solidFill>
                  <a:srgbClr val="50E6FF"/>
                </a:solidFill>
                <a:effectLst/>
                <a:uLnTx/>
                <a:uFillTx/>
                <a:latin typeface="Segoe UI"/>
                <a:ea typeface="+mn-ea"/>
                <a:cs typeface="+mn-cs"/>
              </a:rPr>
              <a:t>well-defined owners and playbooks </a:t>
            </a:r>
            <a:r>
              <a:rPr kumimoji="0" lang="en-GB" sz="1400" b="0" i="0" u="none" strike="noStrike" kern="1200" cap="none" spc="0" normalizeH="0" baseline="0" noProof="0">
                <a:ln>
                  <a:noFill/>
                </a:ln>
                <a:solidFill>
                  <a:srgbClr val="FFFFFF"/>
                </a:solidFill>
                <a:effectLst/>
                <a:uLnTx/>
                <a:uFillTx/>
                <a:latin typeface="Segoe UI"/>
                <a:ea typeface="+mn-ea"/>
                <a:cs typeface="+mn-cs"/>
              </a:rPr>
              <a:t>for procedures and tasks is vital to optimizing operational effectiveness.</a:t>
            </a:r>
          </a:p>
          <a:p>
            <a:pPr marL="285750" marR="0" lvl="0" indent="-285750" algn="l" defTabSz="91436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50E6FF"/>
                </a:solidFill>
                <a:effectLst/>
                <a:uLnTx/>
                <a:uFillTx/>
                <a:latin typeface="Segoe UI"/>
                <a:ea typeface="+mn-ea"/>
                <a:cs typeface="+mn-cs"/>
              </a:rPr>
              <a:t>Testing operational procedures </a:t>
            </a:r>
            <a:r>
              <a:rPr kumimoji="0" lang="en-GB" sz="1400" b="0" i="0" u="none" strike="noStrike" kern="1200" cap="none" spc="0" normalizeH="0" baseline="0" noProof="0">
                <a:ln>
                  <a:noFill/>
                </a:ln>
                <a:solidFill>
                  <a:srgbClr val="FFFFFF"/>
                </a:solidFill>
                <a:effectLst/>
                <a:uLnTx/>
                <a:uFillTx/>
                <a:latin typeface="Segoe UI"/>
                <a:ea typeface="+mn-ea"/>
                <a:cs typeface="+mn-cs"/>
              </a:rPr>
              <a:t>and tasks should occur according to a reasonably regular cadence.</a:t>
            </a:r>
          </a:p>
          <a:p>
            <a:pPr marL="285750" marR="0" lvl="0" indent="-285750" algn="l" defTabSz="91436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50E6FF"/>
                </a:solidFill>
                <a:effectLst/>
                <a:uLnTx/>
                <a:uFillTx/>
                <a:latin typeface="Segoe UI"/>
                <a:ea typeface="+mn-ea"/>
                <a:cs typeface="+mn-cs"/>
              </a:rPr>
              <a:t>Review operational incidents </a:t>
            </a:r>
            <a:r>
              <a:rPr kumimoji="0" lang="en-GB" sz="1400" b="0" i="0" u="none" strike="noStrike" kern="1200" cap="none" spc="0" normalizeH="0" baseline="0" noProof="0">
                <a:ln>
                  <a:noFill/>
                </a:ln>
                <a:solidFill>
                  <a:srgbClr val="FFFFFF"/>
                </a:solidFill>
                <a:effectLst/>
                <a:uLnTx/>
                <a:uFillTx/>
                <a:latin typeface="Segoe UI"/>
                <a:ea typeface="+mn-ea"/>
                <a:cs typeface="+mn-cs"/>
              </a:rPr>
              <a:t>to improve operational effectiveness.</a:t>
            </a:r>
          </a:p>
          <a:p>
            <a:pPr marL="285750" marR="0" lvl="0" indent="-285750" algn="l" defTabSz="91436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Establish a </a:t>
            </a:r>
            <a:r>
              <a:rPr kumimoji="0" lang="en-GB" sz="1400" b="0" i="0" u="none" strike="noStrike" kern="1200" cap="none" spc="0" normalizeH="0" baseline="0" noProof="0">
                <a:ln>
                  <a:noFill/>
                </a:ln>
                <a:solidFill>
                  <a:srgbClr val="50E6FF"/>
                </a:solidFill>
                <a:effectLst/>
                <a:uLnTx/>
                <a:uFillTx/>
                <a:latin typeface="Segoe UI"/>
                <a:ea typeface="+mn-ea"/>
                <a:cs typeface="+mn-cs"/>
              </a:rPr>
              <a:t>Root Cause Analysis </a:t>
            </a:r>
            <a:r>
              <a:rPr kumimoji="0" lang="en-GB" sz="1400" b="0" i="0" u="none" strike="noStrike" kern="1200" cap="none" spc="0" normalizeH="0" baseline="0" noProof="0">
                <a:ln>
                  <a:noFill/>
                </a:ln>
                <a:solidFill>
                  <a:srgbClr val="FFFFFF"/>
                </a:solidFill>
                <a:effectLst/>
                <a:uLnTx/>
                <a:uFillTx/>
                <a:latin typeface="Segoe UI"/>
                <a:ea typeface="+mn-ea"/>
                <a:cs typeface="+mn-cs"/>
              </a:rPr>
              <a:t>processes.</a:t>
            </a:r>
            <a:endParaRPr kumimoji="0" lang="en-DE"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1224B3B9-669A-4FBE-BE10-F96E9A7EEE8E}"/>
              </a:ext>
            </a:extLst>
          </p:cNvPr>
          <p:cNvSpPr txBox="1"/>
          <p:nvPr/>
        </p:nvSpPr>
        <p:spPr>
          <a:xfrm>
            <a:off x="6545180" y="2880417"/>
            <a:ext cx="3892498"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Semibold"/>
                <a:ea typeface="+mn-ea"/>
                <a:cs typeface="+mn-cs"/>
              </a:rPr>
              <a:t>Optimizing inefficiencies through automation</a:t>
            </a:r>
          </a:p>
        </p:txBody>
      </p:sp>
      <p:sp>
        <p:nvSpPr>
          <p:cNvPr id="22" name="TextBox 21">
            <a:extLst>
              <a:ext uri="{FF2B5EF4-FFF2-40B4-BE49-F238E27FC236}">
                <a16:creationId xmlns:a16="http://schemas.microsoft.com/office/drawing/2014/main" id="{F0CF4557-918F-4117-B3FE-4406163FA05E}"/>
              </a:ext>
            </a:extLst>
          </p:cNvPr>
          <p:cNvSpPr txBox="1"/>
          <p:nvPr/>
        </p:nvSpPr>
        <p:spPr>
          <a:xfrm>
            <a:off x="6373696" y="3516342"/>
            <a:ext cx="3657600" cy="304698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Save time, reduce risks and avoid errors </a:t>
            </a:r>
            <a:r>
              <a:rPr kumimoji="0" lang="en-US" sz="1400" b="0" i="0" u="none" strike="noStrike" kern="1200" cap="none" spc="0" normalizeH="0" baseline="0" noProof="0">
                <a:ln>
                  <a:noFill/>
                </a:ln>
                <a:solidFill>
                  <a:srgbClr val="50E6FF"/>
                </a:solidFill>
                <a:effectLst/>
                <a:uLnTx/>
                <a:uFillTx/>
                <a:latin typeface="Segoe UI"/>
                <a:ea typeface="+mn-ea"/>
                <a:cs typeface="+mn-cs"/>
              </a:rPr>
              <a:t>by automating operational tasks or any deployments </a:t>
            </a:r>
            <a:r>
              <a:rPr kumimoji="0" lang="en-US" sz="1400" b="0" i="0" u="none" strike="noStrike" kern="1200" cap="none" spc="0" normalizeH="0" baseline="0" noProof="0">
                <a:ln>
                  <a:noFill/>
                </a:ln>
                <a:solidFill>
                  <a:srgbClr val="FFFFFF"/>
                </a:solidFill>
                <a:effectLst/>
                <a:uLnTx/>
                <a:uFillTx/>
                <a:latin typeface="Segoe UI"/>
                <a:ea typeface="+mn-ea"/>
                <a:cs typeface="+mn-cs"/>
              </a:rPr>
              <a:t>that may occur on a schedule, as a response to an event or monitoring alert, or ad-hock based on external factors.</a:t>
            </a:r>
          </a:p>
          <a:p>
            <a:pPr marL="285750" marR="0" lvl="0" indent="-285750" algn="l" defTabSz="914400"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Automate deployments </a:t>
            </a:r>
            <a:r>
              <a:rPr kumimoji="0" lang="en-US" sz="1400" b="0" i="0" u="none" strike="noStrike" kern="1200" cap="none" spc="0" normalizeH="0" baseline="0" noProof="0">
                <a:ln>
                  <a:noFill/>
                </a:ln>
                <a:solidFill>
                  <a:srgbClr val="50E6FF"/>
                </a:solidFill>
                <a:effectLst/>
                <a:uLnTx/>
                <a:uFillTx/>
                <a:latin typeface="Segoe UI"/>
                <a:ea typeface="+mn-ea"/>
                <a:cs typeface="+mn-cs"/>
              </a:rPr>
              <a:t>Infrastructure as Code</a:t>
            </a:r>
            <a:r>
              <a:rPr kumimoji="0" lang="en-US" sz="1400" b="0" i="0" u="none" strike="noStrike" kern="1200" cap="none" spc="0" normalizeH="0" baseline="0" noProof="0">
                <a:ln>
                  <a:noFill/>
                </a:ln>
                <a:solidFill>
                  <a:srgbClr val="0078D3"/>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to define the infrastructure that needs to be deployed.</a:t>
            </a:r>
          </a:p>
          <a:p>
            <a:pPr marL="285750" marR="0" lvl="0" indent="-285750" algn="l" defTabSz="914400"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Optimize your </a:t>
            </a:r>
            <a:r>
              <a:rPr kumimoji="0" lang="en-GB" sz="1400" b="0" i="0" u="none" strike="noStrike" kern="1200" cap="none" spc="0" normalizeH="0" baseline="0" noProof="0">
                <a:ln>
                  <a:noFill/>
                </a:ln>
                <a:solidFill>
                  <a:srgbClr val="50E6FF"/>
                </a:solidFill>
                <a:effectLst/>
                <a:uLnTx/>
                <a:uFillTx/>
                <a:latin typeface="Segoe UI"/>
                <a:ea typeface="+mn-ea"/>
                <a:cs typeface="+mn-cs"/>
              </a:rPr>
              <a:t>workload configuration </a:t>
            </a:r>
            <a:r>
              <a:rPr kumimoji="0" lang="en-GB" sz="1400" b="0" i="0" u="none" strike="noStrike" kern="1200" cap="none" spc="0" normalizeH="0" baseline="0" noProof="0">
                <a:ln>
                  <a:noFill/>
                </a:ln>
                <a:solidFill>
                  <a:srgbClr val="FFFFFF"/>
                </a:solidFill>
                <a:effectLst/>
                <a:uLnTx/>
                <a:uFillTx/>
                <a:latin typeface="Segoe UI"/>
                <a:ea typeface="+mn-ea"/>
                <a:cs typeface="+mn-cs"/>
              </a:rPr>
              <a:t>by automating software installs, adding data to a database, updating networking and other actions.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31028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64" presetClass="path" presetSubtype="0" decel="100000" fill="hold" grpId="1" nodeType="withEffect">
                                  <p:stCondLst>
                                    <p:cond delay="0"/>
                                  </p:stCondLst>
                                  <p:childTnLst>
                                    <p:animMotion origin="layout" path="M 5E-6 0.10024 L 5E-6 -4.07407E-6 " pathEditMode="relative" rAng="0" ptsTypes="AA">
                                      <p:cBhvr>
                                        <p:cTn id="9" dur="750" fill="hold"/>
                                        <p:tgtEl>
                                          <p:spTgt spid="62"/>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64" presetClass="path" presetSubtype="0" decel="100000" fill="hold" grpId="1" nodeType="withEffect">
                                  <p:stCondLst>
                                    <p:cond delay="0"/>
                                  </p:stCondLst>
                                  <p:childTnLst>
                                    <p:animMotion origin="layout" path="M -4.375E-6 0.10023 L -4.375E-6 3.7037E-7 " pathEditMode="relative" rAng="0" ptsTypes="AA">
                                      <p:cBhvr>
                                        <p:cTn id="14" dur="750" fill="hold"/>
                                        <p:tgtEl>
                                          <p:spTgt spid="78"/>
                                        </p:tgtEl>
                                        <p:attrNameLst>
                                          <p:attrName>ppt_x</p:attrName>
                                          <p:attrName>ppt_y</p:attrName>
                                        </p:attrNameLst>
                                      </p:cBhvr>
                                      <p:rCtr x="0" y="-5023"/>
                                    </p:animMotion>
                                  </p:childTnLst>
                                </p:cTn>
                              </p:par>
                              <p:par>
                                <p:cTn id="15" presetID="10"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64" presetClass="path" presetSubtype="0" decel="100000" fill="hold" grpId="1" nodeType="withEffect">
                                  <p:stCondLst>
                                    <p:cond delay="0"/>
                                  </p:stCondLst>
                                  <p:childTnLst>
                                    <p:animMotion origin="layout" path="M -4.58333E-6 0.10023 L -4.58333E-6 3.7037E-7 " pathEditMode="relative" rAng="0" ptsTypes="AA">
                                      <p:cBhvr>
                                        <p:cTn id="19" dur="750" fill="hold"/>
                                        <p:tgtEl>
                                          <p:spTgt spid="79"/>
                                        </p:tgtEl>
                                        <p:attrNameLst>
                                          <p:attrName>ppt_x</p:attrName>
                                          <p:attrName>ppt_y</p:attrName>
                                        </p:attrNameLst>
                                      </p:cBhvr>
                                      <p:rCtr x="0" y="-5023"/>
                                    </p:animMotion>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4" presetClass="path" presetSubtype="0" decel="100000" fill="hold" grpId="1" nodeType="withEffect">
                                  <p:stCondLst>
                                    <p:cond delay="0"/>
                                  </p:stCondLst>
                                  <p:childTnLst>
                                    <p:animMotion origin="layout" path="M 3.54167E-6 0.10023 L 3.54167E-6 -2.22222E-6 " pathEditMode="relative" rAng="0" ptsTypes="AA">
                                      <p:cBhvr>
                                        <p:cTn id="24" dur="750" fill="hold"/>
                                        <p:tgtEl>
                                          <p:spTgt spid="22"/>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62" grpId="0"/>
      <p:bldP spid="62" grpId="1"/>
      <p:bldP spid="78" grpId="0"/>
      <p:bldP spid="78" grpId="1"/>
      <p:bldP spid="22" grpId="0"/>
      <p:bldP spid="22"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924654"/>
            <a:ext cx="5341184" cy="800219"/>
          </a:xfrm>
        </p:spPr>
        <p:txBody>
          <a:bodyPr/>
          <a:lstStyle/>
          <a:p>
            <a:r>
              <a:rPr lang="en-US" sz="4000">
                <a:solidFill>
                  <a:srgbClr val="0078D4"/>
                </a:solidFill>
                <a:latin typeface="Segoe UI Semibold"/>
                <a:cs typeface="Segoe UI Semibold"/>
              </a:rPr>
              <a:t>Performance Efficiency</a:t>
            </a:r>
          </a:p>
        </p:txBody>
      </p:sp>
      <p:grpSp>
        <p:nvGrpSpPr>
          <p:cNvPr id="13" name="Group 4" descr="Performance efficiency pillar diagram: three gears">
            <a:extLst>
              <a:ext uri="{FF2B5EF4-FFF2-40B4-BE49-F238E27FC236}">
                <a16:creationId xmlns:a16="http://schemas.microsoft.com/office/drawing/2014/main" id="{8BB1086E-511B-49BA-B442-481E5E65D428}"/>
              </a:ext>
            </a:extLst>
          </p:cNvPr>
          <p:cNvGrpSpPr>
            <a:grpSpLocks noChangeAspect="1"/>
          </p:cNvGrpSpPr>
          <p:nvPr/>
        </p:nvGrpSpPr>
        <p:grpSpPr bwMode="auto">
          <a:xfrm>
            <a:off x="6163498" y="535520"/>
            <a:ext cx="5578486" cy="5578486"/>
            <a:chOff x="8417" y="3338"/>
            <a:chExt cx="374" cy="374"/>
          </a:xfrm>
        </p:grpSpPr>
        <p:sp>
          <p:nvSpPr>
            <p:cNvPr id="14" name="AutoShape 3">
              <a:extLst>
                <a:ext uri="{FF2B5EF4-FFF2-40B4-BE49-F238E27FC236}">
                  <a16:creationId xmlns:a16="http://schemas.microsoft.com/office/drawing/2014/main" id="{6A00AC42-069A-4C40-B997-51D49B1F1F4D}"/>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5">
              <a:extLst>
                <a:ext uri="{FF2B5EF4-FFF2-40B4-BE49-F238E27FC236}">
                  <a16:creationId xmlns:a16="http://schemas.microsoft.com/office/drawing/2014/main" id="{1C0C0F0E-0F14-4F49-8DDF-49525B9E60EA}"/>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6">
              <a:extLst>
                <a:ext uri="{FF2B5EF4-FFF2-40B4-BE49-F238E27FC236}">
                  <a16:creationId xmlns:a16="http://schemas.microsoft.com/office/drawing/2014/main" id="{FE3866BF-9C39-4EFD-BDB9-70CB4535B2D1}"/>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7">
              <a:extLst>
                <a:ext uri="{FF2B5EF4-FFF2-40B4-BE49-F238E27FC236}">
                  <a16:creationId xmlns:a16="http://schemas.microsoft.com/office/drawing/2014/main" id="{875A4C09-3BB4-46B9-92E8-5110945D68F3}"/>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8">
              <a:extLst>
                <a:ext uri="{FF2B5EF4-FFF2-40B4-BE49-F238E27FC236}">
                  <a16:creationId xmlns:a16="http://schemas.microsoft.com/office/drawing/2014/main" id="{E3522E99-30B3-4B63-9CA1-695C96B68F6A}"/>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7F0ED1B3-1509-4FDC-80A0-9130FF573A35}"/>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0">
              <a:extLst>
                <a:ext uri="{FF2B5EF4-FFF2-40B4-BE49-F238E27FC236}">
                  <a16:creationId xmlns:a16="http://schemas.microsoft.com/office/drawing/2014/main" id="{4B1FC35C-E626-4C90-9EB9-4FCFD644AC21}"/>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1">
              <a:extLst>
                <a:ext uri="{FF2B5EF4-FFF2-40B4-BE49-F238E27FC236}">
                  <a16:creationId xmlns:a16="http://schemas.microsoft.com/office/drawing/2014/main" id="{CB73F447-CEAB-4646-A1BB-4E8BC860C84C}"/>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2">
              <a:extLst>
                <a:ext uri="{FF2B5EF4-FFF2-40B4-BE49-F238E27FC236}">
                  <a16:creationId xmlns:a16="http://schemas.microsoft.com/office/drawing/2014/main" id="{33D738D6-E5DF-459B-A1EB-58D0816EF85D}"/>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3">
              <a:extLst>
                <a:ext uri="{FF2B5EF4-FFF2-40B4-BE49-F238E27FC236}">
                  <a16:creationId xmlns:a16="http://schemas.microsoft.com/office/drawing/2014/main" id="{AD65F6D2-E96D-4A46-8C18-F5E2B7B41D97}"/>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
              <a:extLst>
                <a:ext uri="{FF2B5EF4-FFF2-40B4-BE49-F238E27FC236}">
                  <a16:creationId xmlns:a16="http://schemas.microsoft.com/office/drawing/2014/main" id="{EEA1E221-5642-4EE2-9EF5-59CF42D1FC72}"/>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5">
              <a:extLst>
                <a:ext uri="{FF2B5EF4-FFF2-40B4-BE49-F238E27FC236}">
                  <a16:creationId xmlns:a16="http://schemas.microsoft.com/office/drawing/2014/main" id="{CBB7B140-2856-4ED7-84F2-A6F583CAE09C}"/>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16">
              <a:extLst>
                <a:ext uri="{FF2B5EF4-FFF2-40B4-BE49-F238E27FC236}">
                  <a16:creationId xmlns:a16="http://schemas.microsoft.com/office/drawing/2014/main" id="{7BC0DDA4-867A-4014-B4C6-E037AE3F6C76}"/>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7">
              <a:extLst>
                <a:ext uri="{FF2B5EF4-FFF2-40B4-BE49-F238E27FC236}">
                  <a16:creationId xmlns:a16="http://schemas.microsoft.com/office/drawing/2014/main" id="{31E16EB2-8A84-4D7B-82FD-B3DED2F48E9A}"/>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18">
              <a:extLst>
                <a:ext uri="{FF2B5EF4-FFF2-40B4-BE49-F238E27FC236}">
                  <a16:creationId xmlns:a16="http://schemas.microsoft.com/office/drawing/2014/main" id="{452FF893-5607-40C0-92F8-A0C8A7CB6697}"/>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19">
              <a:extLst>
                <a:ext uri="{FF2B5EF4-FFF2-40B4-BE49-F238E27FC236}">
                  <a16:creationId xmlns:a16="http://schemas.microsoft.com/office/drawing/2014/main" id="{C325FEE0-68AB-4E6C-B0FF-82EBBBC95F1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0">
              <a:extLst>
                <a:ext uri="{FF2B5EF4-FFF2-40B4-BE49-F238E27FC236}">
                  <a16:creationId xmlns:a16="http://schemas.microsoft.com/office/drawing/2014/main" id="{67E4D7BA-8DE4-4BF4-9BA9-724EC7E51E7C}"/>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21">
              <a:extLst>
                <a:ext uri="{FF2B5EF4-FFF2-40B4-BE49-F238E27FC236}">
                  <a16:creationId xmlns:a16="http://schemas.microsoft.com/office/drawing/2014/main" id="{41E39B6E-0412-4A9E-8CC4-0FE37E5F686E}"/>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2">
              <a:extLst>
                <a:ext uri="{FF2B5EF4-FFF2-40B4-BE49-F238E27FC236}">
                  <a16:creationId xmlns:a16="http://schemas.microsoft.com/office/drawing/2014/main" id="{7256111D-8A61-491E-B04C-9A4799C8FB5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3">
              <a:extLst>
                <a:ext uri="{FF2B5EF4-FFF2-40B4-BE49-F238E27FC236}">
                  <a16:creationId xmlns:a16="http://schemas.microsoft.com/office/drawing/2014/main" id="{D09067B4-96CF-410D-BD6A-45F537DB8682}"/>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24">
              <a:extLst>
                <a:ext uri="{FF2B5EF4-FFF2-40B4-BE49-F238E27FC236}">
                  <a16:creationId xmlns:a16="http://schemas.microsoft.com/office/drawing/2014/main" id="{5484219C-76DE-4876-BCFA-D65C051F1B79}"/>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5">
              <a:extLst>
                <a:ext uri="{FF2B5EF4-FFF2-40B4-BE49-F238E27FC236}">
                  <a16:creationId xmlns:a16="http://schemas.microsoft.com/office/drawing/2014/main" id="{0C062585-D1FD-415A-80DD-E822910F38CF}"/>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26">
              <a:extLst>
                <a:ext uri="{FF2B5EF4-FFF2-40B4-BE49-F238E27FC236}">
                  <a16:creationId xmlns:a16="http://schemas.microsoft.com/office/drawing/2014/main" id="{D90A5850-C9AF-4DBD-96CB-47085E1A5BC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27">
              <a:extLst>
                <a:ext uri="{FF2B5EF4-FFF2-40B4-BE49-F238E27FC236}">
                  <a16:creationId xmlns:a16="http://schemas.microsoft.com/office/drawing/2014/main" id="{98F7CE01-EEE0-4FD9-86B2-97B489C4EC46}"/>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8">
              <a:extLst>
                <a:ext uri="{FF2B5EF4-FFF2-40B4-BE49-F238E27FC236}">
                  <a16:creationId xmlns:a16="http://schemas.microsoft.com/office/drawing/2014/main" id="{E2F59FAF-CFDC-4C7A-B58B-CFD2176DFBF2}"/>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29">
              <a:extLst>
                <a:ext uri="{FF2B5EF4-FFF2-40B4-BE49-F238E27FC236}">
                  <a16:creationId xmlns:a16="http://schemas.microsoft.com/office/drawing/2014/main" id="{31BB5CDE-96A3-4140-BCB7-D424988AE56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0">
              <a:extLst>
                <a:ext uri="{FF2B5EF4-FFF2-40B4-BE49-F238E27FC236}">
                  <a16:creationId xmlns:a16="http://schemas.microsoft.com/office/drawing/2014/main" id="{43BA5288-E9F3-4AF5-998D-EFEEA6BF863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1">
              <a:extLst>
                <a:ext uri="{FF2B5EF4-FFF2-40B4-BE49-F238E27FC236}">
                  <a16:creationId xmlns:a16="http://schemas.microsoft.com/office/drawing/2014/main" id="{57142AF1-6C9E-4008-ABDA-013EF4E8161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244983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79" name="Group 4">
            <a:extLst>
              <a:ext uri="{FF2B5EF4-FFF2-40B4-BE49-F238E27FC236}">
                <a16:creationId xmlns:a16="http://schemas.microsoft.com/office/drawing/2014/main" id="{B77BFD9A-D957-4F2F-8754-B9B634940ED7}"/>
              </a:ext>
              <a:ext uri="{C183D7F6-B498-43B3-948B-1728B52AA6E4}">
                <adec:decorative xmlns:adec="http://schemas.microsoft.com/office/drawing/2017/decorative" val="1"/>
              </a:ext>
            </a:extLst>
          </p:cNvPr>
          <p:cNvGrpSpPr>
            <a:grpSpLocks noChangeAspect="1"/>
          </p:cNvGrpSpPr>
          <p:nvPr/>
        </p:nvGrpSpPr>
        <p:grpSpPr bwMode="auto">
          <a:xfrm>
            <a:off x="608615" y="268992"/>
            <a:ext cx="914400" cy="914400"/>
            <a:chOff x="8417" y="3338"/>
            <a:chExt cx="374" cy="374"/>
          </a:xfrm>
        </p:grpSpPr>
        <p:sp>
          <p:nvSpPr>
            <p:cNvPr id="80" name="AutoShape 3">
              <a:extLst>
                <a:ext uri="{FF2B5EF4-FFF2-40B4-BE49-F238E27FC236}">
                  <a16:creationId xmlns:a16="http://schemas.microsoft.com/office/drawing/2014/main" id="{0BBD2C44-C8B3-4843-AA89-53F1A08CAA65}"/>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5">
              <a:extLst>
                <a:ext uri="{FF2B5EF4-FFF2-40B4-BE49-F238E27FC236}">
                  <a16:creationId xmlns:a16="http://schemas.microsoft.com/office/drawing/2014/main" id="{CCE1AC55-CB6E-4731-B6DC-3B36BF7EED0B}"/>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6">
              <a:extLst>
                <a:ext uri="{FF2B5EF4-FFF2-40B4-BE49-F238E27FC236}">
                  <a16:creationId xmlns:a16="http://schemas.microsoft.com/office/drawing/2014/main" id="{88501709-4012-4A58-9661-F1370400CB3A}"/>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7">
              <a:extLst>
                <a:ext uri="{FF2B5EF4-FFF2-40B4-BE49-F238E27FC236}">
                  <a16:creationId xmlns:a16="http://schemas.microsoft.com/office/drawing/2014/main" id="{CB52BF75-BD8D-428C-A023-CA818F33FF79}"/>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8">
              <a:extLst>
                <a:ext uri="{FF2B5EF4-FFF2-40B4-BE49-F238E27FC236}">
                  <a16:creationId xmlns:a16="http://schemas.microsoft.com/office/drawing/2014/main" id="{094CA65A-2026-4298-8637-F68B82076A36}"/>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9">
              <a:extLst>
                <a:ext uri="{FF2B5EF4-FFF2-40B4-BE49-F238E27FC236}">
                  <a16:creationId xmlns:a16="http://schemas.microsoft.com/office/drawing/2014/main" id="{ED8D5E43-59D7-42BC-A1BA-71FFEEA1C418}"/>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10">
              <a:extLst>
                <a:ext uri="{FF2B5EF4-FFF2-40B4-BE49-F238E27FC236}">
                  <a16:creationId xmlns:a16="http://schemas.microsoft.com/office/drawing/2014/main" id="{6421E8F5-60A7-433E-BA1F-F78AC22FD0E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11">
              <a:extLst>
                <a:ext uri="{FF2B5EF4-FFF2-40B4-BE49-F238E27FC236}">
                  <a16:creationId xmlns:a16="http://schemas.microsoft.com/office/drawing/2014/main" id="{1033C15E-6EDA-4598-83FE-6EBF5CA063D3}"/>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12">
              <a:extLst>
                <a:ext uri="{FF2B5EF4-FFF2-40B4-BE49-F238E27FC236}">
                  <a16:creationId xmlns:a16="http://schemas.microsoft.com/office/drawing/2014/main" id="{07810B43-6CC3-4787-81E3-02275FBE0B1C}"/>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13">
              <a:extLst>
                <a:ext uri="{FF2B5EF4-FFF2-40B4-BE49-F238E27FC236}">
                  <a16:creationId xmlns:a16="http://schemas.microsoft.com/office/drawing/2014/main" id="{5630261D-3D46-44BE-B806-2CA21D90EBA6}"/>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14">
              <a:extLst>
                <a:ext uri="{FF2B5EF4-FFF2-40B4-BE49-F238E27FC236}">
                  <a16:creationId xmlns:a16="http://schemas.microsoft.com/office/drawing/2014/main" id="{BFA049E6-D976-4BEA-B722-12B700BBF9B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15">
              <a:extLst>
                <a:ext uri="{FF2B5EF4-FFF2-40B4-BE49-F238E27FC236}">
                  <a16:creationId xmlns:a16="http://schemas.microsoft.com/office/drawing/2014/main" id="{B524A098-00E5-46B1-B855-B85D7CB4C0B9}"/>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6">
              <a:extLst>
                <a:ext uri="{FF2B5EF4-FFF2-40B4-BE49-F238E27FC236}">
                  <a16:creationId xmlns:a16="http://schemas.microsoft.com/office/drawing/2014/main" id="{DD460BFF-1467-485A-B58E-88A126C78034}"/>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7">
              <a:extLst>
                <a:ext uri="{FF2B5EF4-FFF2-40B4-BE49-F238E27FC236}">
                  <a16:creationId xmlns:a16="http://schemas.microsoft.com/office/drawing/2014/main" id="{4818DC2C-42EF-46D1-9B67-52A23A767A98}"/>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18">
              <a:extLst>
                <a:ext uri="{FF2B5EF4-FFF2-40B4-BE49-F238E27FC236}">
                  <a16:creationId xmlns:a16="http://schemas.microsoft.com/office/drawing/2014/main" id="{0B14F8A3-2502-44D5-B674-D336DE0920E6}"/>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9">
              <a:extLst>
                <a:ext uri="{FF2B5EF4-FFF2-40B4-BE49-F238E27FC236}">
                  <a16:creationId xmlns:a16="http://schemas.microsoft.com/office/drawing/2014/main" id="{5FDDF821-E00C-4D0A-8C06-BE3EFFECAFE9}"/>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20">
              <a:extLst>
                <a:ext uri="{FF2B5EF4-FFF2-40B4-BE49-F238E27FC236}">
                  <a16:creationId xmlns:a16="http://schemas.microsoft.com/office/drawing/2014/main" id="{CB512897-A6F4-4932-8361-97F1A84206AE}"/>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21">
              <a:extLst>
                <a:ext uri="{FF2B5EF4-FFF2-40B4-BE49-F238E27FC236}">
                  <a16:creationId xmlns:a16="http://schemas.microsoft.com/office/drawing/2014/main" id="{C6371F29-6D93-461E-9AAE-6DC347ECEA50}"/>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2">
              <a:extLst>
                <a:ext uri="{FF2B5EF4-FFF2-40B4-BE49-F238E27FC236}">
                  <a16:creationId xmlns:a16="http://schemas.microsoft.com/office/drawing/2014/main" id="{B726FFD0-14CD-4E3F-84E4-845B10C933EF}"/>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23">
              <a:extLst>
                <a:ext uri="{FF2B5EF4-FFF2-40B4-BE49-F238E27FC236}">
                  <a16:creationId xmlns:a16="http://schemas.microsoft.com/office/drawing/2014/main" id="{2C13B695-42C3-44AD-9D1B-3C8A7194350D}"/>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24">
              <a:extLst>
                <a:ext uri="{FF2B5EF4-FFF2-40B4-BE49-F238E27FC236}">
                  <a16:creationId xmlns:a16="http://schemas.microsoft.com/office/drawing/2014/main" id="{45CCE7D0-B33A-40C9-9DBA-F1A78C76BD91}"/>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25">
              <a:extLst>
                <a:ext uri="{FF2B5EF4-FFF2-40B4-BE49-F238E27FC236}">
                  <a16:creationId xmlns:a16="http://schemas.microsoft.com/office/drawing/2014/main" id="{273766E0-791A-4624-AD43-459E6C49510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Rectangle 26">
              <a:extLst>
                <a:ext uri="{FF2B5EF4-FFF2-40B4-BE49-F238E27FC236}">
                  <a16:creationId xmlns:a16="http://schemas.microsoft.com/office/drawing/2014/main" id="{3B819B09-62A9-42DE-A517-24DA9BE91AC8}"/>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27">
              <a:extLst>
                <a:ext uri="{FF2B5EF4-FFF2-40B4-BE49-F238E27FC236}">
                  <a16:creationId xmlns:a16="http://schemas.microsoft.com/office/drawing/2014/main" id="{B14FFDD4-D249-4BB8-BA44-9F32018E3029}"/>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28">
              <a:extLst>
                <a:ext uri="{FF2B5EF4-FFF2-40B4-BE49-F238E27FC236}">
                  <a16:creationId xmlns:a16="http://schemas.microsoft.com/office/drawing/2014/main" id="{B0BA7E47-110D-4F9A-9084-A396792CF870}"/>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29">
              <a:extLst>
                <a:ext uri="{FF2B5EF4-FFF2-40B4-BE49-F238E27FC236}">
                  <a16:creationId xmlns:a16="http://schemas.microsoft.com/office/drawing/2014/main" id="{80582EF8-33BB-431C-A31E-F4143F247CBB}"/>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0">
              <a:extLst>
                <a:ext uri="{FF2B5EF4-FFF2-40B4-BE49-F238E27FC236}">
                  <a16:creationId xmlns:a16="http://schemas.microsoft.com/office/drawing/2014/main" id="{A521BAAE-B351-4DE2-B345-BB4101001781}"/>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31">
              <a:extLst>
                <a:ext uri="{FF2B5EF4-FFF2-40B4-BE49-F238E27FC236}">
                  <a16:creationId xmlns:a16="http://schemas.microsoft.com/office/drawing/2014/main" id="{291EE7D0-0B5C-4648-B815-CBE37FE9D92B}"/>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Title 2"/>
          <p:cNvSpPr>
            <a:spLocks noGrp="1"/>
          </p:cNvSpPr>
          <p:nvPr>
            <p:ph type="title"/>
          </p:nvPr>
        </p:nvSpPr>
        <p:spPr>
          <a:xfrm>
            <a:off x="1693480" y="678571"/>
            <a:ext cx="10315600" cy="403137"/>
          </a:xfrm>
        </p:spPr>
        <p:txBody>
          <a:bodyPr/>
          <a:lstStyle/>
          <a:p>
            <a:r>
              <a:rPr lang="en-US" sz="3200">
                <a:solidFill>
                  <a:schemeClr val="bg1"/>
                </a:solidFill>
              </a:rPr>
              <a:t>Build and manage scalable and efficient workloads </a:t>
            </a:r>
          </a:p>
        </p:txBody>
      </p:sp>
      <p:sp>
        <p:nvSpPr>
          <p:cNvPr id="12" name="Text Placeholder 11">
            <a:extLst>
              <a:ext uri="{FF2B5EF4-FFF2-40B4-BE49-F238E27FC236}">
                <a16:creationId xmlns:a16="http://schemas.microsoft.com/office/drawing/2014/main" id="{D753E904-4EDC-4AA7-A0C2-C689165765A5}"/>
              </a:ext>
            </a:extLst>
          </p:cNvPr>
          <p:cNvSpPr>
            <a:spLocks noGrp="1"/>
          </p:cNvSpPr>
          <p:nvPr>
            <p:ph type="body" sz="quarter" idx="10"/>
          </p:nvPr>
        </p:nvSpPr>
        <p:spPr>
          <a:xfrm>
            <a:off x="505008" y="1181981"/>
            <a:ext cx="11328996" cy="595548"/>
          </a:xfrm>
        </p:spPr>
        <p:txBody>
          <a:bodyPr/>
          <a:lstStyle/>
          <a:p>
            <a:pPr marL="0" indent="0">
              <a:buNone/>
            </a:pPr>
            <a:r>
              <a:rPr lang="en-US" sz="1800" noProof="0">
                <a:solidFill>
                  <a:schemeClr val="accent5"/>
                </a:solidFill>
                <a:latin typeface="Segoe UI Light" panose="020B0502040204020203" pitchFamily="34" charset="0"/>
                <a:cs typeface="Segoe UI Light" panose="020B0502040204020203" pitchFamily="34" charset="0"/>
              </a:rPr>
              <a:t>Performance Efficiency </a:t>
            </a:r>
            <a:r>
              <a:rPr lang="en-US" sz="1800" noProof="0">
                <a:solidFill>
                  <a:schemeClr val="bg1"/>
                </a:solidFill>
                <a:latin typeface="Segoe UI Light" panose="020B0502040204020203" pitchFamily="34" charset="0"/>
                <a:cs typeface="Segoe UI Light" panose="020B0502040204020203" pitchFamily="34" charset="0"/>
              </a:rPr>
              <a:t>offers you the guidelines to </a:t>
            </a:r>
            <a:r>
              <a:rPr lang="en-US" sz="1800" noProof="0">
                <a:solidFill>
                  <a:schemeClr val="accent5"/>
                </a:solidFill>
                <a:latin typeface="Segoe UI Light" panose="020B0502040204020203" pitchFamily="34" charset="0"/>
                <a:cs typeface="Segoe UI Light" panose="020B0502040204020203" pitchFamily="34" charset="0"/>
              </a:rPr>
              <a:t>design and manage workloads </a:t>
            </a:r>
            <a:r>
              <a:rPr lang="en-US" sz="1800">
                <a:solidFill>
                  <a:schemeClr val="accent5"/>
                </a:solidFill>
                <a:latin typeface="Segoe UI Light" panose="020B0502040204020203" pitchFamily="34" charset="0"/>
                <a:cs typeface="Segoe UI Light" panose="020B0502040204020203" pitchFamily="34" charset="0"/>
              </a:rPr>
              <a:t>that scale </a:t>
            </a:r>
            <a:br>
              <a:rPr lang="en-US" sz="1800">
                <a:solidFill>
                  <a:schemeClr val="accent5"/>
                </a:solidFill>
                <a:latin typeface="Segoe UI Light" panose="020B0502040204020203" pitchFamily="34" charset="0"/>
                <a:cs typeface="Segoe UI Light" panose="020B0502040204020203" pitchFamily="34" charset="0"/>
              </a:rPr>
            </a:br>
            <a:r>
              <a:rPr lang="en-US" sz="1800">
                <a:solidFill>
                  <a:schemeClr val="bg1"/>
                </a:solidFill>
                <a:latin typeface="Segoe UI Light" panose="020B0502040204020203" pitchFamily="34" charset="0"/>
                <a:cs typeface="Segoe UI Light" panose="020B0502040204020203" pitchFamily="34" charset="0"/>
              </a:rPr>
              <a:t>according to load changes, and to </a:t>
            </a:r>
            <a:r>
              <a:rPr lang="en-US" sz="1800" noProof="0">
                <a:solidFill>
                  <a:schemeClr val="accent5"/>
                </a:solidFill>
                <a:latin typeface="Segoe UI Light" panose="020B0502040204020203" pitchFamily="34" charset="0"/>
                <a:cs typeface="Segoe UI Light" panose="020B0502040204020203" pitchFamily="34" charset="0"/>
              </a:rPr>
              <a:t>design efficient systems</a:t>
            </a:r>
            <a:r>
              <a:rPr lang="en-US" sz="1800" noProof="0">
                <a:solidFill>
                  <a:schemeClr val="bg1"/>
                </a:solidFill>
                <a:latin typeface="Segoe UI Light" panose="020B0502040204020203" pitchFamily="34" charset="0"/>
                <a:cs typeface="Segoe UI Light" panose="020B0502040204020203" pitchFamily="34" charset="0"/>
              </a:rPr>
              <a:t>,</a:t>
            </a:r>
            <a:r>
              <a:rPr lang="en-US" sz="1800" noProof="0">
                <a:solidFill>
                  <a:schemeClr val="accent5"/>
                </a:solidFill>
                <a:latin typeface="Segoe UI Light" panose="020B0502040204020203" pitchFamily="34" charset="0"/>
                <a:cs typeface="Segoe UI Light" panose="020B0502040204020203" pitchFamily="34" charset="0"/>
              </a:rPr>
              <a:t> monitor processes</a:t>
            </a:r>
            <a:r>
              <a:rPr lang="en-US" sz="1800" noProof="0">
                <a:solidFill>
                  <a:schemeClr val="bg1"/>
                </a:solidFill>
                <a:latin typeface="Segoe UI Light" panose="020B0502040204020203" pitchFamily="34" charset="0"/>
                <a:cs typeface="Segoe UI Light" panose="020B0502040204020203" pitchFamily="34" charset="0"/>
              </a:rPr>
              <a:t>,</a:t>
            </a:r>
            <a:r>
              <a:rPr lang="en-US" sz="1800" noProof="0">
                <a:solidFill>
                  <a:schemeClr val="accent5"/>
                </a:solidFill>
                <a:latin typeface="Segoe UI Light" panose="020B0502040204020203" pitchFamily="34" charset="0"/>
                <a:cs typeface="Segoe UI Light" panose="020B0502040204020203" pitchFamily="34" charset="0"/>
              </a:rPr>
              <a:t> and optimize resources</a:t>
            </a:r>
          </a:p>
        </p:txBody>
      </p:sp>
      <p:grpSp>
        <p:nvGrpSpPr>
          <p:cNvPr id="27" name="Group 26">
            <a:extLst>
              <a:ext uri="{FF2B5EF4-FFF2-40B4-BE49-F238E27FC236}">
                <a16:creationId xmlns:a16="http://schemas.microsoft.com/office/drawing/2014/main" id="{9C4CA8FB-47F4-49D9-8921-BAE155199A02}"/>
              </a:ext>
              <a:ext uri="{C183D7F6-B498-43B3-948B-1728B52AA6E4}">
                <adec:decorative xmlns:adec="http://schemas.microsoft.com/office/drawing/2017/decorative" val="1"/>
              </a:ext>
            </a:extLst>
          </p:cNvPr>
          <p:cNvGrpSpPr/>
          <p:nvPr/>
        </p:nvGrpSpPr>
        <p:grpSpPr>
          <a:xfrm>
            <a:off x="578933" y="2583593"/>
            <a:ext cx="632533" cy="624178"/>
            <a:chOff x="4357549" y="2559396"/>
            <a:chExt cx="632533" cy="624178"/>
          </a:xfrm>
        </p:grpSpPr>
        <p:grpSp>
          <p:nvGrpSpPr>
            <p:cNvPr id="56" name="Group 55">
              <a:extLst>
                <a:ext uri="{FF2B5EF4-FFF2-40B4-BE49-F238E27FC236}">
                  <a16:creationId xmlns:a16="http://schemas.microsoft.com/office/drawing/2014/main" id="{B2616359-F4EF-46C9-A257-9DEED7B3DE7D}"/>
                </a:ext>
              </a:extLst>
            </p:cNvPr>
            <p:cNvGrpSpPr/>
            <p:nvPr/>
          </p:nvGrpSpPr>
          <p:grpSpPr>
            <a:xfrm rot="2709409" flipH="1">
              <a:off x="4361727" y="2555218"/>
              <a:ext cx="624178" cy="632533"/>
              <a:chOff x="-2032000" y="1184275"/>
              <a:chExt cx="1203096" cy="1219200"/>
            </a:xfrm>
          </p:grpSpPr>
          <p:grpSp>
            <p:nvGrpSpPr>
              <p:cNvPr id="52" name="Group 51">
                <a:extLst>
                  <a:ext uri="{FF2B5EF4-FFF2-40B4-BE49-F238E27FC236}">
                    <a16:creationId xmlns:a16="http://schemas.microsoft.com/office/drawing/2014/main" id="{1CECA001-260B-4594-9D69-2394925F8C44}"/>
                  </a:ext>
                </a:extLst>
              </p:cNvPr>
              <p:cNvGrpSpPr/>
              <p:nvPr/>
            </p:nvGrpSpPr>
            <p:grpSpPr>
              <a:xfrm>
                <a:off x="-2032000" y="1184275"/>
                <a:ext cx="1203096" cy="475146"/>
                <a:chOff x="-2032000" y="1184275"/>
                <a:chExt cx="1203096" cy="475146"/>
              </a:xfrm>
            </p:grpSpPr>
            <p:sp>
              <p:nvSpPr>
                <p:cNvPr id="51" name="Freeform: Shape 50">
                  <a:extLst>
                    <a:ext uri="{FF2B5EF4-FFF2-40B4-BE49-F238E27FC236}">
                      <a16:creationId xmlns:a16="http://schemas.microsoft.com/office/drawing/2014/main" id="{4097B2B2-1DD8-439F-BBF4-1538743B26E5}"/>
                    </a:ext>
                  </a:extLst>
                </p:cNvPr>
                <p:cNvSpPr/>
                <p:nvPr/>
              </p:nvSpPr>
              <p:spPr>
                <a:xfrm>
                  <a:off x="-1983707" y="1184275"/>
                  <a:ext cx="1154803" cy="475146"/>
                </a:xfrm>
                <a:custGeom>
                  <a:avLst/>
                  <a:gdLst>
                    <a:gd name="connsiteX0" fmla="*/ 561404 w 1154803"/>
                    <a:gd name="connsiteY0" fmla="*/ 0 h 475146"/>
                    <a:gd name="connsiteX1" fmla="*/ 1122849 w 1154803"/>
                    <a:gd name="connsiteY1" fmla="*/ 372422 h 475146"/>
                    <a:gd name="connsiteX2" fmla="*/ 1154803 w 1154803"/>
                    <a:gd name="connsiteY2" fmla="*/ 475146 h 475146"/>
                    <a:gd name="connsiteX3" fmla="*/ 1035594 w 1154803"/>
                    <a:gd name="connsiteY3" fmla="*/ 474909 h 475146"/>
                    <a:gd name="connsiteX4" fmla="*/ 1017541 w 1154803"/>
                    <a:gd name="connsiteY4" fmla="*/ 416883 h 475146"/>
                    <a:gd name="connsiteX5" fmla="*/ 561404 w 1154803"/>
                    <a:gd name="connsiteY5" fmla="*/ 114300 h 475146"/>
                    <a:gd name="connsiteX6" fmla="*/ 127635 w 1154803"/>
                    <a:gd name="connsiteY6" fmla="*/ 370332 h 475146"/>
                    <a:gd name="connsiteX7" fmla="*/ 100013 w 1154803"/>
                    <a:gd name="connsiteY7" fmla="*/ 420338 h 475146"/>
                    <a:gd name="connsiteX8" fmla="*/ 0 w 1154803"/>
                    <a:gd name="connsiteY8" fmla="*/ 365093 h 475146"/>
                    <a:gd name="connsiteX9" fmla="*/ 27623 w 1154803"/>
                    <a:gd name="connsiteY9" fmla="*/ 315087 h 475146"/>
                    <a:gd name="connsiteX10" fmla="*/ 561404 w 1154803"/>
                    <a:gd name="connsiteY10" fmla="*/ 0 h 4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803" h="475146">
                      <a:moveTo>
                        <a:pt x="561404" y="0"/>
                      </a:moveTo>
                      <a:cubicBezTo>
                        <a:pt x="813436" y="0"/>
                        <a:pt x="1030212" y="153770"/>
                        <a:pt x="1122849" y="372422"/>
                      </a:cubicBezTo>
                      <a:lnTo>
                        <a:pt x="1154803" y="475146"/>
                      </a:lnTo>
                      <a:lnTo>
                        <a:pt x="1035594" y="474909"/>
                      </a:lnTo>
                      <a:lnTo>
                        <a:pt x="1017541" y="416883"/>
                      </a:lnTo>
                      <a:cubicBezTo>
                        <a:pt x="942273" y="239244"/>
                        <a:pt x="766144" y="114300"/>
                        <a:pt x="561404" y="114300"/>
                      </a:cubicBezTo>
                      <a:cubicBezTo>
                        <a:pt x="381095" y="114300"/>
                        <a:pt x="214979" y="212408"/>
                        <a:pt x="127635" y="370332"/>
                      </a:cubicBezTo>
                      <a:lnTo>
                        <a:pt x="100013" y="420338"/>
                      </a:lnTo>
                      <a:lnTo>
                        <a:pt x="0" y="365093"/>
                      </a:lnTo>
                      <a:lnTo>
                        <a:pt x="27623" y="315087"/>
                      </a:lnTo>
                      <a:cubicBezTo>
                        <a:pt x="135065" y="120682"/>
                        <a:pt x="339566" y="0"/>
                        <a:pt x="561404" y="0"/>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433779E5-F1B3-4407-B675-850FEFDCF1D1}"/>
                    </a:ext>
                  </a:extLst>
                </p:cNvPr>
                <p:cNvSpPr/>
                <p:nvPr/>
              </p:nvSpPr>
              <p:spPr>
                <a:xfrm>
                  <a:off x="-2032000" y="1299336"/>
                  <a:ext cx="343090" cy="343280"/>
                </a:xfrm>
                <a:custGeom>
                  <a:avLst/>
                  <a:gdLst>
                    <a:gd name="connsiteX0" fmla="*/ 342900 w 343090"/>
                    <a:gd name="connsiteY0" fmla="*/ 343281 h 343280"/>
                    <a:gd name="connsiteX1" fmla="*/ 343091 w 343090"/>
                    <a:gd name="connsiteY1" fmla="*/ 228981 h 343280"/>
                    <a:gd name="connsiteX2" fmla="*/ 114300 w 343090"/>
                    <a:gd name="connsiteY2" fmla="*/ 228695 h 343280"/>
                    <a:gd name="connsiteX3" fmla="*/ 114395 w 343090"/>
                    <a:gd name="connsiteY3" fmla="*/ 95 h 343280"/>
                    <a:gd name="connsiteX4" fmla="*/ 95 w 343090"/>
                    <a:gd name="connsiteY4" fmla="*/ 0 h 343280"/>
                    <a:gd name="connsiteX5" fmla="*/ 0 w 343090"/>
                    <a:gd name="connsiteY5" fmla="*/ 342900 h 34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090" h="343280">
                      <a:moveTo>
                        <a:pt x="342900" y="343281"/>
                      </a:moveTo>
                      <a:lnTo>
                        <a:pt x="343091" y="228981"/>
                      </a:lnTo>
                      <a:lnTo>
                        <a:pt x="114300" y="228695"/>
                      </a:lnTo>
                      <a:lnTo>
                        <a:pt x="114395" y="95"/>
                      </a:lnTo>
                      <a:lnTo>
                        <a:pt x="95" y="0"/>
                      </a:lnTo>
                      <a:lnTo>
                        <a:pt x="0" y="34290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94778222-86E1-46BB-997C-71DC7AD6E1B2}"/>
                  </a:ext>
                </a:extLst>
              </p:cNvPr>
              <p:cNvGrpSpPr/>
              <p:nvPr/>
            </p:nvGrpSpPr>
            <p:grpSpPr>
              <a:xfrm flipH="1" flipV="1">
                <a:off x="-2032000" y="1928329"/>
                <a:ext cx="1203096" cy="475146"/>
                <a:chOff x="-2032000" y="1184275"/>
                <a:chExt cx="1203096" cy="475146"/>
              </a:xfrm>
            </p:grpSpPr>
            <p:sp>
              <p:nvSpPr>
                <p:cNvPr id="54" name="Freeform: Shape 53">
                  <a:extLst>
                    <a:ext uri="{FF2B5EF4-FFF2-40B4-BE49-F238E27FC236}">
                      <a16:creationId xmlns:a16="http://schemas.microsoft.com/office/drawing/2014/main" id="{F2A0F868-031F-4DEA-9590-A8F346EFDF72}"/>
                    </a:ext>
                  </a:extLst>
                </p:cNvPr>
                <p:cNvSpPr/>
                <p:nvPr/>
              </p:nvSpPr>
              <p:spPr>
                <a:xfrm>
                  <a:off x="-1983707" y="1184275"/>
                  <a:ext cx="1154803" cy="475146"/>
                </a:xfrm>
                <a:custGeom>
                  <a:avLst/>
                  <a:gdLst>
                    <a:gd name="connsiteX0" fmla="*/ 561404 w 1154803"/>
                    <a:gd name="connsiteY0" fmla="*/ 0 h 475146"/>
                    <a:gd name="connsiteX1" fmla="*/ 1122849 w 1154803"/>
                    <a:gd name="connsiteY1" fmla="*/ 372422 h 475146"/>
                    <a:gd name="connsiteX2" fmla="*/ 1154803 w 1154803"/>
                    <a:gd name="connsiteY2" fmla="*/ 475146 h 475146"/>
                    <a:gd name="connsiteX3" fmla="*/ 1035594 w 1154803"/>
                    <a:gd name="connsiteY3" fmla="*/ 474909 h 475146"/>
                    <a:gd name="connsiteX4" fmla="*/ 1017541 w 1154803"/>
                    <a:gd name="connsiteY4" fmla="*/ 416883 h 475146"/>
                    <a:gd name="connsiteX5" fmla="*/ 561404 w 1154803"/>
                    <a:gd name="connsiteY5" fmla="*/ 114300 h 475146"/>
                    <a:gd name="connsiteX6" fmla="*/ 127635 w 1154803"/>
                    <a:gd name="connsiteY6" fmla="*/ 370332 h 475146"/>
                    <a:gd name="connsiteX7" fmla="*/ 100013 w 1154803"/>
                    <a:gd name="connsiteY7" fmla="*/ 420338 h 475146"/>
                    <a:gd name="connsiteX8" fmla="*/ 0 w 1154803"/>
                    <a:gd name="connsiteY8" fmla="*/ 365093 h 475146"/>
                    <a:gd name="connsiteX9" fmla="*/ 27623 w 1154803"/>
                    <a:gd name="connsiteY9" fmla="*/ 315087 h 475146"/>
                    <a:gd name="connsiteX10" fmla="*/ 561404 w 1154803"/>
                    <a:gd name="connsiteY10" fmla="*/ 0 h 4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803" h="475146">
                      <a:moveTo>
                        <a:pt x="561404" y="0"/>
                      </a:moveTo>
                      <a:cubicBezTo>
                        <a:pt x="813436" y="0"/>
                        <a:pt x="1030212" y="153770"/>
                        <a:pt x="1122849" y="372422"/>
                      </a:cubicBezTo>
                      <a:lnTo>
                        <a:pt x="1154803" y="475146"/>
                      </a:lnTo>
                      <a:lnTo>
                        <a:pt x="1035594" y="474909"/>
                      </a:lnTo>
                      <a:lnTo>
                        <a:pt x="1017541" y="416883"/>
                      </a:lnTo>
                      <a:cubicBezTo>
                        <a:pt x="942273" y="239244"/>
                        <a:pt x="766144" y="114300"/>
                        <a:pt x="561404" y="114300"/>
                      </a:cubicBezTo>
                      <a:cubicBezTo>
                        <a:pt x="381095" y="114300"/>
                        <a:pt x="214979" y="212408"/>
                        <a:pt x="127635" y="370332"/>
                      </a:cubicBezTo>
                      <a:lnTo>
                        <a:pt x="100013" y="420338"/>
                      </a:lnTo>
                      <a:lnTo>
                        <a:pt x="0" y="365093"/>
                      </a:lnTo>
                      <a:lnTo>
                        <a:pt x="27623" y="315087"/>
                      </a:lnTo>
                      <a:cubicBezTo>
                        <a:pt x="135065" y="120682"/>
                        <a:pt x="339566" y="0"/>
                        <a:pt x="561404" y="0"/>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ED95C45A-E0F6-46E4-8DB0-37F9F4CE7131}"/>
                    </a:ext>
                  </a:extLst>
                </p:cNvPr>
                <p:cNvSpPr/>
                <p:nvPr/>
              </p:nvSpPr>
              <p:spPr>
                <a:xfrm>
                  <a:off x="-2032000" y="1299336"/>
                  <a:ext cx="343090" cy="343280"/>
                </a:xfrm>
                <a:custGeom>
                  <a:avLst/>
                  <a:gdLst>
                    <a:gd name="connsiteX0" fmla="*/ 342900 w 343090"/>
                    <a:gd name="connsiteY0" fmla="*/ 343281 h 343280"/>
                    <a:gd name="connsiteX1" fmla="*/ 343091 w 343090"/>
                    <a:gd name="connsiteY1" fmla="*/ 228981 h 343280"/>
                    <a:gd name="connsiteX2" fmla="*/ 114300 w 343090"/>
                    <a:gd name="connsiteY2" fmla="*/ 228695 h 343280"/>
                    <a:gd name="connsiteX3" fmla="*/ 114395 w 343090"/>
                    <a:gd name="connsiteY3" fmla="*/ 95 h 343280"/>
                    <a:gd name="connsiteX4" fmla="*/ 95 w 343090"/>
                    <a:gd name="connsiteY4" fmla="*/ 0 h 343280"/>
                    <a:gd name="connsiteX5" fmla="*/ 0 w 343090"/>
                    <a:gd name="connsiteY5" fmla="*/ 342900 h 34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090" h="343280">
                      <a:moveTo>
                        <a:pt x="342900" y="343281"/>
                      </a:moveTo>
                      <a:lnTo>
                        <a:pt x="343091" y="228981"/>
                      </a:lnTo>
                      <a:lnTo>
                        <a:pt x="114300" y="228695"/>
                      </a:lnTo>
                      <a:lnTo>
                        <a:pt x="114395" y="95"/>
                      </a:lnTo>
                      <a:lnTo>
                        <a:pt x="95" y="0"/>
                      </a:lnTo>
                      <a:lnTo>
                        <a:pt x="0" y="34290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8" name="Graphic 18">
              <a:extLst>
                <a:ext uri="{FF2B5EF4-FFF2-40B4-BE49-F238E27FC236}">
                  <a16:creationId xmlns:a16="http://schemas.microsoft.com/office/drawing/2014/main" id="{74ABCFCF-08AB-4DCE-BA0F-3D6A190360C1}"/>
                </a:ext>
              </a:extLst>
            </p:cNvPr>
            <p:cNvGrpSpPr/>
            <p:nvPr/>
          </p:nvGrpSpPr>
          <p:grpSpPr>
            <a:xfrm>
              <a:off x="4540334" y="2757536"/>
              <a:ext cx="251799" cy="252093"/>
              <a:chOff x="-1974087" y="3897217"/>
              <a:chExt cx="571023" cy="571690"/>
            </a:xfrm>
            <a:solidFill>
              <a:srgbClr val="0075C9"/>
            </a:solidFill>
          </p:grpSpPr>
          <p:sp>
            <p:nvSpPr>
              <p:cNvPr id="59" name="Freeform: Shape 58">
                <a:extLst>
                  <a:ext uri="{FF2B5EF4-FFF2-40B4-BE49-F238E27FC236}">
                    <a16:creationId xmlns:a16="http://schemas.microsoft.com/office/drawing/2014/main" id="{67F7E4BA-5828-4508-94C5-54A05C2F481D}"/>
                  </a:ext>
                </a:extLst>
              </p:cNvPr>
              <p:cNvSpPr/>
              <p:nvPr/>
            </p:nvSpPr>
            <p:spPr>
              <a:xfrm>
                <a:off x="-1907317" y="3897217"/>
                <a:ext cx="504253" cy="343280"/>
              </a:xfrm>
              <a:custGeom>
                <a:avLst/>
                <a:gdLst>
                  <a:gd name="connsiteX0" fmla="*/ 0 w 504253"/>
                  <a:gd name="connsiteY0" fmla="*/ 342900 h 343280"/>
                  <a:gd name="connsiteX1" fmla="*/ 161258 w 504253"/>
                  <a:gd name="connsiteY1" fmla="*/ 343281 h 343280"/>
                  <a:gd name="connsiteX2" fmla="*/ 504254 w 504253"/>
                  <a:gd name="connsiteY2" fmla="*/ 667 h 343280"/>
                  <a:gd name="connsiteX3" fmla="*/ 342900 w 504253"/>
                  <a:gd name="connsiteY3" fmla="*/ 0 h 343280"/>
                </a:gdLst>
                <a:ahLst/>
                <a:cxnLst>
                  <a:cxn ang="0">
                    <a:pos x="connsiteX0" y="connsiteY0"/>
                  </a:cxn>
                  <a:cxn ang="0">
                    <a:pos x="connsiteX1" y="connsiteY1"/>
                  </a:cxn>
                  <a:cxn ang="0">
                    <a:pos x="connsiteX2" y="connsiteY2"/>
                  </a:cxn>
                  <a:cxn ang="0">
                    <a:pos x="connsiteX3" y="connsiteY3"/>
                  </a:cxn>
                </a:cxnLst>
                <a:rect l="l" t="t" r="r" b="b"/>
                <a:pathLst>
                  <a:path w="504253" h="343280">
                    <a:moveTo>
                      <a:pt x="0" y="342900"/>
                    </a:moveTo>
                    <a:lnTo>
                      <a:pt x="161258" y="343281"/>
                    </a:lnTo>
                    <a:lnTo>
                      <a:pt x="504254" y="667"/>
                    </a:lnTo>
                    <a:lnTo>
                      <a:pt x="34290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8BC6EEA-69C8-4F14-B216-C139A14567E6}"/>
                  </a:ext>
                </a:extLst>
              </p:cNvPr>
              <p:cNvSpPr/>
              <p:nvPr/>
            </p:nvSpPr>
            <p:spPr>
              <a:xfrm>
                <a:off x="-1974087" y="4125627"/>
                <a:ext cx="504253" cy="343281"/>
              </a:xfrm>
              <a:custGeom>
                <a:avLst/>
                <a:gdLst>
                  <a:gd name="connsiteX0" fmla="*/ 0 w 504253"/>
                  <a:gd name="connsiteY0" fmla="*/ 342900 h 343281"/>
                  <a:gd name="connsiteX1" fmla="*/ 161258 w 504253"/>
                  <a:gd name="connsiteY1" fmla="*/ 343281 h 343281"/>
                  <a:gd name="connsiteX2" fmla="*/ 504253 w 504253"/>
                  <a:gd name="connsiteY2" fmla="*/ 571 h 343281"/>
                  <a:gd name="connsiteX3" fmla="*/ 342900 w 504253"/>
                  <a:gd name="connsiteY3" fmla="*/ 0 h 343281"/>
                </a:gdLst>
                <a:ahLst/>
                <a:cxnLst>
                  <a:cxn ang="0">
                    <a:pos x="connsiteX0" y="connsiteY0"/>
                  </a:cxn>
                  <a:cxn ang="0">
                    <a:pos x="connsiteX1" y="connsiteY1"/>
                  </a:cxn>
                  <a:cxn ang="0">
                    <a:pos x="connsiteX2" y="connsiteY2"/>
                  </a:cxn>
                  <a:cxn ang="0">
                    <a:pos x="connsiteX3" y="connsiteY3"/>
                  </a:cxn>
                </a:cxnLst>
                <a:rect l="l" t="t" r="r" b="b"/>
                <a:pathLst>
                  <a:path w="504253" h="343281">
                    <a:moveTo>
                      <a:pt x="0" y="342900"/>
                    </a:moveTo>
                    <a:lnTo>
                      <a:pt x="161258" y="343281"/>
                    </a:lnTo>
                    <a:lnTo>
                      <a:pt x="504253" y="571"/>
                    </a:lnTo>
                    <a:lnTo>
                      <a:pt x="34290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TextBox 6">
            <a:extLst>
              <a:ext uri="{FF2B5EF4-FFF2-40B4-BE49-F238E27FC236}">
                <a16:creationId xmlns:a16="http://schemas.microsoft.com/office/drawing/2014/main" id="{A46BFCFF-C730-476B-A9B9-1177B624EDA5}"/>
              </a:ext>
            </a:extLst>
          </p:cNvPr>
          <p:cNvSpPr txBox="1"/>
          <p:nvPr/>
        </p:nvSpPr>
        <p:spPr>
          <a:xfrm>
            <a:off x="1275611" y="2538438"/>
            <a:ext cx="2452416" cy="707886"/>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Optimal service execution</a:t>
            </a:r>
          </a:p>
        </p:txBody>
      </p:sp>
      <p:sp>
        <p:nvSpPr>
          <p:cNvPr id="21" name="TextBox 20">
            <a:extLst>
              <a:ext uri="{FF2B5EF4-FFF2-40B4-BE49-F238E27FC236}">
                <a16:creationId xmlns:a16="http://schemas.microsoft.com/office/drawing/2014/main" id="{0FE60E79-755D-4BD5-A7BE-A134647F9864}"/>
              </a:ext>
            </a:extLst>
          </p:cNvPr>
          <p:cNvSpPr txBox="1"/>
          <p:nvPr/>
        </p:nvSpPr>
        <p:spPr>
          <a:xfrm>
            <a:off x="456272" y="3525302"/>
            <a:ext cx="3368596" cy="240065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Manage resource scaling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SQL Database</a:t>
            </a:r>
            <a:r>
              <a:rPr kumimoji="0" lang="en-US" sz="1500" b="0" i="0" u="none" strike="noStrike" kern="1200" cap="none" spc="0" normalizeH="0" baseline="0" noProof="0">
                <a:ln>
                  <a:noFill/>
                </a:ln>
                <a:solidFill>
                  <a:srgbClr val="0078D3"/>
                </a:solidFill>
                <a:effectLst/>
                <a:uLnTx/>
                <a:uFillTx/>
                <a:latin typeface="Segoe UI"/>
                <a:ea typeface="+mn-ea"/>
                <a:cs typeface="+mn-cs"/>
              </a:rPr>
              <a:t> </a:t>
            </a:r>
            <a:r>
              <a:rPr kumimoji="0" lang="en-US" sz="1500" b="0" i="0" u="none" strike="noStrike" kern="1200" cap="none" spc="0" normalizeH="0" baseline="0" noProof="0">
                <a:ln>
                  <a:noFill/>
                </a:ln>
                <a:solidFill>
                  <a:srgbClr val="FFFFFF"/>
                </a:solidFill>
                <a:effectLst/>
                <a:uLnTx/>
                <a:uFillTx/>
                <a:latin typeface="Segoe UI"/>
                <a:ea typeface="+mn-ea"/>
                <a:cs typeface="+mn-cs"/>
              </a:rPr>
              <a:t>and</a:t>
            </a:r>
            <a:r>
              <a:rPr kumimoji="0" lang="en-US" sz="1500" b="0" i="0" u="none" strike="noStrike" kern="1200" cap="none" spc="0" normalizeH="0" baseline="0" noProof="0">
                <a:ln>
                  <a:noFill/>
                </a:ln>
                <a:solidFill>
                  <a:srgbClr val="000000"/>
                </a:solidFill>
                <a:effectLst/>
                <a:uLnTx/>
                <a:uFillTx/>
                <a:latin typeface="Segoe UI"/>
                <a:ea typeface="+mn-ea"/>
                <a:cs typeface="+mn-cs"/>
              </a:rPr>
              <a:t> </a:t>
            </a:r>
            <a:r>
              <a:rPr kumimoji="0" lang="en-US" sz="1500" b="0" i="0" u="none" strike="noStrike" kern="1200" cap="none" spc="0" normalizeH="0" baseline="0" noProof="0">
                <a:ln>
                  <a:noFill/>
                </a:ln>
                <a:solidFill>
                  <a:srgbClr val="50E6FF"/>
                </a:solidFill>
                <a:effectLst/>
                <a:uLnTx/>
                <a:uFillTx/>
                <a:latin typeface="Segoe UI"/>
                <a:ea typeface="+mn-ea"/>
                <a:cs typeface="+mn-cs"/>
              </a:rPr>
              <a:t>Azure App Services, </a:t>
            </a:r>
            <a:r>
              <a:rPr kumimoji="0" lang="en-US" sz="1500" b="0" i="0" u="none" strike="noStrike" kern="1200" cap="none" spc="0" normalizeH="0" baseline="0" noProof="0">
                <a:ln>
                  <a:noFill/>
                </a:ln>
                <a:solidFill>
                  <a:srgbClr val="FFFFFF"/>
                </a:solidFill>
                <a:effectLst/>
                <a:uLnTx/>
                <a:uFillTx/>
                <a:latin typeface="Segoe UI"/>
                <a:ea typeface="+mn-ea"/>
                <a:cs typeface="+mn-cs"/>
              </a:rPr>
              <a:t>or automatically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a:t>
            </a:r>
            <a:r>
              <a:rPr kumimoji="0" lang="en-US" sz="1500" b="0" i="0" u="none" strike="noStrike" kern="1200" cap="none" spc="0" normalizeH="0" baseline="0" noProof="0" err="1">
                <a:ln>
                  <a:noFill/>
                </a:ln>
                <a:solidFill>
                  <a:srgbClr val="50E6FF"/>
                </a:solidFill>
                <a:effectLst/>
                <a:uLnTx/>
                <a:uFillTx/>
                <a:latin typeface="Segoe UI"/>
                <a:ea typeface="+mn-ea"/>
                <a:cs typeface="+mn-cs"/>
              </a:rPr>
              <a:t>Autoscale</a:t>
            </a:r>
            <a:endParaRPr kumimoji="0" lang="en-US" sz="1500" b="0" i="0" u="none" strike="noStrike" kern="1200" cap="none" spc="0" normalizeH="0" baseline="0" noProof="0">
              <a:ln>
                <a:noFill/>
              </a:ln>
              <a:solidFill>
                <a:srgbClr val="50E6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Optimize your network and storage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Cosmos DB, Azure Traffic Manager </a:t>
            </a:r>
            <a:r>
              <a:rPr kumimoji="0" lang="en-US" sz="1500" b="0" i="0" u="none" strike="noStrike" kern="1200" cap="none" spc="0" normalizeH="0" baseline="0" noProof="0">
                <a:ln>
                  <a:noFill/>
                </a:ln>
                <a:solidFill>
                  <a:srgbClr val="FFFFFF"/>
                </a:solidFill>
                <a:effectLst/>
                <a:uLnTx/>
                <a:uFillTx/>
                <a:latin typeface="Segoe UI"/>
                <a:ea typeface="+mn-ea"/>
                <a:cs typeface="+mn-cs"/>
              </a:rPr>
              <a:t>and</a:t>
            </a:r>
            <a:r>
              <a:rPr kumimoji="0" lang="en-US" sz="1500" b="0" i="0" u="none" strike="noStrike" kern="1200" cap="none" spc="0" normalizeH="0" baseline="0" noProof="0">
                <a:ln>
                  <a:noFill/>
                </a:ln>
                <a:solidFill>
                  <a:srgbClr val="000000"/>
                </a:solidFill>
                <a:effectLst/>
                <a:uLnTx/>
                <a:uFillTx/>
                <a:latin typeface="Segoe UI"/>
                <a:ea typeface="+mn-ea"/>
                <a:cs typeface="+mn-cs"/>
              </a:rPr>
              <a:t> </a:t>
            </a:r>
            <a:r>
              <a:rPr kumimoji="0" lang="en-US" sz="1500" b="0" i="0" u="none" strike="noStrike" kern="1200" cap="none" spc="0" normalizeH="0" baseline="0" noProof="0">
                <a:ln>
                  <a:noFill/>
                </a:ln>
                <a:solidFill>
                  <a:srgbClr val="50E6FF"/>
                </a:solidFill>
                <a:effectLst/>
                <a:uLnTx/>
                <a:uFillTx/>
                <a:latin typeface="Segoe UI"/>
                <a:ea typeface="+mn-ea"/>
                <a:cs typeface="+mn-cs"/>
              </a:rPr>
              <a:t>Azure Cache for Redis</a:t>
            </a: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aphic 31">
            <a:extLst>
              <a:ext uri="{FF2B5EF4-FFF2-40B4-BE49-F238E27FC236}">
                <a16:creationId xmlns:a16="http://schemas.microsoft.com/office/drawing/2014/main" id="{E571F690-7B0D-4829-97D4-B25055AC66F9}"/>
              </a:ext>
              <a:ext uri="{C183D7F6-B498-43B3-948B-1728B52AA6E4}">
                <adec:decorative xmlns:adec="http://schemas.microsoft.com/office/drawing/2017/decorative" val="1"/>
              </a:ext>
            </a:extLst>
          </p:cNvPr>
          <p:cNvGrpSpPr/>
          <p:nvPr/>
        </p:nvGrpSpPr>
        <p:grpSpPr>
          <a:xfrm>
            <a:off x="4245640" y="2601543"/>
            <a:ext cx="588276" cy="588276"/>
            <a:chOff x="8401236" y="3232936"/>
            <a:chExt cx="588276" cy="588276"/>
          </a:xfrm>
        </p:grpSpPr>
        <p:grpSp>
          <p:nvGrpSpPr>
            <p:cNvPr id="5" name="Graphic 31">
              <a:extLst>
                <a:ext uri="{FF2B5EF4-FFF2-40B4-BE49-F238E27FC236}">
                  <a16:creationId xmlns:a16="http://schemas.microsoft.com/office/drawing/2014/main" id="{E571F690-7B0D-4829-97D4-B25055AC66F9}"/>
                </a:ext>
              </a:extLst>
            </p:cNvPr>
            <p:cNvGrpSpPr/>
            <p:nvPr/>
          </p:nvGrpSpPr>
          <p:grpSpPr>
            <a:xfrm>
              <a:off x="8805689" y="3232936"/>
              <a:ext cx="183836" cy="183836"/>
              <a:chOff x="8805689" y="3232936"/>
              <a:chExt cx="183836" cy="183836"/>
            </a:xfrm>
            <a:solidFill>
              <a:srgbClr val="0075C9"/>
            </a:solidFill>
          </p:grpSpPr>
          <p:sp>
            <p:nvSpPr>
              <p:cNvPr id="6" name="Freeform: Shape 5">
                <a:extLst>
                  <a:ext uri="{FF2B5EF4-FFF2-40B4-BE49-F238E27FC236}">
                    <a16:creationId xmlns:a16="http://schemas.microsoft.com/office/drawing/2014/main" id="{3C32861D-AE73-4B2B-93B9-881D51CE3A03}"/>
                  </a:ext>
                </a:extLst>
              </p:cNvPr>
              <p:cNvSpPr/>
              <p:nvPr/>
            </p:nvSpPr>
            <p:spPr>
              <a:xfrm rot="-10800000">
                <a:off x="8934361" y="323293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C165DA94-F435-494E-8462-24E768C7414E}"/>
                  </a:ext>
                </a:extLst>
              </p:cNvPr>
              <p:cNvSpPr/>
              <p:nvPr/>
            </p:nvSpPr>
            <p:spPr>
              <a:xfrm rot="-5400000">
                <a:off x="8870032" y="316908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aphic 31">
              <a:extLst>
                <a:ext uri="{FF2B5EF4-FFF2-40B4-BE49-F238E27FC236}">
                  <a16:creationId xmlns:a16="http://schemas.microsoft.com/office/drawing/2014/main" id="{E571F690-7B0D-4829-97D4-B25055AC66F9}"/>
                </a:ext>
              </a:extLst>
            </p:cNvPr>
            <p:cNvGrpSpPr/>
            <p:nvPr/>
          </p:nvGrpSpPr>
          <p:grpSpPr>
            <a:xfrm>
              <a:off x="8805675" y="3637375"/>
              <a:ext cx="183836" cy="183836"/>
              <a:chOff x="8805675" y="3637375"/>
              <a:chExt cx="183836" cy="183836"/>
            </a:xfrm>
            <a:solidFill>
              <a:srgbClr val="000000"/>
            </a:solidFill>
          </p:grpSpPr>
          <p:sp>
            <p:nvSpPr>
              <p:cNvPr id="10" name="Freeform: Shape 9">
                <a:extLst>
                  <a:ext uri="{FF2B5EF4-FFF2-40B4-BE49-F238E27FC236}">
                    <a16:creationId xmlns:a16="http://schemas.microsoft.com/office/drawing/2014/main" id="{CE4DAF85-9ECD-4A62-A1DB-C946FD69FE7F}"/>
                  </a:ext>
                </a:extLst>
              </p:cNvPr>
              <p:cNvSpPr/>
              <p:nvPr/>
            </p:nvSpPr>
            <p:spPr>
              <a:xfrm rot="-5400000">
                <a:off x="8870018" y="3701718"/>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2219A0CF-1D7C-4F12-8DB2-B58BB6B72974}"/>
                  </a:ext>
                </a:extLst>
              </p:cNvPr>
              <p:cNvSpPr/>
              <p:nvPr/>
            </p:nvSpPr>
            <p:spPr>
              <a:xfrm>
                <a:off x="8933855" y="363737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aphic 31">
              <a:extLst>
                <a:ext uri="{FF2B5EF4-FFF2-40B4-BE49-F238E27FC236}">
                  <a16:creationId xmlns:a16="http://schemas.microsoft.com/office/drawing/2014/main" id="{E571F690-7B0D-4829-97D4-B25055AC66F9}"/>
                </a:ext>
              </a:extLst>
            </p:cNvPr>
            <p:cNvGrpSpPr/>
            <p:nvPr/>
          </p:nvGrpSpPr>
          <p:grpSpPr>
            <a:xfrm>
              <a:off x="8401236" y="3637375"/>
              <a:ext cx="183850" cy="183836"/>
              <a:chOff x="8401236" y="3637375"/>
              <a:chExt cx="183850" cy="183836"/>
            </a:xfrm>
            <a:solidFill>
              <a:srgbClr val="000000"/>
            </a:solidFill>
          </p:grpSpPr>
          <p:sp>
            <p:nvSpPr>
              <p:cNvPr id="14" name="Freeform: Shape 13">
                <a:extLst>
                  <a:ext uri="{FF2B5EF4-FFF2-40B4-BE49-F238E27FC236}">
                    <a16:creationId xmlns:a16="http://schemas.microsoft.com/office/drawing/2014/main" id="{0D11A916-5816-4058-B624-BFEFADFDE8D7}"/>
                  </a:ext>
                </a:extLst>
              </p:cNvPr>
              <p:cNvSpPr/>
              <p:nvPr/>
            </p:nvSpPr>
            <p:spPr>
              <a:xfrm>
                <a:off x="8401236" y="363737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1CBBD4B4-ACD4-41A7-B02A-06A13E78B016}"/>
                  </a:ext>
                </a:extLst>
              </p:cNvPr>
              <p:cNvSpPr/>
              <p:nvPr/>
            </p:nvSpPr>
            <p:spPr>
              <a:xfrm rot="5400000">
                <a:off x="8465592" y="370122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Freeform: Shape 17">
              <a:extLst>
                <a:ext uri="{FF2B5EF4-FFF2-40B4-BE49-F238E27FC236}">
                  <a16:creationId xmlns:a16="http://schemas.microsoft.com/office/drawing/2014/main" id="{F8B38F3C-1F15-4DA0-90F8-8648BC2AC9E3}"/>
                </a:ext>
              </a:extLst>
            </p:cNvPr>
            <p:cNvSpPr/>
            <p:nvPr/>
          </p:nvSpPr>
          <p:spPr>
            <a:xfrm rot="-8100000">
              <a:off x="8789837" y="3210148"/>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C470E6F-CBF0-4A97-80D0-3D907071366C}"/>
                </a:ext>
              </a:extLst>
            </p:cNvPr>
            <p:cNvSpPr/>
            <p:nvPr/>
          </p:nvSpPr>
          <p:spPr>
            <a:xfrm rot="-2700000">
              <a:off x="8788937" y="3452670"/>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109DFB6E-1F77-4468-8C25-544331063F3F}"/>
                </a:ext>
              </a:extLst>
            </p:cNvPr>
            <p:cNvSpPr/>
            <p:nvPr/>
          </p:nvSpPr>
          <p:spPr>
            <a:xfrm rot="2700000">
              <a:off x="8546218" y="3452384"/>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3AB48A5-01C2-4C5F-A0CC-EB1705F15A3B}"/>
                </a:ext>
              </a:extLst>
            </p:cNvPr>
            <p:cNvSpPr/>
            <p:nvPr/>
          </p:nvSpPr>
          <p:spPr>
            <a:xfrm rot="8100000">
              <a:off x="8547103" y="3209841"/>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aphic 31">
              <a:extLst>
                <a:ext uri="{FF2B5EF4-FFF2-40B4-BE49-F238E27FC236}">
                  <a16:creationId xmlns:a16="http://schemas.microsoft.com/office/drawing/2014/main" id="{E571F690-7B0D-4829-97D4-B25055AC66F9}"/>
                </a:ext>
              </a:extLst>
            </p:cNvPr>
            <p:cNvGrpSpPr/>
            <p:nvPr/>
          </p:nvGrpSpPr>
          <p:grpSpPr>
            <a:xfrm>
              <a:off x="8401236" y="3232935"/>
              <a:ext cx="183836" cy="183836"/>
              <a:chOff x="8401236" y="3232935"/>
              <a:chExt cx="183836" cy="183836"/>
            </a:xfrm>
            <a:solidFill>
              <a:srgbClr val="000000"/>
            </a:solidFill>
          </p:grpSpPr>
          <p:sp>
            <p:nvSpPr>
              <p:cNvPr id="25" name="Freeform: Shape 24">
                <a:extLst>
                  <a:ext uri="{FF2B5EF4-FFF2-40B4-BE49-F238E27FC236}">
                    <a16:creationId xmlns:a16="http://schemas.microsoft.com/office/drawing/2014/main" id="{88283FC7-BD27-44BC-9A86-21C9B9F1DAC5}"/>
                  </a:ext>
                </a:extLst>
              </p:cNvPr>
              <p:cNvSpPr/>
              <p:nvPr/>
            </p:nvSpPr>
            <p:spPr>
              <a:xfrm rot="5400000">
                <a:off x="8465578" y="3168593"/>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BA0B551D-B973-47D9-A33C-AF465F39DFF0}"/>
                  </a:ext>
                </a:extLst>
              </p:cNvPr>
              <p:cNvSpPr/>
              <p:nvPr/>
            </p:nvSpPr>
            <p:spPr>
              <a:xfrm rot="-10800000">
                <a:off x="8401712" y="323293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5" name="TextBox 14">
            <a:extLst>
              <a:ext uri="{FF2B5EF4-FFF2-40B4-BE49-F238E27FC236}">
                <a16:creationId xmlns:a16="http://schemas.microsoft.com/office/drawing/2014/main" id="{33843F08-3B96-488F-88FA-730BB14F0631}"/>
              </a:ext>
            </a:extLst>
          </p:cNvPr>
          <p:cNvSpPr txBox="1"/>
          <p:nvPr/>
        </p:nvSpPr>
        <p:spPr>
          <a:xfrm>
            <a:off x="5032854" y="2538438"/>
            <a:ext cx="2889504" cy="707886"/>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Efficient architecture trade-offs </a:t>
            </a:r>
          </a:p>
        </p:txBody>
      </p:sp>
      <p:sp>
        <p:nvSpPr>
          <p:cNvPr id="22" name="TextBox 21">
            <a:extLst>
              <a:ext uri="{FF2B5EF4-FFF2-40B4-BE49-F238E27FC236}">
                <a16:creationId xmlns:a16="http://schemas.microsoft.com/office/drawing/2014/main" id="{D6360780-0FC0-4C72-A2CD-977F56637FF5}"/>
              </a:ext>
            </a:extLst>
          </p:cNvPr>
          <p:cNvSpPr txBox="1"/>
          <p:nvPr/>
        </p:nvSpPr>
        <p:spPr>
          <a:xfrm>
            <a:off x="4164538" y="3525302"/>
            <a:ext cx="3730752" cy="101566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Design parts of the process to be discrete and decomposable, to maximize compute resources and consider </a:t>
            </a:r>
            <a:r>
              <a:rPr kumimoji="0" lang="en-US" sz="1500" b="0" i="0" u="none" strike="noStrike" kern="1200" cap="none" spc="0" normalizeH="0" baseline="0" noProof="0">
                <a:ln>
                  <a:noFill/>
                </a:ln>
                <a:solidFill>
                  <a:srgbClr val="50E6FF"/>
                </a:solidFill>
                <a:effectLst/>
                <a:uLnTx/>
                <a:uFillTx/>
                <a:latin typeface="Segoe UI"/>
                <a:ea typeface="+mn-ea"/>
                <a:cs typeface="+mn-cs"/>
              </a:rPr>
              <a:t>microservices architecture</a:t>
            </a:r>
          </a:p>
        </p:txBody>
      </p:sp>
      <p:grpSp>
        <p:nvGrpSpPr>
          <p:cNvPr id="49" name="Group 48" descr="Diagram of microservices architecture design">
            <a:extLst>
              <a:ext uri="{FF2B5EF4-FFF2-40B4-BE49-F238E27FC236}">
                <a16:creationId xmlns:a16="http://schemas.microsoft.com/office/drawing/2014/main" id="{44903096-28D4-4E2C-8054-00569411D16B}"/>
              </a:ext>
            </a:extLst>
          </p:cNvPr>
          <p:cNvGrpSpPr/>
          <p:nvPr/>
        </p:nvGrpSpPr>
        <p:grpSpPr>
          <a:xfrm>
            <a:off x="4272267" y="4725630"/>
            <a:ext cx="3333395" cy="1697023"/>
            <a:chOff x="955901" y="4581631"/>
            <a:chExt cx="3333395" cy="1697023"/>
          </a:xfrm>
        </p:grpSpPr>
        <p:sp>
          <p:nvSpPr>
            <p:cNvPr id="57" name="Rectangle 56">
              <a:extLst>
                <a:ext uri="{FF2B5EF4-FFF2-40B4-BE49-F238E27FC236}">
                  <a16:creationId xmlns:a16="http://schemas.microsoft.com/office/drawing/2014/main" id="{2B334D67-1AC2-4C3B-8E4A-3C690272D765}"/>
                </a:ext>
              </a:extLst>
            </p:cNvPr>
            <p:cNvSpPr/>
            <p:nvPr/>
          </p:nvSpPr>
          <p:spPr>
            <a:xfrm>
              <a:off x="955901" y="4581631"/>
              <a:ext cx="469750" cy="443160"/>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Client</a:t>
              </a:r>
            </a:p>
          </p:txBody>
        </p:sp>
        <p:sp>
          <p:nvSpPr>
            <p:cNvPr id="61" name="Rectangle 60">
              <a:extLst>
                <a:ext uri="{FF2B5EF4-FFF2-40B4-BE49-F238E27FC236}">
                  <a16:creationId xmlns:a16="http://schemas.microsoft.com/office/drawing/2014/main" id="{33C5C1AF-8900-47C3-AC29-68B1D9786C52}"/>
                </a:ext>
              </a:extLst>
            </p:cNvPr>
            <p:cNvSpPr/>
            <p:nvPr/>
          </p:nvSpPr>
          <p:spPr>
            <a:xfrm>
              <a:off x="969197" y="5238707"/>
              <a:ext cx="443159" cy="44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API</a:t>
              </a:r>
              <a:br>
                <a:rPr kumimoji="0" lang="en-US" sz="800" b="0" i="0" u="none" strike="noStrike" kern="1200" cap="none" spc="0" normalizeH="0" baseline="0" noProof="0">
                  <a:ln>
                    <a:noFill/>
                  </a:ln>
                  <a:solidFill>
                    <a:srgbClr val="000000"/>
                  </a:solidFill>
                  <a:effectLst/>
                  <a:uLnTx/>
                  <a:uFillTx/>
                  <a:latin typeface="Segoe UI"/>
                  <a:ea typeface="+mn-ea"/>
                  <a:cs typeface="+mn-cs"/>
                </a:rPr>
              </a:br>
              <a:r>
                <a:rPr kumimoji="0" lang="en-US" sz="800" b="0" i="0" u="none" strike="noStrike" kern="1200" cap="none" spc="0" normalizeH="0" baseline="0" noProof="0">
                  <a:ln>
                    <a:noFill/>
                  </a:ln>
                  <a:solidFill>
                    <a:srgbClr val="000000"/>
                  </a:solidFill>
                  <a:effectLst/>
                  <a:uLnTx/>
                  <a:uFillTx/>
                  <a:latin typeface="Segoe UI"/>
                  <a:ea typeface="+mn-ea"/>
                  <a:cs typeface="+mn-cs"/>
                </a:rPr>
                <a:t>Gateway</a:t>
              </a:r>
            </a:p>
          </p:txBody>
        </p:sp>
        <p:sp>
          <p:nvSpPr>
            <p:cNvPr id="62" name="Rectangle 61">
              <a:extLst>
                <a:ext uri="{FF2B5EF4-FFF2-40B4-BE49-F238E27FC236}">
                  <a16:creationId xmlns:a16="http://schemas.microsoft.com/office/drawing/2014/main" id="{39C87A1B-4F18-4B0C-BA3B-13606D58832F}"/>
                </a:ext>
              </a:extLst>
            </p:cNvPr>
            <p:cNvSpPr/>
            <p:nvPr/>
          </p:nvSpPr>
          <p:spPr>
            <a:xfrm>
              <a:off x="1780558" y="5043717"/>
              <a:ext cx="686897" cy="2393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Service</a:t>
              </a:r>
            </a:p>
          </p:txBody>
        </p:sp>
        <p:sp>
          <p:nvSpPr>
            <p:cNvPr id="63" name="Rectangle 62">
              <a:extLst>
                <a:ext uri="{FF2B5EF4-FFF2-40B4-BE49-F238E27FC236}">
                  <a16:creationId xmlns:a16="http://schemas.microsoft.com/office/drawing/2014/main" id="{208463B6-88FF-410E-AF1C-5E049F00AFF6}"/>
                </a:ext>
              </a:extLst>
            </p:cNvPr>
            <p:cNvSpPr/>
            <p:nvPr/>
          </p:nvSpPr>
          <p:spPr>
            <a:xfrm>
              <a:off x="1780558" y="5341430"/>
              <a:ext cx="686897" cy="2393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Service</a:t>
              </a:r>
            </a:p>
          </p:txBody>
        </p:sp>
        <p:sp>
          <p:nvSpPr>
            <p:cNvPr id="64" name="Rectangle 63">
              <a:extLst>
                <a:ext uri="{FF2B5EF4-FFF2-40B4-BE49-F238E27FC236}">
                  <a16:creationId xmlns:a16="http://schemas.microsoft.com/office/drawing/2014/main" id="{CD532ED2-D33C-4F22-9C8C-85082781E8AB}"/>
                </a:ext>
              </a:extLst>
            </p:cNvPr>
            <p:cNvSpPr/>
            <p:nvPr/>
          </p:nvSpPr>
          <p:spPr>
            <a:xfrm>
              <a:off x="1780558" y="5628688"/>
              <a:ext cx="686897" cy="239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Service</a:t>
              </a:r>
            </a:p>
          </p:txBody>
        </p:sp>
        <p:sp>
          <p:nvSpPr>
            <p:cNvPr id="65" name="Rectangle 64">
              <a:extLst>
                <a:ext uri="{FF2B5EF4-FFF2-40B4-BE49-F238E27FC236}">
                  <a16:creationId xmlns:a16="http://schemas.microsoft.com/office/drawing/2014/main" id="{8FAEAB7B-C561-4CD4-A772-F8F051AF074E}"/>
                </a:ext>
              </a:extLst>
            </p:cNvPr>
            <p:cNvSpPr/>
            <p:nvPr/>
          </p:nvSpPr>
          <p:spPr>
            <a:xfrm>
              <a:off x="2669830" y="5043717"/>
              <a:ext cx="686897" cy="2393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Service</a:t>
              </a:r>
            </a:p>
          </p:txBody>
        </p:sp>
        <p:sp>
          <p:nvSpPr>
            <p:cNvPr id="66" name="Rectangle 65">
              <a:extLst>
                <a:ext uri="{FF2B5EF4-FFF2-40B4-BE49-F238E27FC236}">
                  <a16:creationId xmlns:a16="http://schemas.microsoft.com/office/drawing/2014/main" id="{D35CDE00-A31B-4AAE-AE8D-2880882BE9DE}"/>
                </a:ext>
              </a:extLst>
            </p:cNvPr>
            <p:cNvSpPr/>
            <p:nvPr/>
          </p:nvSpPr>
          <p:spPr>
            <a:xfrm>
              <a:off x="1684540" y="6039348"/>
              <a:ext cx="1766728" cy="239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Management/Orchestration</a:t>
              </a:r>
            </a:p>
          </p:txBody>
        </p:sp>
        <p:sp>
          <p:nvSpPr>
            <p:cNvPr id="67" name="Rectangle 66">
              <a:extLst>
                <a:ext uri="{FF2B5EF4-FFF2-40B4-BE49-F238E27FC236}">
                  <a16:creationId xmlns:a16="http://schemas.microsoft.com/office/drawing/2014/main" id="{28E3396C-2099-4E58-983E-9A53591E3C1D}"/>
                </a:ext>
              </a:extLst>
            </p:cNvPr>
            <p:cNvSpPr/>
            <p:nvPr/>
          </p:nvSpPr>
          <p:spPr>
            <a:xfrm>
              <a:off x="1684540" y="4704077"/>
              <a:ext cx="1766728" cy="127470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Microservices</a:t>
              </a:r>
            </a:p>
          </p:txBody>
        </p:sp>
        <p:sp>
          <p:nvSpPr>
            <p:cNvPr id="68" name="TextBox 67">
              <a:extLst>
                <a:ext uri="{FF2B5EF4-FFF2-40B4-BE49-F238E27FC236}">
                  <a16:creationId xmlns:a16="http://schemas.microsoft.com/office/drawing/2014/main" id="{FD786D4E-5397-4615-BBFC-EDF4DE4A595A}"/>
                </a:ext>
              </a:extLst>
            </p:cNvPr>
            <p:cNvSpPr txBox="1"/>
            <p:nvPr/>
          </p:nvSpPr>
          <p:spPr>
            <a:xfrm>
              <a:off x="3717921" y="4704077"/>
              <a:ext cx="571375" cy="219911"/>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DevOps</a:t>
              </a:r>
            </a:p>
          </p:txBody>
        </p:sp>
        <p:cxnSp>
          <p:nvCxnSpPr>
            <p:cNvPr id="69" name="Straight Arrow Connector 68">
              <a:extLst>
                <a:ext uri="{FF2B5EF4-FFF2-40B4-BE49-F238E27FC236}">
                  <a16:creationId xmlns:a16="http://schemas.microsoft.com/office/drawing/2014/main" id="{A6BB0B3D-882C-43E6-86B9-C315BBAA979C}"/>
                </a:ext>
              </a:extLst>
            </p:cNvPr>
            <p:cNvCxnSpPr>
              <a:cxnSpLocks/>
              <a:stCxn id="57" idx="2"/>
              <a:endCxn id="61" idx="0"/>
            </p:cNvCxnSpPr>
            <p:nvPr/>
          </p:nvCxnSpPr>
          <p:spPr>
            <a:xfrm>
              <a:off x="1190776" y="5024791"/>
              <a:ext cx="1" cy="2139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37017B3-DDB2-4127-A828-1D22F88129E5}"/>
                </a:ext>
              </a:extLst>
            </p:cNvPr>
            <p:cNvCxnSpPr>
              <a:cxnSpLocks/>
              <a:stCxn id="61" idx="3"/>
              <a:endCxn id="63" idx="1"/>
            </p:cNvCxnSpPr>
            <p:nvPr/>
          </p:nvCxnSpPr>
          <p:spPr>
            <a:xfrm>
              <a:off x="1412356" y="5460287"/>
              <a:ext cx="368202" cy="7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A2D07F2-16D8-4AE4-9BF5-6FFB8EB05661}"/>
                </a:ext>
              </a:extLst>
            </p:cNvPr>
            <p:cNvCxnSpPr>
              <a:cxnSpLocks/>
              <a:stCxn id="61" idx="3"/>
            </p:cNvCxnSpPr>
            <p:nvPr/>
          </p:nvCxnSpPr>
          <p:spPr>
            <a:xfrm>
              <a:off x="1412356" y="5460287"/>
              <a:ext cx="368201" cy="3005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A2AD96-F2FC-416B-99A2-C728B0DFB066}"/>
                </a:ext>
              </a:extLst>
            </p:cNvPr>
            <p:cNvCxnSpPr>
              <a:cxnSpLocks/>
              <a:stCxn id="61" idx="3"/>
            </p:cNvCxnSpPr>
            <p:nvPr/>
          </p:nvCxnSpPr>
          <p:spPr>
            <a:xfrm flipV="1">
              <a:off x="1412356" y="5186936"/>
              <a:ext cx="372562" cy="2733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6DFBE5F-6DA1-432B-B421-079189317D11}"/>
                </a:ext>
              </a:extLst>
            </p:cNvPr>
            <p:cNvCxnSpPr>
              <a:cxnSpLocks/>
              <a:endCxn id="65" idx="1"/>
            </p:cNvCxnSpPr>
            <p:nvPr/>
          </p:nvCxnSpPr>
          <p:spPr>
            <a:xfrm>
              <a:off x="2465274" y="5163370"/>
              <a:ext cx="20455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A6955CE-4F40-455B-9256-AF24C0DD7424}"/>
                </a:ext>
              </a:extLst>
            </p:cNvPr>
            <p:cNvCxnSpPr>
              <a:cxnSpLocks/>
              <a:endCxn id="64" idx="3"/>
            </p:cNvCxnSpPr>
            <p:nvPr/>
          </p:nvCxnSpPr>
          <p:spPr>
            <a:xfrm flipH="1" flipV="1">
              <a:off x="2467454" y="5748341"/>
              <a:ext cx="1326594" cy="6243"/>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0CB7491-E46C-4DDC-88DC-06DFF0D26551}"/>
                </a:ext>
              </a:extLst>
            </p:cNvPr>
            <p:cNvCxnSpPr>
              <a:cxnSpLocks/>
              <a:endCxn id="65" idx="3"/>
            </p:cNvCxnSpPr>
            <p:nvPr/>
          </p:nvCxnSpPr>
          <p:spPr>
            <a:xfrm flipH="1">
              <a:off x="3356727" y="5163370"/>
              <a:ext cx="437321" cy="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2E8B5AB3-EA71-42EE-A551-468B7C35C792}"/>
                </a:ext>
              </a:extLst>
            </p:cNvPr>
            <p:cNvPicPr>
              <a:picLocks noChangeAspect="1"/>
            </p:cNvPicPr>
            <p:nvPr/>
          </p:nvPicPr>
          <p:blipFill>
            <a:blip r:embed="rId3"/>
            <a:stretch>
              <a:fillRect/>
            </a:stretch>
          </p:blipFill>
          <p:spPr>
            <a:xfrm>
              <a:off x="3812611" y="5001095"/>
              <a:ext cx="303174" cy="303174"/>
            </a:xfrm>
            <a:prstGeom prst="rect">
              <a:avLst/>
            </a:prstGeom>
          </p:spPr>
        </p:pic>
        <p:pic>
          <p:nvPicPr>
            <p:cNvPr id="77" name="Picture 76">
              <a:extLst>
                <a:ext uri="{FF2B5EF4-FFF2-40B4-BE49-F238E27FC236}">
                  <a16:creationId xmlns:a16="http://schemas.microsoft.com/office/drawing/2014/main" id="{C4C0B040-9AA3-419D-BA1B-2C48700BF175}"/>
                </a:ext>
              </a:extLst>
            </p:cNvPr>
            <p:cNvPicPr>
              <a:picLocks noChangeAspect="1"/>
            </p:cNvPicPr>
            <p:nvPr/>
          </p:nvPicPr>
          <p:blipFill>
            <a:blip r:embed="rId3"/>
            <a:stretch>
              <a:fillRect/>
            </a:stretch>
          </p:blipFill>
          <p:spPr>
            <a:xfrm>
              <a:off x="3832024" y="5596754"/>
              <a:ext cx="303174" cy="303174"/>
            </a:xfrm>
            <a:prstGeom prst="rect">
              <a:avLst/>
            </a:prstGeom>
          </p:spPr>
        </p:pic>
      </p:grpSp>
      <p:grpSp>
        <p:nvGrpSpPr>
          <p:cNvPr id="28" name="Group 27">
            <a:extLst>
              <a:ext uri="{FF2B5EF4-FFF2-40B4-BE49-F238E27FC236}">
                <a16:creationId xmlns:a16="http://schemas.microsoft.com/office/drawing/2014/main" id="{6071FB8E-3B13-4761-83EB-5CA34DF1BBF5}"/>
              </a:ext>
              <a:ext uri="{C183D7F6-B498-43B3-948B-1728B52AA6E4}">
                <adec:decorative xmlns:adec="http://schemas.microsoft.com/office/drawing/2017/decorative" val="1"/>
              </a:ext>
            </a:extLst>
          </p:cNvPr>
          <p:cNvGrpSpPr/>
          <p:nvPr/>
        </p:nvGrpSpPr>
        <p:grpSpPr>
          <a:xfrm>
            <a:off x="8151372" y="2538438"/>
            <a:ext cx="540349" cy="625702"/>
            <a:chOff x="422294" y="2558633"/>
            <a:chExt cx="540349" cy="625702"/>
          </a:xfrm>
        </p:grpSpPr>
        <p:sp>
          <p:nvSpPr>
            <p:cNvPr id="36" name="Freeform: Shape 35">
              <a:extLst>
                <a:ext uri="{FF2B5EF4-FFF2-40B4-BE49-F238E27FC236}">
                  <a16:creationId xmlns:a16="http://schemas.microsoft.com/office/drawing/2014/main" id="{9958A10D-3367-415E-A800-C78ECED47A55}"/>
                </a:ext>
              </a:extLst>
            </p:cNvPr>
            <p:cNvSpPr/>
            <p:nvPr/>
          </p:nvSpPr>
          <p:spPr>
            <a:xfrm>
              <a:off x="422294" y="2998942"/>
              <a:ext cx="278090" cy="69522"/>
            </a:xfrm>
            <a:custGeom>
              <a:avLst/>
              <a:gdLst>
                <a:gd name="connsiteX0" fmla="*/ 0 w 457200"/>
                <a:gd name="connsiteY0" fmla="*/ 0 h 114300"/>
                <a:gd name="connsiteX1" fmla="*/ 457200 w 457200"/>
                <a:gd name="connsiteY1" fmla="*/ 0 h 114300"/>
                <a:gd name="connsiteX2" fmla="*/ 457200 w 457200"/>
                <a:gd name="connsiteY2" fmla="*/ 114300 h 114300"/>
                <a:gd name="connsiteX3" fmla="*/ 0 w 457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457200" h="114300">
                  <a:moveTo>
                    <a:pt x="0" y="0"/>
                  </a:moveTo>
                  <a:lnTo>
                    <a:pt x="457200" y="0"/>
                  </a:lnTo>
                  <a:lnTo>
                    <a:pt x="457200" y="114300"/>
                  </a:lnTo>
                  <a:lnTo>
                    <a:pt x="0" y="11430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B843CD7-9170-4306-ABB0-C24BC6D7CFDF}"/>
                </a:ext>
              </a:extLst>
            </p:cNvPr>
            <p:cNvSpPr/>
            <p:nvPr/>
          </p:nvSpPr>
          <p:spPr>
            <a:xfrm>
              <a:off x="422294" y="3114813"/>
              <a:ext cx="139045" cy="69522"/>
            </a:xfrm>
            <a:custGeom>
              <a:avLst/>
              <a:gdLst>
                <a:gd name="connsiteX0" fmla="*/ 0 w 228600"/>
                <a:gd name="connsiteY0" fmla="*/ 0 h 114300"/>
                <a:gd name="connsiteX1" fmla="*/ 228600 w 228600"/>
                <a:gd name="connsiteY1" fmla="*/ 0 h 114300"/>
                <a:gd name="connsiteX2" fmla="*/ 228600 w 228600"/>
                <a:gd name="connsiteY2" fmla="*/ 114300 h 114300"/>
                <a:gd name="connsiteX3" fmla="*/ 0 w 2286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228600" h="114300">
                  <a:moveTo>
                    <a:pt x="0" y="0"/>
                  </a:moveTo>
                  <a:lnTo>
                    <a:pt x="228600" y="0"/>
                  </a:lnTo>
                  <a:lnTo>
                    <a:pt x="228600" y="114300"/>
                  </a:lnTo>
                  <a:lnTo>
                    <a:pt x="0" y="114300"/>
                  </a:lnTo>
                  <a:close/>
                </a:path>
              </a:pathLst>
            </a:custGeom>
            <a:solidFill>
              <a:srgbClr val="54C8E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2AB3DA7-3F3C-4F8E-8866-313818938A5E}"/>
                </a:ext>
              </a:extLst>
            </p:cNvPr>
            <p:cNvSpPr/>
            <p:nvPr/>
          </p:nvSpPr>
          <p:spPr>
            <a:xfrm>
              <a:off x="538165" y="2558633"/>
              <a:ext cx="370786" cy="370786"/>
            </a:xfrm>
            <a:custGeom>
              <a:avLst/>
              <a:gdLst>
                <a:gd name="connsiteX0" fmla="*/ 304800 w 609600"/>
                <a:gd name="connsiteY0" fmla="*/ 114300 h 609600"/>
                <a:gd name="connsiteX1" fmla="*/ 495300 w 609600"/>
                <a:gd name="connsiteY1" fmla="*/ 304800 h 609600"/>
                <a:gd name="connsiteX2" fmla="*/ 304800 w 609600"/>
                <a:gd name="connsiteY2" fmla="*/ 495300 h 609600"/>
                <a:gd name="connsiteX3" fmla="*/ 114300 w 609600"/>
                <a:gd name="connsiteY3" fmla="*/ 304800 h 609600"/>
                <a:gd name="connsiteX4" fmla="*/ 304800 w 609600"/>
                <a:gd name="connsiteY4" fmla="*/ 114300 h 609600"/>
                <a:gd name="connsiteX5" fmla="*/ 304800 w 609600"/>
                <a:gd name="connsiteY5" fmla="*/ 0 h 609600"/>
                <a:gd name="connsiteX6" fmla="*/ 0 w 609600"/>
                <a:gd name="connsiteY6" fmla="*/ 304800 h 609600"/>
                <a:gd name="connsiteX7" fmla="*/ 304800 w 609600"/>
                <a:gd name="connsiteY7" fmla="*/ 609600 h 609600"/>
                <a:gd name="connsiteX8" fmla="*/ 609600 w 609600"/>
                <a:gd name="connsiteY8" fmla="*/ 304800 h 609600"/>
                <a:gd name="connsiteX9" fmla="*/ 304800 w 609600"/>
                <a:gd name="connsiteY9" fmla="*/ 0 h 609600"/>
                <a:gd name="connsiteX10" fmla="*/ 304800 w 609600"/>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09600">
                  <a:moveTo>
                    <a:pt x="304800" y="114300"/>
                  </a:moveTo>
                  <a:cubicBezTo>
                    <a:pt x="409861" y="114300"/>
                    <a:pt x="495300" y="199739"/>
                    <a:pt x="495300" y="304800"/>
                  </a:cubicBezTo>
                  <a:cubicBezTo>
                    <a:pt x="495300" y="409861"/>
                    <a:pt x="409861" y="495300"/>
                    <a:pt x="304800" y="495300"/>
                  </a:cubicBezTo>
                  <a:cubicBezTo>
                    <a:pt x="199739" y="495300"/>
                    <a:pt x="114300" y="409861"/>
                    <a:pt x="114300" y="304800"/>
                  </a:cubicBezTo>
                  <a:cubicBezTo>
                    <a:pt x="114300" y="199739"/>
                    <a:pt x="199739" y="114300"/>
                    <a:pt x="304800" y="114300"/>
                  </a:cubicBezTo>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lnTo>
                    <a:pt x="304800" y="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D0881E-1FC4-4457-844C-1405867B4304}"/>
                </a:ext>
              </a:extLst>
            </p:cNvPr>
            <p:cNvSpPr/>
            <p:nvPr/>
          </p:nvSpPr>
          <p:spPr>
            <a:xfrm rot="18900000">
              <a:off x="893122" y="2806481"/>
              <a:ext cx="69521" cy="278087"/>
            </a:xfrm>
            <a:custGeom>
              <a:avLst/>
              <a:gdLst>
                <a:gd name="connsiteX0" fmla="*/ 0 w 114298"/>
                <a:gd name="connsiteY0" fmla="*/ 0 h 457195"/>
                <a:gd name="connsiteX1" fmla="*/ 114299 w 114298"/>
                <a:gd name="connsiteY1" fmla="*/ 0 h 457195"/>
                <a:gd name="connsiteX2" fmla="*/ 114299 w 114298"/>
                <a:gd name="connsiteY2" fmla="*/ 457196 h 457195"/>
                <a:gd name="connsiteX3" fmla="*/ 0 w 114298"/>
                <a:gd name="connsiteY3" fmla="*/ 457196 h 457195"/>
              </a:gdLst>
              <a:ahLst/>
              <a:cxnLst>
                <a:cxn ang="0">
                  <a:pos x="connsiteX0" y="connsiteY0"/>
                </a:cxn>
                <a:cxn ang="0">
                  <a:pos x="connsiteX1" y="connsiteY1"/>
                </a:cxn>
                <a:cxn ang="0">
                  <a:pos x="connsiteX2" y="connsiteY2"/>
                </a:cxn>
                <a:cxn ang="0">
                  <a:pos x="connsiteX3" y="connsiteY3"/>
                </a:cxn>
              </a:cxnLst>
              <a:rect l="l" t="t" r="r" b="b"/>
              <a:pathLst>
                <a:path w="114298" h="457195">
                  <a:moveTo>
                    <a:pt x="0" y="0"/>
                  </a:moveTo>
                  <a:lnTo>
                    <a:pt x="114299" y="0"/>
                  </a:lnTo>
                  <a:lnTo>
                    <a:pt x="114299" y="457196"/>
                  </a:lnTo>
                  <a:lnTo>
                    <a:pt x="0" y="45719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Box 3">
            <a:extLst>
              <a:ext uri="{FF2B5EF4-FFF2-40B4-BE49-F238E27FC236}">
                <a16:creationId xmlns:a16="http://schemas.microsoft.com/office/drawing/2014/main" id="{191857B3-EA3B-431A-BC21-9F7B6BEAFA79}"/>
              </a:ext>
            </a:extLst>
          </p:cNvPr>
          <p:cNvSpPr txBox="1"/>
          <p:nvPr/>
        </p:nvSpPr>
        <p:spPr>
          <a:xfrm>
            <a:off x="8905093" y="2562026"/>
            <a:ext cx="2889504" cy="707886"/>
          </a:xfrm>
          <a:prstGeom prst="rect">
            <a:avLst/>
          </a:prstGeom>
          <a:noFill/>
        </p:spPr>
        <p:txBody>
          <a:bodyPr wrap="square"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Active response to performance issues</a:t>
            </a:r>
          </a:p>
        </p:txBody>
      </p:sp>
      <p:sp>
        <p:nvSpPr>
          <p:cNvPr id="16" name="TextBox 15">
            <a:extLst>
              <a:ext uri="{FF2B5EF4-FFF2-40B4-BE49-F238E27FC236}">
                <a16:creationId xmlns:a16="http://schemas.microsoft.com/office/drawing/2014/main" id="{A0331836-DD2F-4FEE-B31C-5D21BA8061E9}"/>
              </a:ext>
            </a:extLst>
          </p:cNvPr>
          <p:cNvSpPr txBox="1"/>
          <p:nvPr/>
        </p:nvSpPr>
        <p:spPr>
          <a:xfrm>
            <a:off x="8054516" y="3525302"/>
            <a:ext cx="3730752" cy="287771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Evaluate workload health levels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Monitor </a:t>
            </a:r>
            <a:r>
              <a:rPr kumimoji="0" lang="en-US" sz="1500" b="0" i="0" u="none" strike="noStrike" kern="1200" cap="none" spc="0" normalizeH="0" baseline="0" noProof="0">
                <a:ln>
                  <a:noFill/>
                </a:ln>
                <a:solidFill>
                  <a:srgbClr val="FFFFFF"/>
                </a:solidFill>
                <a:effectLst/>
                <a:uLnTx/>
                <a:uFillTx/>
                <a:latin typeface="Segoe UI"/>
                <a:ea typeface="+mn-ea"/>
                <a:cs typeface="+mn-cs"/>
              </a:rPr>
              <a:t>and</a:t>
            </a:r>
            <a:r>
              <a:rPr kumimoji="0" lang="en-US" sz="1500" b="0" i="0" u="none" strike="noStrike" kern="1200" cap="none" spc="0" normalizeH="0" baseline="0" noProof="0">
                <a:ln>
                  <a:noFill/>
                </a:ln>
                <a:solidFill>
                  <a:srgbClr val="000000"/>
                </a:solidFill>
                <a:effectLst/>
                <a:uLnTx/>
                <a:uFillTx/>
                <a:latin typeface="Segoe UI"/>
                <a:ea typeface="+mn-ea"/>
                <a:cs typeface="+mn-cs"/>
              </a:rPr>
              <a:t> </a:t>
            </a:r>
            <a:r>
              <a:rPr kumimoji="0" lang="en-US" sz="1500" b="0" i="0" u="none" strike="noStrike" kern="1200" cap="none" spc="0" normalizeH="0" baseline="0" noProof="0">
                <a:ln>
                  <a:noFill/>
                </a:ln>
                <a:solidFill>
                  <a:srgbClr val="50E6FF"/>
                </a:solidFill>
                <a:effectLst/>
                <a:uLnTx/>
                <a:uFillTx/>
                <a:latin typeface="Segoe UI"/>
                <a:ea typeface="+mn-ea"/>
                <a:cs typeface="+mn-cs"/>
              </a:rPr>
              <a:t>Log Analytics, </a:t>
            </a:r>
            <a:r>
              <a:rPr kumimoji="0" lang="en-US" sz="1500" b="0" i="0" u="none" strike="noStrike" kern="1200" cap="none" spc="0" normalizeH="0" baseline="0" noProof="0">
                <a:ln>
                  <a:noFill/>
                </a:ln>
                <a:solidFill>
                  <a:srgbClr val="FFFFFF"/>
                </a:solidFill>
                <a:effectLst/>
                <a:uLnTx/>
                <a:uFillTx/>
                <a:latin typeface="Segoe UI"/>
                <a:ea typeface="+mn-ea"/>
                <a:cs typeface="+mn-cs"/>
              </a:rPr>
              <a:t>to provision resources dynamically and scale based on demand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Assess and remediate deep application performance issues and trends with </a:t>
            </a:r>
            <a:r>
              <a:rPr kumimoji="0" lang="en-US" sz="1500" b="0" i="0" u="none" strike="noStrike" kern="1200" cap="none" spc="0" normalizeH="0" baseline="0" noProof="0">
                <a:ln>
                  <a:noFill/>
                </a:ln>
                <a:solidFill>
                  <a:srgbClr val="50E6FF"/>
                </a:solidFill>
                <a:effectLst/>
                <a:uLnTx/>
                <a:uFillTx/>
                <a:latin typeface="Segoe UI"/>
                <a:ea typeface="+mn-ea"/>
                <a:cs typeface="+mn-cs"/>
              </a:rPr>
              <a:t>Azure Application Insights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50E6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Embrace a </a:t>
            </a:r>
            <a:r>
              <a:rPr kumimoji="0" lang="en-US" sz="1500" b="0" i="0" u="none" strike="noStrike" kern="1200" cap="none" spc="0" normalizeH="0" baseline="0" noProof="0">
                <a:ln>
                  <a:noFill/>
                </a:ln>
                <a:solidFill>
                  <a:srgbClr val="50E6FF"/>
                </a:solidFill>
                <a:effectLst/>
                <a:uLnTx/>
                <a:uFillTx/>
                <a:latin typeface="Segoe UI"/>
                <a:ea typeface="+mn-ea"/>
                <a:cs typeface="+mn-cs"/>
              </a:rPr>
              <a:t>data-driven culture </a:t>
            </a:r>
            <a:r>
              <a:rPr kumimoji="0" lang="en-US" sz="1500" b="0" i="0" u="none" strike="noStrike" kern="1200" cap="none" spc="0" normalizeH="0" baseline="0" noProof="0">
                <a:ln>
                  <a:noFill/>
                </a:ln>
                <a:solidFill>
                  <a:srgbClr val="FFFFFF"/>
                </a:solidFill>
                <a:effectLst/>
                <a:uLnTx/>
                <a:uFillTx/>
                <a:latin typeface="Segoe UI"/>
                <a:ea typeface="+mn-ea"/>
                <a:cs typeface="+mn-cs"/>
              </a:rPr>
              <a:t>to deliver timely insights to everyone in your organization across all your data</a:t>
            </a:r>
          </a:p>
        </p:txBody>
      </p:sp>
    </p:spTree>
    <p:extLst>
      <p:ext uri="{BB962C8B-B14F-4D97-AF65-F5344CB8AC3E}">
        <p14:creationId xmlns:p14="http://schemas.microsoft.com/office/powerpoint/2010/main" val="6574456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A2956E-B3C0-46BC-8EB5-0C3D39F05254}"/>
              </a:ext>
              <a:ext uri="{C183D7F6-B498-43B3-948B-1728B52AA6E4}">
                <adec:decorative xmlns:adec="http://schemas.microsoft.com/office/drawing/2017/decorative" val="1"/>
              </a:ext>
            </a:extLst>
          </p:cNvPr>
          <p:cNvGrpSpPr/>
          <p:nvPr/>
        </p:nvGrpSpPr>
        <p:grpSpPr>
          <a:xfrm>
            <a:off x="567869" y="560904"/>
            <a:ext cx="632533" cy="624178"/>
            <a:chOff x="4357549" y="2559396"/>
            <a:chExt cx="632533" cy="624178"/>
          </a:xfrm>
        </p:grpSpPr>
        <p:grpSp>
          <p:nvGrpSpPr>
            <p:cNvPr id="10" name="Group 9">
              <a:extLst>
                <a:ext uri="{FF2B5EF4-FFF2-40B4-BE49-F238E27FC236}">
                  <a16:creationId xmlns:a16="http://schemas.microsoft.com/office/drawing/2014/main" id="{0A8E5F94-B06A-49E7-BDCF-30B8297EFD53}"/>
                </a:ext>
              </a:extLst>
            </p:cNvPr>
            <p:cNvGrpSpPr/>
            <p:nvPr/>
          </p:nvGrpSpPr>
          <p:grpSpPr>
            <a:xfrm rot="2709409" flipH="1">
              <a:off x="4361727" y="2555218"/>
              <a:ext cx="624178" cy="632533"/>
              <a:chOff x="-2032000" y="1184275"/>
              <a:chExt cx="1203096" cy="1219200"/>
            </a:xfrm>
          </p:grpSpPr>
          <p:grpSp>
            <p:nvGrpSpPr>
              <p:cNvPr id="15" name="Group 14">
                <a:extLst>
                  <a:ext uri="{FF2B5EF4-FFF2-40B4-BE49-F238E27FC236}">
                    <a16:creationId xmlns:a16="http://schemas.microsoft.com/office/drawing/2014/main" id="{A368D456-113F-40EA-B441-B6D8BF88DEE0}"/>
                  </a:ext>
                </a:extLst>
              </p:cNvPr>
              <p:cNvGrpSpPr/>
              <p:nvPr/>
            </p:nvGrpSpPr>
            <p:grpSpPr>
              <a:xfrm>
                <a:off x="-2032000" y="1184275"/>
                <a:ext cx="1203096" cy="475146"/>
                <a:chOff x="-2032000" y="1184275"/>
                <a:chExt cx="1203096" cy="475146"/>
              </a:xfrm>
            </p:grpSpPr>
            <p:sp>
              <p:nvSpPr>
                <p:cNvPr id="19" name="Freeform: Shape 18">
                  <a:extLst>
                    <a:ext uri="{FF2B5EF4-FFF2-40B4-BE49-F238E27FC236}">
                      <a16:creationId xmlns:a16="http://schemas.microsoft.com/office/drawing/2014/main" id="{B261C918-E898-467D-A27F-EF551A95F597}"/>
                    </a:ext>
                  </a:extLst>
                </p:cNvPr>
                <p:cNvSpPr/>
                <p:nvPr/>
              </p:nvSpPr>
              <p:spPr>
                <a:xfrm>
                  <a:off x="-1983707" y="1184275"/>
                  <a:ext cx="1154803" cy="475146"/>
                </a:xfrm>
                <a:custGeom>
                  <a:avLst/>
                  <a:gdLst>
                    <a:gd name="connsiteX0" fmla="*/ 561404 w 1154803"/>
                    <a:gd name="connsiteY0" fmla="*/ 0 h 475146"/>
                    <a:gd name="connsiteX1" fmla="*/ 1122849 w 1154803"/>
                    <a:gd name="connsiteY1" fmla="*/ 372422 h 475146"/>
                    <a:gd name="connsiteX2" fmla="*/ 1154803 w 1154803"/>
                    <a:gd name="connsiteY2" fmla="*/ 475146 h 475146"/>
                    <a:gd name="connsiteX3" fmla="*/ 1035594 w 1154803"/>
                    <a:gd name="connsiteY3" fmla="*/ 474909 h 475146"/>
                    <a:gd name="connsiteX4" fmla="*/ 1017541 w 1154803"/>
                    <a:gd name="connsiteY4" fmla="*/ 416883 h 475146"/>
                    <a:gd name="connsiteX5" fmla="*/ 561404 w 1154803"/>
                    <a:gd name="connsiteY5" fmla="*/ 114300 h 475146"/>
                    <a:gd name="connsiteX6" fmla="*/ 127635 w 1154803"/>
                    <a:gd name="connsiteY6" fmla="*/ 370332 h 475146"/>
                    <a:gd name="connsiteX7" fmla="*/ 100013 w 1154803"/>
                    <a:gd name="connsiteY7" fmla="*/ 420338 h 475146"/>
                    <a:gd name="connsiteX8" fmla="*/ 0 w 1154803"/>
                    <a:gd name="connsiteY8" fmla="*/ 365093 h 475146"/>
                    <a:gd name="connsiteX9" fmla="*/ 27623 w 1154803"/>
                    <a:gd name="connsiteY9" fmla="*/ 315087 h 475146"/>
                    <a:gd name="connsiteX10" fmla="*/ 561404 w 1154803"/>
                    <a:gd name="connsiteY10" fmla="*/ 0 h 4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803" h="475146">
                      <a:moveTo>
                        <a:pt x="561404" y="0"/>
                      </a:moveTo>
                      <a:cubicBezTo>
                        <a:pt x="813436" y="0"/>
                        <a:pt x="1030212" y="153770"/>
                        <a:pt x="1122849" y="372422"/>
                      </a:cubicBezTo>
                      <a:lnTo>
                        <a:pt x="1154803" y="475146"/>
                      </a:lnTo>
                      <a:lnTo>
                        <a:pt x="1035594" y="474909"/>
                      </a:lnTo>
                      <a:lnTo>
                        <a:pt x="1017541" y="416883"/>
                      </a:lnTo>
                      <a:cubicBezTo>
                        <a:pt x="942273" y="239244"/>
                        <a:pt x="766144" y="114300"/>
                        <a:pt x="561404" y="114300"/>
                      </a:cubicBezTo>
                      <a:cubicBezTo>
                        <a:pt x="381095" y="114300"/>
                        <a:pt x="214979" y="212408"/>
                        <a:pt x="127635" y="370332"/>
                      </a:cubicBezTo>
                      <a:lnTo>
                        <a:pt x="100013" y="420338"/>
                      </a:lnTo>
                      <a:lnTo>
                        <a:pt x="0" y="365093"/>
                      </a:lnTo>
                      <a:lnTo>
                        <a:pt x="27623" y="315087"/>
                      </a:lnTo>
                      <a:cubicBezTo>
                        <a:pt x="135065" y="120682"/>
                        <a:pt x="339566" y="0"/>
                        <a:pt x="561404" y="0"/>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5231DB0-9B7F-4EE4-986A-08DBA38D11CC}"/>
                    </a:ext>
                  </a:extLst>
                </p:cNvPr>
                <p:cNvSpPr/>
                <p:nvPr/>
              </p:nvSpPr>
              <p:spPr>
                <a:xfrm>
                  <a:off x="-2032000" y="1299336"/>
                  <a:ext cx="343090" cy="343280"/>
                </a:xfrm>
                <a:custGeom>
                  <a:avLst/>
                  <a:gdLst>
                    <a:gd name="connsiteX0" fmla="*/ 342900 w 343090"/>
                    <a:gd name="connsiteY0" fmla="*/ 343281 h 343280"/>
                    <a:gd name="connsiteX1" fmla="*/ 343091 w 343090"/>
                    <a:gd name="connsiteY1" fmla="*/ 228981 h 343280"/>
                    <a:gd name="connsiteX2" fmla="*/ 114300 w 343090"/>
                    <a:gd name="connsiteY2" fmla="*/ 228695 h 343280"/>
                    <a:gd name="connsiteX3" fmla="*/ 114395 w 343090"/>
                    <a:gd name="connsiteY3" fmla="*/ 95 h 343280"/>
                    <a:gd name="connsiteX4" fmla="*/ 95 w 343090"/>
                    <a:gd name="connsiteY4" fmla="*/ 0 h 343280"/>
                    <a:gd name="connsiteX5" fmla="*/ 0 w 343090"/>
                    <a:gd name="connsiteY5" fmla="*/ 342900 h 34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090" h="343280">
                      <a:moveTo>
                        <a:pt x="342900" y="343281"/>
                      </a:moveTo>
                      <a:lnTo>
                        <a:pt x="343091" y="228981"/>
                      </a:lnTo>
                      <a:lnTo>
                        <a:pt x="114300" y="228695"/>
                      </a:lnTo>
                      <a:lnTo>
                        <a:pt x="114395" y="95"/>
                      </a:lnTo>
                      <a:lnTo>
                        <a:pt x="95" y="0"/>
                      </a:lnTo>
                      <a:lnTo>
                        <a:pt x="0" y="34290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8BB13FEF-51CE-4A80-A3D8-D4AF485956F2}"/>
                  </a:ext>
                </a:extLst>
              </p:cNvPr>
              <p:cNvGrpSpPr/>
              <p:nvPr/>
            </p:nvGrpSpPr>
            <p:grpSpPr>
              <a:xfrm flipH="1" flipV="1">
                <a:off x="-2032000" y="1928329"/>
                <a:ext cx="1203096" cy="475146"/>
                <a:chOff x="-2032000" y="1184275"/>
                <a:chExt cx="1203096" cy="475146"/>
              </a:xfrm>
            </p:grpSpPr>
            <p:sp>
              <p:nvSpPr>
                <p:cNvPr id="17" name="Freeform: Shape 16">
                  <a:extLst>
                    <a:ext uri="{FF2B5EF4-FFF2-40B4-BE49-F238E27FC236}">
                      <a16:creationId xmlns:a16="http://schemas.microsoft.com/office/drawing/2014/main" id="{88B82E3A-DF31-4B5A-9F03-7282FCDB370B}"/>
                    </a:ext>
                  </a:extLst>
                </p:cNvPr>
                <p:cNvSpPr/>
                <p:nvPr/>
              </p:nvSpPr>
              <p:spPr>
                <a:xfrm>
                  <a:off x="-1983707" y="1184275"/>
                  <a:ext cx="1154803" cy="475146"/>
                </a:xfrm>
                <a:custGeom>
                  <a:avLst/>
                  <a:gdLst>
                    <a:gd name="connsiteX0" fmla="*/ 561404 w 1154803"/>
                    <a:gd name="connsiteY0" fmla="*/ 0 h 475146"/>
                    <a:gd name="connsiteX1" fmla="*/ 1122849 w 1154803"/>
                    <a:gd name="connsiteY1" fmla="*/ 372422 h 475146"/>
                    <a:gd name="connsiteX2" fmla="*/ 1154803 w 1154803"/>
                    <a:gd name="connsiteY2" fmla="*/ 475146 h 475146"/>
                    <a:gd name="connsiteX3" fmla="*/ 1035594 w 1154803"/>
                    <a:gd name="connsiteY3" fmla="*/ 474909 h 475146"/>
                    <a:gd name="connsiteX4" fmla="*/ 1017541 w 1154803"/>
                    <a:gd name="connsiteY4" fmla="*/ 416883 h 475146"/>
                    <a:gd name="connsiteX5" fmla="*/ 561404 w 1154803"/>
                    <a:gd name="connsiteY5" fmla="*/ 114300 h 475146"/>
                    <a:gd name="connsiteX6" fmla="*/ 127635 w 1154803"/>
                    <a:gd name="connsiteY6" fmla="*/ 370332 h 475146"/>
                    <a:gd name="connsiteX7" fmla="*/ 100013 w 1154803"/>
                    <a:gd name="connsiteY7" fmla="*/ 420338 h 475146"/>
                    <a:gd name="connsiteX8" fmla="*/ 0 w 1154803"/>
                    <a:gd name="connsiteY8" fmla="*/ 365093 h 475146"/>
                    <a:gd name="connsiteX9" fmla="*/ 27623 w 1154803"/>
                    <a:gd name="connsiteY9" fmla="*/ 315087 h 475146"/>
                    <a:gd name="connsiteX10" fmla="*/ 561404 w 1154803"/>
                    <a:gd name="connsiteY10" fmla="*/ 0 h 47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803" h="475146">
                      <a:moveTo>
                        <a:pt x="561404" y="0"/>
                      </a:moveTo>
                      <a:cubicBezTo>
                        <a:pt x="813436" y="0"/>
                        <a:pt x="1030212" y="153770"/>
                        <a:pt x="1122849" y="372422"/>
                      </a:cubicBezTo>
                      <a:lnTo>
                        <a:pt x="1154803" y="475146"/>
                      </a:lnTo>
                      <a:lnTo>
                        <a:pt x="1035594" y="474909"/>
                      </a:lnTo>
                      <a:lnTo>
                        <a:pt x="1017541" y="416883"/>
                      </a:lnTo>
                      <a:cubicBezTo>
                        <a:pt x="942273" y="239244"/>
                        <a:pt x="766144" y="114300"/>
                        <a:pt x="561404" y="114300"/>
                      </a:cubicBezTo>
                      <a:cubicBezTo>
                        <a:pt x="381095" y="114300"/>
                        <a:pt x="214979" y="212408"/>
                        <a:pt x="127635" y="370332"/>
                      </a:cubicBezTo>
                      <a:lnTo>
                        <a:pt x="100013" y="420338"/>
                      </a:lnTo>
                      <a:lnTo>
                        <a:pt x="0" y="365093"/>
                      </a:lnTo>
                      <a:lnTo>
                        <a:pt x="27623" y="315087"/>
                      </a:lnTo>
                      <a:cubicBezTo>
                        <a:pt x="135065" y="120682"/>
                        <a:pt x="339566" y="0"/>
                        <a:pt x="561404" y="0"/>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7425C70-336D-4012-B33F-6C8AE8FF148F}"/>
                    </a:ext>
                  </a:extLst>
                </p:cNvPr>
                <p:cNvSpPr/>
                <p:nvPr/>
              </p:nvSpPr>
              <p:spPr>
                <a:xfrm>
                  <a:off x="-2032000" y="1299336"/>
                  <a:ext cx="343090" cy="343280"/>
                </a:xfrm>
                <a:custGeom>
                  <a:avLst/>
                  <a:gdLst>
                    <a:gd name="connsiteX0" fmla="*/ 342900 w 343090"/>
                    <a:gd name="connsiteY0" fmla="*/ 343281 h 343280"/>
                    <a:gd name="connsiteX1" fmla="*/ 343091 w 343090"/>
                    <a:gd name="connsiteY1" fmla="*/ 228981 h 343280"/>
                    <a:gd name="connsiteX2" fmla="*/ 114300 w 343090"/>
                    <a:gd name="connsiteY2" fmla="*/ 228695 h 343280"/>
                    <a:gd name="connsiteX3" fmla="*/ 114395 w 343090"/>
                    <a:gd name="connsiteY3" fmla="*/ 95 h 343280"/>
                    <a:gd name="connsiteX4" fmla="*/ 95 w 343090"/>
                    <a:gd name="connsiteY4" fmla="*/ 0 h 343280"/>
                    <a:gd name="connsiteX5" fmla="*/ 0 w 343090"/>
                    <a:gd name="connsiteY5" fmla="*/ 342900 h 34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090" h="343280">
                      <a:moveTo>
                        <a:pt x="342900" y="343281"/>
                      </a:moveTo>
                      <a:lnTo>
                        <a:pt x="343091" y="228981"/>
                      </a:lnTo>
                      <a:lnTo>
                        <a:pt x="114300" y="228695"/>
                      </a:lnTo>
                      <a:lnTo>
                        <a:pt x="114395" y="95"/>
                      </a:lnTo>
                      <a:lnTo>
                        <a:pt x="95" y="0"/>
                      </a:lnTo>
                      <a:lnTo>
                        <a:pt x="0" y="34290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aphic 18">
              <a:extLst>
                <a:ext uri="{FF2B5EF4-FFF2-40B4-BE49-F238E27FC236}">
                  <a16:creationId xmlns:a16="http://schemas.microsoft.com/office/drawing/2014/main" id="{0458FD6B-9B12-46D2-BCC8-4C44DD14C45C}"/>
                </a:ext>
              </a:extLst>
            </p:cNvPr>
            <p:cNvGrpSpPr/>
            <p:nvPr/>
          </p:nvGrpSpPr>
          <p:grpSpPr>
            <a:xfrm>
              <a:off x="4540334" y="2757536"/>
              <a:ext cx="251799" cy="252093"/>
              <a:chOff x="-1974087" y="3897217"/>
              <a:chExt cx="571023" cy="571690"/>
            </a:xfrm>
            <a:solidFill>
              <a:srgbClr val="0075C9"/>
            </a:solidFill>
          </p:grpSpPr>
          <p:sp>
            <p:nvSpPr>
              <p:cNvPr id="13" name="Freeform: Shape 12">
                <a:extLst>
                  <a:ext uri="{FF2B5EF4-FFF2-40B4-BE49-F238E27FC236}">
                    <a16:creationId xmlns:a16="http://schemas.microsoft.com/office/drawing/2014/main" id="{6436854C-BD75-44A9-88D6-95837688323D}"/>
                  </a:ext>
                </a:extLst>
              </p:cNvPr>
              <p:cNvSpPr/>
              <p:nvPr/>
            </p:nvSpPr>
            <p:spPr>
              <a:xfrm>
                <a:off x="-1907317" y="3897217"/>
                <a:ext cx="504253" cy="343280"/>
              </a:xfrm>
              <a:custGeom>
                <a:avLst/>
                <a:gdLst>
                  <a:gd name="connsiteX0" fmla="*/ 0 w 504253"/>
                  <a:gd name="connsiteY0" fmla="*/ 342900 h 343280"/>
                  <a:gd name="connsiteX1" fmla="*/ 161258 w 504253"/>
                  <a:gd name="connsiteY1" fmla="*/ 343281 h 343280"/>
                  <a:gd name="connsiteX2" fmla="*/ 504254 w 504253"/>
                  <a:gd name="connsiteY2" fmla="*/ 667 h 343280"/>
                  <a:gd name="connsiteX3" fmla="*/ 342900 w 504253"/>
                  <a:gd name="connsiteY3" fmla="*/ 0 h 343280"/>
                </a:gdLst>
                <a:ahLst/>
                <a:cxnLst>
                  <a:cxn ang="0">
                    <a:pos x="connsiteX0" y="connsiteY0"/>
                  </a:cxn>
                  <a:cxn ang="0">
                    <a:pos x="connsiteX1" y="connsiteY1"/>
                  </a:cxn>
                  <a:cxn ang="0">
                    <a:pos x="connsiteX2" y="connsiteY2"/>
                  </a:cxn>
                  <a:cxn ang="0">
                    <a:pos x="connsiteX3" y="connsiteY3"/>
                  </a:cxn>
                </a:cxnLst>
                <a:rect l="l" t="t" r="r" b="b"/>
                <a:pathLst>
                  <a:path w="504253" h="343280">
                    <a:moveTo>
                      <a:pt x="0" y="342900"/>
                    </a:moveTo>
                    <a:lnTo>
                      <a:pt x="161258" y="343281"/>
                    </a:lnTo>
                    <a:lnTo>
                      <a:pt x="504254" y="667"/>
                    </a:lnTo>
                    <a:lnTo>
                      <a:pt x="34290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AC72602-0D67-4962-8E6F-3C002983E197}"/>
                  </a:ext>
                </a:extLst>
              </p:cNvPr>
              <p:cNvSpPr/>
              <p:nvPr/>
            </p:nvSpPr>
            <p:spPr>
              <a:xfrm>
                <a:off x="-1974087" y="4125627"/>
                <a:ext cx="504253" cy="343281"/>
              </a:xfrm>
              <a:custGeom>
                <a:avLst/>
                <a:gdLst>
                  <a:gd name="connsiteX0" fmla="*/ 0 w 504253"/>
                  <a:gd name="connsiteY0" fmla="*/ 342900 h 343281"/>
                  <a:gd name="connsiteX1" fmla="*/ 161258 w 504253"/>
                  <a:gd name="connsiteY1" fmla="*/ 343281 h 343281"/>
                  <a:gd name="connsiteX2" fmla="*/ 504253 w 504253"/>
                  <a:gd name="connsiteY2" fmla="*/ 571 h 343281"/>
                  <a:gd name="connsiteX3" fmla="*/ 342900 w 504253"/>
                  <a:gd name="connsiteY3" fmla="*/ 0 h 343281"/>
                </a:gdLst>
                <a:ahLst/>
                <a:cxnLst>
                  <a:cxn ang="0">
                    <a:pos x="connsiteX0" y="connsiteY0"/>
                  </a:cxn>
                  <a:cxn ang="0">
                    <a:pos x="connsiteX1" y="connsiteY1"/>
                  </a:cxn>
                  <a:cxn ang="0">
                    <a:pos x="connsiteX2" y="connsiteY2"/>
                  </a:cxn>
                  <a:cxn ang="0">
                    <a:pos x="connsiteX3" y="connsiteY3"/>
                  </a:cxn>
                </a:cxnLst>
                <a:rect l="l" t="t" r="r" b="b"/>
                <a:pathLst>
                  <a:path w="504253" h="343281">
                    <a:moveTo>
                      <a:pt x="0" y="342900"/>
                    </a:moveTo>
                    <a:lnTo>
                      <a:pt x="161258" y="343281"/>
                    </a:lnTo>
                    <a:lnTo>
                      <a:pt x="504253" y="571"/>
                    </a:lnTo>
                    <a:lnTo>
                      <a:pt x="342900" y="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 name="Title 2"/>
          <p:cNvSpPr>
            <a:spLocks noGrp="1"/>
          </p:cNvSpPr>
          <p:nvPr>
            <p:ph type="title"/>
          </p:nvPr>
        </p:nvSpPr>
        <p:spPr>
          <a:xfrm>
            <a:off x="1445073" y="475449"/>
            <a:ext cx="10322944" cy="765402"/>
          </a:xfrm>
        </p:spPr>
        <p:txBody>
          <a:bodyPr/>
          <a:lstStyle/>
          <a:p>
            <a:r>
              <a:rPr lang="en-US" sz="3200">
                <a:solidFill>
                  <a:schemeClr val="bg1"/>
                </a:solidFill>
                <a:latin typeface="+mn-lt"/>
              </a:rPr>
              <a:t>Optimal service execution</a:t>
            </a:r>
            <a:br>
              <a:rPr lang="en-US" sz="3200">
                <a:solidFill>
                  <a:schemeClr val="bg1"/>
                </a:solidFill>
                <a:latin typeface="+mn-lt"/>
              </a:rPr>
            </a:br>
            <a:r>
              <a:rPr lang="en-US" sz="2400" i="1">
                <a:solidFill>
                  <a:schemeClr val="bg1"/>
                </a:solidFill>
                <a:latin typeface="+mn-lt"/>
              </a:rPr>
              <a:t>Principle: Performance Testing and Capacity Planning</a:t>
            </a:r>
            <a:endParaRPr lang="en-US" sz="3200" i="1">
              <a:solidFill>
                <a:schemeClr val="bg1"/>
              </a:solidFill>
              <a:latin typeface="+mn-lt"/>
            </a:endParaRPr>
          </a:p>
        </p:txBody>
      </p:sp>
      <p:sp>
        <p:nvSpPr>
          <p:cNvPr id="12" name="Text Placeholder 11">
            <a:extLst>
              <a:ext uri="{FF2B5EF4-FFF2-40B4-BE49-F238E27FC236}">
                <a16:creationId xmlns:a16="http://schemas.microsoft.com/office/drawing/2014/main" id="{D753E904-4EDC-4AA7-A0C2-C689165765A5}"/>
              </a:ext>
            </a:extLst>
          </p:cNvPr>
          <p:cNvSpPr>
            <a:spLocks noGrp="1"/>
          </p:cNvSpPr>
          <p:nvPr>
            <p:ph type="body" sz="quarter" idx="10"/>
          </p:nvPr>
        </p:nvSpPr>
        <p:spPr>
          <a:xfrm>
            <a:off x="524107" y="1550868"/>
            <a:ext cx="10772077" cy="595548"/>
          </a:xfrm>
        </p:spPr>
        <p:txBody>
          <a:bodyPr/>
          <a:lstStyle/>
          <a:p>
            <a:pPr marL="0" indent="0">
              <a:buNone/>
            </a:pPr>
            <a:r>
              <a:rPr lang="en-US" noProof="0">
                <a:solidFill>
                  <a:schemeClr val="accent5"/>
                </a:solidFill>
                <a:latin typeface="Segoe UI" panose="020B0502040204020203" pitchFamily="34" charset="0"/>
              </a:rPr>
              <a:t>Load testing</a:t>
            </a:r>
            <a:r>
              <a:rPr lang="en-US">
                <a:solidFill>
                  <a:schemeClr val="accent5"/>
                </a:solidFill>
                <a:latin typeface="Segoe UI" panose="020B0502040204020203" pitchFamily="34" charset="0"/>
              </a:rPr>
              <a:t> </a:t>
            </a:r>
            <a:r>
              <a:rPr lang="en-US">
                <a:solidFill>
                  <a:schemeClr val="bg1"/>
                </a:solidFill>
                <a:latin typeface="Segoe UI" panose="020B0502040204020203" pitchFamily="34" charset="0"/>
              </a:rPr>
              <a:t>in pre-production provides </a:t>
            </a:r>
            <a:r>
              <a:rPr lang="en-US">
                <a:solidFill>
                  <a:schemeClr val="accent5"/>
                </a:solidFill>
                <a:latin typeface="Segoe UI" panose="020B0502040204020203" pitchFamily="34" charset="0"/>
              </a:rPr>
              <a:t>insights and evidence </a:t>
            </a:r>
            <a:r>
              <a:rPr lang="en-US">
                <a:solidFill>
                  <a:schemeClr val="bg1"/>
                </a:solidFill>
                <a:latin typeface="Segoe UI" panose="020B0502040204020203" pitchFamily="34" charset="0"/>
              </a:rPr>
              <a:t>on how your workload would perform at various scales, </a:t>
            </a:r>
            <a:r>
              <a:rPr lang="en-US">
                <a:solidFill>
                  <a:schemeClr val="accent5"/>
                </a:solidFill>
                <a:latin typeface="Segoe UI" panose="020B0502040204020203" pitchFamily="34" charset="0"/>
              </a:rPr>
              <a:t>predicting </a:t>
            </a:r>
            <a:r>
              <a:rPr lang="en-US">
                <a:solidFill>
                  <a:schemeClr val="bg1"/>
                </a:solidFill>
                <a:latin typeface="Segoe UI" panose="020B0502040204020203" pitchFamily="34" charset="0"/>
              </a:rPr>
              <a:t>when and how it could fail, so you can</a:t>
            </a:r>
            <a:r>
              <a:rPr lang="en-US">
                <a:solidFill>
                  <a:schemeClr val="accent5"/>
                </a:solidFill>
                <a:latin typeface="Segoe UI" panose="020B0502040204020203" pitchFamily="34" charset="0"/>
              </a:rPr>
              <a:t> identify and fix </a:t>
            </a:r>
            <a:r>
              <a:rPr lang="en-US">
                <a:solidFill>
                  <a:schemeClr val="bg1"/>
                </a:solidFill>
                <a:latin typeface="Segoe UI" panose="020B0502040204020203" pitchFamily="34" charset="0"/>
              </a:rPr>
              <a:t>errors</a:t>
            </a:r>
            <a:endParaRPr lang="en-US" noProof="0">
              <a:solidFill>
                <a:schemeClr val="bg1"/>
              </a:solidFill>
            </a:endParaRPr>
          </a:p>
        </p:txBody>
      </p:sp>
      <p:sp>
        <p:nvSpPr>
          <p:cNvPr id="24" name="TextBox 23">
            <a:extLst>
              <a:ext uri="{FF2B5EF4-FFF2-40B4-BE49-F238E27FC236}">
                <a16:creationId xmlns:a16="http://schemas.microsoft.com/office/drawing/2014/main" id="{09F82733-B503-4820-ACE6-C1D96775FD29}"/>
              </a:ext>
            </a:extLst>
          </p:cNvPr>
          <p:cNvSpPr txBox="1"/>
          <p:nvPr/>
        </p:nvSpPr>
        <p:spPr>
          <a:xfrm>
            <a:off x="780097" y="2631521"/>
            <a:ext cx="2906869"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Test continuously</a:t>
            </a:r>
          </a:p>
        </p:txBody>
      </p:sp>
      <p:sp>
        <p:nvSpPr>
          <p:cNvPr id="2" name="TextBox 1">
            <a:extLst>
              <a:ext uri="{FF2B5EF4-FFF2-40B4-BE49-F238E27FC236}">
                <a16:creationId xmlns:a16="http://schemas.microsoft.com/office/drawing/2014/main" id="{D0BCE8DB-1AEE-49ED-9320-7340F1A5F75B}"/>
              </a:ext>
            </a:extLst>
          </p:cNvPr>
          <p:cNvSpPr txBox="1"/>
          <p:nvPr/>
        </p:nvSpPr>
        <p:spPr>
          <a:xfrm>
            <a:off x="589372" y="3518203"/>
            <a:ext cx="3429000" cy="2788456"/>
          </a:xfrm>
          <a:prstGeom prst="rect">
            <a:avLst/>
          </a:prstGeom>
          <a:noFill/>
        </p:spPr>
        <p:txBody>
          <a:bodyPr wrap="square" lIns="182880" tIns="146304" rIns="182880" bIns="146304" rtlCol="0">
            <a:spAutoFit/>
          </a:bodyPr>
          <a:lstStyle/>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Establish baselines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for your application and its supporting infrastructure.</a:t>
            </a: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Whenever code or infrastructure changes are made, always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test the effect on performance.</a:t>
            </a: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Knowing typical and peak system loads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help you understand when it is operating outside of designed limits.</a:t>
            </a:r>
          </a:p>
        </p:txBody>
      </p:sp>
      <p:sp>
        <p:nvSpPr>
          <p:cNvPr id="32" name="TextBox 31">
            <a:extLst>
              <a:ext uri="{FF2B5EF4-FFF2-40B4-BE49-F238E27FC236}">
                <a16:creationId xmlns:a16="http://schemas.microsoft.com/office/drawing/2014/main" id="{6E6306A0-5128-491D-B6E4-4C00F2189CF9}"/>
              </a:ext>
            </a:extLst>
          </p:cNvPr>
          <p:cNvSpPr txBox="1"/>
          <p:nvPr/>
        </p:nvSpPr>
        <p:spPr>
          <a:xfrm>
            <a:off x="4206662" y="2637868"/>
            <a:ext cx="3561243"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Anticipate load fluctuations</a:t>
            </a:r>
          </a:p>
        </p:txBody>
      </p:sp>
      <p:sp>
        <p:nvSpPr>
          <p:cNvPr id="31" name="TextBox 30">
            <a:extLst>
              <a:ext uri="{FF2B5EF4-FFF2-40B4-BE49-F238E27FC236}">
                <a16:creationId xmlns:a16="http://schemas.microsoft.com/office/drawing/2014/main" id="{8BF4E2EE-96B5-4645-91A3-E96F5D679E17}"/>
              </a:ext>
            </a:extLst>
          </p:cNvPr>
          <p:cNvSpPr txBox="1"/>
          <p:nvPr/>
        </p:nvSpPr>
        <p:spPr>
          <a:xfrm>
            <a:off x="4137000" y="3518203"/>
            <a:ext cx="3630905" cy="2372957"/>
          </a:xfrm>
          <a:prstGeom prst="rect">
            <a:avLst/>
          </a:prstGeom>
          <a:noFill/>
        </p:spPr>
        <p:txBody>
          <a:bodyPr wrap="square" lIns="182880" tIns="146304" rIns="182880" bIns="146304" rtlCol="0">
            <a:spAutoFit/>
          </a:bodyPr>
          <a:lstStyle/>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Test for expected loads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due to planned events like sales promotions or holidays.</a:t>
            </a: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Plan for unexpected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political, economic, and weather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events.</a:t>
            </a: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285750" marR="0" lvl="0" indent="-285750" algn="l" defTabSz="914367" rtl="0" eaLnBrk="1" fontAlgn="auto" latinLnBrk="0" hangingPunct="1">
              <a:lnSpc>
                <a:spcPct val="90000"/>
              </a:lnSpc>
              <a:spcBef>
                <a:spcPts val="0"/>
              </a:spcBef>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Choose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paired</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regions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and ensure that all regions can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adequately scale</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to maximize uptime.</a:t>
            </a:r>
          </a:p>
        </p:txBody>
      </p:sp>
      <p:sp>
        <p:nvSpPr>
          <p:cNvPr id="28" name="TextBox 27">
            <a:extLst>
              <a:ext uri="{FF2B5EF4-FFF2-40B4-BE49-F238E27FC236}">
                <a16:creationId xmlns:a16="http://schemas.microsoft.com/office/drawing/2014/main" id="{1FD746A8-2B38-41D7-A663-45F4929A55B3}"/>
              </a:ext>
            </a:extLst>
          </p:cNvPr>
          <p:cNvSpPr txBox="1"/>
          <p:nvPr/>
        </p:nvSpPr>
        <p:spPr>
          <a:xfrm>
            <a:off x="8218895" y="2631521"/>
            <a:ext cx="3630905" cy="866375"/>
          </a:xfrm>
          <a:prstGeom prst="rect">
            <a:avLst/>
          </a:prstGeom>
          <a:noFill/>
        </p:spPr>
        <p:txBody>
          <a:bodyPr wrap="square" lIns="186521" tIns="149217" rIns="186521" bIns="149217" rtlCol="0">
            <a:spAutoFit/>
          </a:bodyPr>
          <a:lstStyle/>
          <a:p>
            <a:pPr marL="0" marR="0" lvl="0" indent="0" algn="l" defTabSz="932563" rtl="0" eaLnBrk="1" fontAlgn="auto" latinLnBrk="0" hangingPunct="1">
              <a:lnSpc>
                <a:spcPct val="90000"/>
              </a:lnSpc>
              <a:spcBef>
                <a:spcPts val="0"/>
              </a:spcBef>
              <a:spcAft>
                <a:spcPts val="612"/>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Carefully evaluate services and costs</a:t>
            </a:r>
          </a:p>
        </p:txBody>
      </p:sp>
      <p:sp>
        <p:nvSpPr>
          <p:cNvPr id="34" name="TextBox 33">
            <a:extLst>
              <a:ext uri="{FF2B5EF4-FFF2-40B4-BE49-F238E27FC236}">
                <a16:creationId xmlns:a16="http://schemas.microsoft.com/office/drawing/2014/main" id="{8D1FA982-ED16-4189-A90F-3A3C1785E7A6}"/>
              </a:ext>
            </a:extLst>
          </p:cNvPr>
          <p:cNvSpPr txBox="1"/>
          <p:nvPr/>
        </p:nvSpPr>
        <p:spPr>
          <a:xfrm>
            <a:off x="8173630" y="3518203"/>
            <a:ext cx="3514990" cy="2631490"/>
          </a:xfrm>
          <a:prstGeom prst="rect">
            <a:avLst/>
          </a:prstGeom>
          <a:solidFill>
            <a:schemeClr val="tx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E6FF"/>
                </a:solidFill>
                <a:effectLst/>
                <a:uLnTx/>
                <a:uFillTx/>
                <a:latin typeface="Segoe UI"/>
                <a:ea typeface="+mn-ea"/>
                <a:cs typeface="+mn-cs"/>
              </a:rPr>
              <a:t>Review the Service Level Agreements </a:t>
            </a:r>
            <a:r>
              <a:rPr kumimoji="0" lang="en-US" sz="1500" b="0" i="0" u="none" strike="noStrike" kern="1200" cap="none" spc="0" normalizeH="0" baseline="0" noProof="0">
                <a:ln>
                  <a:noFill/>
                </a:ln>
                <a:solidFill>
                  <a:srgbClr val="FFFFFF"/>
                </a:solidFill>
                <a:effectLst/>
                <a:uLnTx/>
                <a:uFillTx/>
                <a:latin typeface="Segoe UI"/>
                <a:ea typeface="+mn-ea"/>
                <a:cs typeface="+mn-cs"/>
              </a:rPr>
              <a:t>(SLAs) of similar services to determine which is the best fit for your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Consider business requirements impact when making trade-offs between </a:t>
            </a:r>
            <a:r>
              <a:rPr kumimoji="0" lang="en-US" sz="1500" b="0" i="0" u="none" strike="noStrike" kern="1200" cap="none" spc="0" normalizeH="0" baseline="0" noProof="0">
                <a:ln>
                  <a:noFill/>
                </a:ln>
                <a:solidFill>
                  <a:srgbClr val="50E6FF"/>
                </a:solidFill>
                <a:effectLst/>
                <a:uLnTx/>
                <a:uFillTx/>
                <a:latin typeface="Segoe UI"/>
                <a:ea typeface="+mn-ea"/>
                <a:cs typeface="+mn-cs"/>
              </a:rPr>
              <a:t>cost and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50E6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Use cost calculators to </a:t>
            </a:r>
            <a:r>
              <a:rPr kumimoji="0" lang="en-US" sz="1500" b="0" i="0" u="none" strike="noStrike" kern="1200" cap="none" spc="0" normalizeH="0" baseline="0" noProof="0">
                <a:ln>
                  <a:noFill/>
                </a:ln>
                <a:solidFill>
                  <a:srgbClr val="50E6FF"/>
                </a:solidFill>
                <a:effectLst/>
                <a:uLnTx/>
                <a:uFillTx/>
                <a:latin typeface="Segoe UI"/>
                <a:ea typeface="+mn-ea"/>
                <a:cs typeface="+mn-cs"/>
              </a:rPr>
              <a:t>estimate the initial and operational costs.</a:t>
            </a: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903308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1" name="Graphic 31">
            <a:extLst>
              <a:ext uri="{FF2B5EF4-FFF2-40B4-BE49-F238E27FC236}">
                <a16:creationId xmlns:a16="http://schemas.microsoft.com/office/drawing/2014/main" id="{56CFF4F1-F03C-4053-9C39-1931A3010A97}"/>
              </a:ext>
              <a:ext uri="{C183D7F6-B498-43B3-948B-1728B52AA6E4}">
                <adec:decorative xmlns:adec="http://schemas.microsoft.com/office/drawing/2017/decorative" val="1"/>
              </a:ext>
            </a:extLst>
          </p:cNvPr>
          <p:cNvGrpSpPr/>
          <p:nvPr/>
        </p:nvGrpSpPr>
        <p:grpSpPr>
          <a:xfrm>
            <a:off x="586543" y="578855"/>
            <a:ext cx="588276" cy="588276"/>
            <a:chOff x="8401236" y="3232936"/>
            <a:chExt cx="588276" cy="588276"/>
          </a:xfrm>
        </p:grpSpPr>
        <p:grpSp>
          <p:nvGrpSpPr>
            <p:cNvPr id="22" name="Graphic 31">
              <a:extLst>
                <a:ext uri="{FF2B5EF4-FFF2-40B4-BE49-F238E27FC236}">
                  <a16:creationId xmlns:a16="http://schemas.microsoft.com/office/drawing/2014/main" id="{7BCD2B99-B6D3-4DAE-B823-1EAB800FC143}"/>
                </a:ext>
              </a:extLst>
            </p:cNvPr>
            <p:cNvGrpSpPr/>
            <p:nvPr/>
          </p:nvGrpSpPr>
          <p:grpSpPr>
            <a:xfrm>
              <a:off x="8805689" y="3232936"/>
              <a:ext cx="183836" cy="183836"/>
              <a:chOff x="8805689" y="3232936"/>
              <a:chExt cx="183836" cy="183836"/>
            </a:xfrm>
            <a:solidFill>
              <a:srgbClr val="0075C9"/>
            </a:solidFill>
          </p:grpSpPr>
          <p:sp>
            <p:nvSpPr>
              <p:cNvPr id="36" name="Freeform: Shape 35">
                <a:extLst>
                  <a:ext uri="{FF2B5EF4-FFF2-40B4-BE49-F238E27FC236}">
                    <a16:creationId xmlns:a16="http://schemas.microsoft.com/office/drawing/2014/main" id="{C7EE51E1-6437-4E14-B33B-36B30CFA398C}"/>
                  </a:ext>
                </a:extLst>
              </p:cNvPr>
              <p:cNvSpPr/>
              <p:nvPr/>
            </p:nvSpPr>
            <p:spPr>
              <a:xfrm rot="-10800000">
                <a:off x="8934361" y="323293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E824044-2EEB-4B3D-9172-FC4E9F2CD85C}"/>
                  </a:ext>
                </a:extLst>
              </p:cNvPr>
              <p:cNvSpPr/>
              <p:nvPr/>
            </p:nvSpPr>
            <p:spPr>
              <a:xfrm rot="-5400000">
                <a:off x="8870032" y="316908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 name="Graphic 31">
              <a:extLst>
                <a:ext uri="{FF2B5EF4-FFF2-40B4-BE49-F238E27FC236}">
                  <a16:creationId xmlns:a16="http://schemas.microsoft.com/office/drawing/2014/main" id="{25A3DA92-C408-40A8-928A-62805831C106}"/>
                </a:ext>
              </a:extLst>
            </p:cNvPr>
            <p:cNvGrpSpPr/>
            <p:nvPr/>
          </p:nvGrpSpPr>
          <p:grpSpPr>
            <a:xfrm>
              <a:off x="8805675" y="3637375"/>
              <a:ext cx="183836" cy="183836"/>
              <a:chOff x="8805675" y="3637375"/>
              <a:chExt cx="183836" cy="183836"/>
            </a:xfrm>
            <a:solidFill>
              <a:srgbClr val="000000"/>
            </a:solidFill>
          </p:grpSpPr>
          <p:sp>
            <p:nvSpPr>
              <p:cNvPr id="34" name="Freeform: Shape 33">
                <a:extLst>
                  <a:ext uri="{FF2B5EF4-FFF2-40B4-BE49-F238E27FC236}">
                    <a16:creationId xmlns:a16="http://schemas.microsoft.com/office/drawing/2014/main" id="{7D1C9AA8-5309-4429-A0DE-920BDB3A7A2D}"/>
                  </a:ext>
                </a:extLst>
              </p:cNvPr>
              <p:cNvSpPr/>
              <p:nvPr/>
            </p:nvSpPr>
            <p:spPr>
              <a:xfrm rot="-5400000">
                <a:off x="8870018" y="3701718"/>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4ACF002-44DE-4A2C-B3DE-8C03F7411249}"/>
                  </a:ext>
                </a:extLst>
              </p:cNvPr>
              <p:cNvSpPr/>
              <p:nvPr/>
            </p:nvSpPr>
            <p:spPr>
              <a:xfrm>
                <a:off x="8933855" y="363737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31">
              <a:extLst>
                <a:ext uri="{FF2B5EF4-FFF2-40B4-BE49-F238E27FC236}">
                  <a16:creationId xmlns:a16="http://schemas.microsoft.com/office/drawing/2014/main" id="{D981DB99-3437-4E6D-9554-668E41869310}"/>
                </a:ext>
              </a:extLst>
            </p:cNvPr>
            <p:cNvGrpSpPr/>
            <p:nvPr/>
          </p:nvGrpSpPr>
          <p:grpSpPr>
            <a:xfrm>
              <a:off x="8401236" y="3637375"/>
              <a:ext cx="183850" cy="183836"/>
              <a:chOff x="8401236" y="3637375"/>
              <a:chExt cx="183850" cy="183836"/>
            </a:xfrm>
            <a:solidFill>
              <a:srgbClr val="000000"/>
            </a:solidFill>
          </p:grpSpPr>
          <p:sp>
            <p:nvSpPr>
              <p:cNvPr id="32" name="Freeform: Shape 31">
                <a:extLst>
                  <a:ext uri="{FF2B5EF4-FFF2-40B4-BE49-F238E27FC236}">
                    <a16:creationId xmlns:a16="http://schemas.microsoft.com/office/drawing/2014/main" id="{4BB560B8-755F-4B5F-96D7-1166F06BA170}"/>
                  </a:ext>
                </a:extLst>
              </p:cNvPr>
              <p:cNvSpPr/>
              <p:nvPr/>
            </p:nvSpPr>
            <p:spPr>
              <a:xfrm>
                <a:off x="8401236" y="3637375"/>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0602701-F189-497E-8A6D-BCFC326F7EA5}"/>
                  </a:ext>
                </a:extLst>
              </p:cNvPr>
              <p:cNvSpPr/>
              <p:nvPr/>
            </p:nvSpPr>
            <p:spPr>
              <a:xfrm rot="5400000">
                <a:off x="8465592" y="370122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 name="Freeform: Shape 24">
              <a:extLst>
                <a:ext uri="{FF2B5EF4-FFF2-40B4-BE49-F238E27FC236}">
                  <a16:creationId xmlns:a16="http://schemas.microsoft.com/office/drawing/2014/main" id="{A33143B7-5032-40D1-8C6D-371A323842D3}"/>
                </a:ext>
              </a:extLst>
            </p:cNvPr>
            <p:cNvSpPr/>
            <p:nvPr/>
          </p:nvSpPr>
          <p:spPr>
            <a:xfrm rot="-8100000">
              <a:off x="8789837" y="3210148"/>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rgbClr val="0075C9"/>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B58F73B-3E36-464F-B2D6-2AF1F6DB24B4}"/>
                </a:ext>
              </a:extLst>
            </p:cNvPr>
            <p:cNvSpPr/>
            <p:nvPr/>
          </p:nvSpPr>
          <p:spPr>
            <a:xfrm rot="-2700000">
              <a:off x="8788937" y="3452670"/>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62390740-61AC-44CD-8348-71B722586185}"/>
                </a:ext>
              </a:extLst>
            </p:cNvPr>
            <p:cNvSpPr/>
            <p:nvPr/>
          </p:nvSpPr>
          <p:spPr>
            <a:xfrm rot="2700000">
              <a:off x="8546218" y="3452384"/>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DC4BD49A-B94C-4D5D-9BA4-B4929994144C}"/>
                </a:ext>
              </a:extLst>
            </p:cNvPr>
            <p:cNvSpPr/>
            <p:nvPr/>
          </p:nvSpPr>
          <p:spPr>
            <a:xfrm rot="8100000">
              <a:off x="8547103" y="3209841"/>
              <a:ext cx="55150" cy="391521"/>
            </a:xfrm>
            <a:custGeom>
              <a:avLst/>
              <a:gdLst>
                <a:gd name="connsiteX0" fmla="*/ 0 w 55150"/>
                <a:gd name="connsiteY0" fmla="*/ 0 h 391521"/>
                <a:gd name="connsiteX1" fmla="*/ 55150 w 55150"/>
                <a:gd name="connsiteY1" fmla="*/ 0 h 391521"/>
                <a:gd name="connsiteX2" fmla="*/ 55150 w 55150"/>
                <a:gd name="connsiteY2" fmla="*/ 391522 h 391521"/>
                <a:gd name="connsiteX3" fmla="*/ 0 w 55150"/>
                <a:gd name="connsiteY3" fmla="*/ 391522 h 391521"/>
              </a:gdLst>
              <a:ahLst/>
              <a:cxnLst>
                <a:cxn ang="0">
                  <a:pos x="connsiteX0" y="connsiteY0"/>
                </a:cxn>
                <a:cxn ang="0">
                  <a:pos x="connsiteX1" y="connsiteY1"/>
                </a:cxn>
                <a:cxn ang="0">
                  <a:pos x="connsiteX2" y="connsiteY2"/>
                </a:cxn>
                <a:cxn ang="0">
                  <a:pos x="connsiteX3" y="connsiteY3"/>
                </a:cxn>
              </a:cxnLst>
              <a:rect l="l" t="t" r="r" b="b"/>
              <a:pathLst>
                <a:path w="55150" h="391521">
                  <a:moveTo>
                    <a:pt x="0" y="0"/>
                  </a:moveTo>
                  <a:lnTo>
                    <a:pt x="55150" y="0"/>
                  </a:lnTo>
                  <a:lnTo>
                    <a:pt x="55150" y="391522"/>
                  </a:lnTo>
                  <a:lnTo>
                    <a:pt x="0" y="391522"/>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9" name="Graphic 31">
              <a:extLst>
                <a:ext uri="{FF2B5EF4-FFF2-40B4-BE49-F238E27FC236}">
                  <a16:creationId xmlns:a16="http://schemas.microsoft.com/office/drawing/2014/main" id="{A6479D59-8F16-4F6D-AB78-B4B2A50D88E3}"/>
                </a:ext>
              </a:extLst>
            </p:cNvPr>
            <p:cNvGrpSpPr/>
            <p:nvPr/>
          </p:nvGrpSpPr>
          <p:grpSpPr>
            <a:xfrm>
              <a:off x="8401236" y="3232935"/>
              <a:ext cx="183836" cy="183836"/>
              <a:chOff x="8401236" y="3232935"/>
              <a:chExt cx="183836" cy="183836"/>
            </a:xfrm>
            <a:solidFill>
              <a:srgbClr val="000000"/>
            </a:solidFill>
          </p:grpSpPr>
          <p:sp>
            <p:nvSpPr>
              <p:cNvPr id="30" name="Freeform: Shape 29">
                <a:extLst>
                  <a:ext uri="{FF2B5EF4-FFF2-40B4-BE49-F238E27FC236}">
                    <a16:creationId xmlns:a16="http://schemas.microsoft.com/office/drawing/2014/main" id="{F6BC8202-8901-43B6-B224-50073234FF1E}"/>
                  </a:ext>
                </a:extLst>
              </p:cNvPr>
              <p:cNvSpPr/>
              <p:nvPr/>
            </p:nvSpPr>
            <p:spPr>
              <a:xfrm rot="5400000">
                <a:off x="8465578" y="3168593"/>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8B13C35-25DE-4135-858C-925D7486A6FD}"/>
                  </a:ext>
                </a:extLst>
              </p:cNvPr>
              <p:cNvSpPr/>
              <p:nvPr/>
            </p:nvSpPr>
            <p:spPr>
              <a:xfrm rot="-10800000">
                <a:off x="8401712" y="3232936"/>
                <a:ext cx="55150" cy="183836"/>
              </a:xfrm>
              <a:custGeom>
                <a:avLst/>
                <a:gdLst>
                  <a:gd name="connsiteX0" fmla="*/ 0 w 55150"/>
                  <a:gd name="connsiteY0" fmla="*/ 0 h 183836"/>
                  <a:gd name="connsiteX1" fmla="*/ 55151 w 55150"/>
                  <a:gd name="connsiteY1" fmla="*/ 0 h 183836"/>
                  <a:gd name="connsiteX2" fmla="*/ 55151 w 55150"/>
                  <a:gd name="connsiteY2" fmla="*/ 183836 h 183836"/>
                  <a:gd name="connsiteX3" fmla="*/ 0 w 55150"/>
                  <a:gd name="connsiteY3" fmla="*/ 183836 h 183836"/>
                </a:gdLst>
                <a:ahLst/>
                <a:cxnLst>
                  <a:cxn ang="0">
                    <a:pos x="connsiteX0" y="connsiteY0"/>
                  </a:cxn>
                  <a:cxn ang="0">
                    <a:pos x="connsiteX1" y="connsiteY1"/>
                  </a:cxn>
                  <a:cxn ang="0">
                    <a:pos x="connsiteX2" y="connsiteY2"/>
                  </a:cxn>
                  <a:cxn ang="0">
                    <a:pos x="connsiteX3" y="connsiteY3"/>
                  </a:cxn>
                </a:cxnLst>
                <a:rect l="l" t="t" r="r" b="b"/>
                <a:pathLst>
                  <a:path w="55150" h="183836">
                    <a:moveTo>
                      <a:pt x="0" y="0"/>
                    </a:moveTo>
                    <a:lnTo>
                      <a:pt x="55151" y="0"/>
                    </a:lnTo>
                    <a:lnTo>
                      <a:pt x="55151" y="183836"/>
                    </a:lnTo>
                    <a:lnTo>
                      <a:pt x="0" y="183836"/>
                    </a:lnTo>
                    <a:close/>
                  </a:path>
                </a:pathLst>
              </a:custGeom>
              <a:solidFill>
                <a:schemeClr val="bg1"/>
              </a:solidFill>
              <a:ln w="453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 name="Title 2"/>
          <p:cNvSpPr>
            <a:spLocks noGrp="1"/>
          </p:cNvSpPr>
          <p:nvPr>
            <p:ph type="title"/>
          </p:nvPr>
        </p:nvSpPr>
        <p:spPr>
          <a:xfrm>
            <a:off x="1445073" y="475449"/>
            <a:ext cx="10322944" cy="795089"/>
          </a:xfrm>
        </p:spPr>
        <p:txBody>
          <a:bodyPr/>
          <a:lstStyle/>
          <a:p>
            <a:r>
              <a:rPr lang="en-US" sz="3200">
                <a:solidFill>
                  <a:schemeClr val="bg1"/>
                </a:solidFill>
                <a:latin typeface="+mn-lt"/>
              </a:rPr>
              <a:t>Efficient architecture tradeoffs</a:t>
            </a:r>
            <a:br>
              <a:rPr lang="en-US" sz="3200">
                <a:solidFill>
                  <a:schemeClr val="bg1"/>
                </a:solidFill>
                <a:latin typeface="+mn-lt"/>
              </a:rPr>
            </a:br>
            <a:r>
              <a:rPr lang="en-US" sz="2400" i="1">
                <a:solidFill>
                  <a:schemeClr val="bg1"/>
                </a:solidFill>
                <a:latin typeface="+mn-lt"/>
              </a:rPr>
              <a:t>Principle: Distributed Architecture</a:t>
            </a:r>
            <a:endParaRPr lang="en-US" sz="3200" i="1">
              <a:solidFill>
                <a:schemeClr val="bg1"/>
              </a:solidFill>
              <a:latin typeface="+mn-lt"/>
            </a:endParaRPr>
          </a:p>
        </p:txBody>
      </p:sp>
      <p:sp>
        <p:nvSpPr>
          <p:cNvPr id="12" name="Text Placeholder 11">
            <a:extLst>
              <a:ext uri="{FF2B5EF4-FFF2-40B4-BE49-F238E27FC236}">
                <a16:creationId xmlns:a16="http://schemas.microsoft.com/office/drawing/2014/main" id="{D753E904-4EDC-4AA7-A0C2-C689165765A5}"/>
              </a:ext>
            </a:extLst>
          </p:cNvPr>
          <p:cNvSpPr>
            <a:spLocks noGrp="1"/>
          </p:cNvSpPr>
          <p:nvPr>
            <p:ph type="body" sz="quarter" idx="10"/>
          </p:nvPr>
        </p:nvSpPr>
        <p:spPr>
          <a:xfrm>
            <a:off x="456273" y="1550868"/>
            <a:ext cx="11060816" cy="595548"/>
          </a:xfrm>
        </p:spPr>
        <p:txBody>
          <a:bodyPr/>
          <a:lstStyle/>
          <a:p>
            <a:pPr marL="0" indent="0">
              <a:buNone/>
            </a:pPr>
            <a:r>
              <a:rPr lang="en-US" noProof="0">
                <a:solidFill>
                  <a:schemeClr val="accent5"/>
                </a:solidFill>
                <a:latin typeface="Segoe UI" panose="020B0502040204020203" pitchFamily="34" charset="0"/>
              </a:rPr>
              <a:t>Distributed architectures </a:t>
            </a:r>
            <a:r>
              <a:rPr lang="en-US" noProof="0">
                <a:solidFill>
                  <a:schemeClr val="bg1"/>
                </a:solidFill>
                <a:latin typeface="Segoe UI" panose="020B0502040204020203" pitchFamily="34" charset="0"/>
              </a:rPr>
              <a:t>are complex and can require many areas of expertise and as much telemetry captured throughout the application and across all services as possible.</a:t>
            </a:r>
            <a:endParaRPr lang="en-US" noProof="0">
              <a:solidFill>
                <a:schemeClr val="bg1"/>
              </a:solidFill>
            </a:endParaRPr>
          </a:p>
        </p:txBody>
      </p:sp>
      <p:sp>
        <p:nvSpPr>
          <p:cNvPr id="42" name="TextBox 41">
            <a:extLst>
              <a:ext uri="{FF2B5EF4-FFF2-40B4-BE49-F238E27FC236}">
                <a16:creationId xmlns:a16="http://schemas.microsoft.com/office/drawing/2014/main" id="{C14A443E-CE36-42C4-9F37-563EF12A0199}"/>
              </a:ext>
            </a:extLst>
          </p:cNvPr>
          <p:cNvSpPr txBox="1"/>
          <p:nvPr/>
        </p:nvSpPr>
        <p:spPr>
          <a:xfrm>
            <a:off x="456274" y="2529746"/>
            <a:ext cx="3252280" cy="8494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Distributed systems </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require more effort</a:t>
            </a:r>
          </a:p>
        </p:txBody>
      </p:sp>
      <p:sp>
        <p:nvSpPr>
          <p:cNvPr id="39" name="TextBox 38">
            <a:extLst>
              <a:ext uri="{FF2B5EF4-FFF2-40B4-BE49-F238E27FC236}">
                <a16:creationId xmlns:a16="http://schemas.microsoft.com/office/drawing/2014/main" id="{4E44087E-C568-401B-A060-D0F554B5F251}"/>
              </a:ext>
            </a:extLst>
          </p:cNvPr>
          <p:cNvSpPr txBox="1"/>
          <p:nvPr/>
        </p:nvSpPr>
        <p:spPr>
          <a:xfrm>
            <a:off x="456273" y="3429000"/>
            <a:ext cx="3230880" cy="2862322"/>
          </a:xfrm>
          <a:prstGeom prst="rect">
            <a:avLst/>
          </a:prstGeom>
          <a:solidFill>
            <a:schemeClr val="tx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You must consider each </a:t>
            </a:r>
            <a:r>
              <a:rPr kumimoji="0" lang="en-US" sz="1500" b="0" i="0" u="none" strike="noStrike" kern="1200" cap="none" spc="0" normalizeH="0" baseline="0" noProof="0">
                <a:ln>
                  <a:noFill/>
                </a:ln>
                <a:solidFill>
                  <a:srgbClr val="50E6FF"/>
                </a:solidFill>
                <a:effectLst/>
                <a:uLnTx/>
                <a:uFillTx/>
                <a:latin typeface="Segoe UI"/>
                <a:ea typeface="+mn-ea"/>
                <a:cs typeface="+mn-cs"/>
              </a:rPr>
              <a:t>application</a:t>
            </a:r>
            <a:r>
              <a:rPr kumimoji="0" lang="en-US" sz="1500" b="0" i="0" u="none" strike="noStrike" kern="1200" cap="none" spc="0" normalizeH="0" baseline="0" noProof="0">
                <a:ln>
                  <a:noFill/>
                </a:ln>
                <a:solidFill>
                  <a:srgbClr val="FFFFFF"/>
                </a:solidFill>
                <a:effectLst/>
                <a:uLnTx/>
                <a:uFillTx/>
                <a:latin typeface="Segoe UI"/>
                <a:ea typeface="+mn-ea"/>
                <a:cs typeface="+mn-cs"/>
              </a:rPr>
              <a:t>, its </a:t>
            </a:r>
            <a:r>
              <a:rPr kumimoji="0" lang="en-US" sz="1500" b="0" i="0" u="none" strike="noStrike" kern="1200" cap="none" spc="0" normalizeH="0" baseline="0" noProof="0">
                <a:ln>
                  <a:noFill/>
                </a:ln>
                <a:solidFill>
                  <a:srgbClr val="50E6FF"/>
                </a:solidFill>
                <a:effectLst/>
                <a:uLnTx/>
                <a:uFillTx/>
                <a:latin typeface="Segoe UI"/>
                <a:ea typeface="+mn-ea"/>
                <a:cs typeface="+mn-cs"/>
              </a:rPr>
              <a:t>supporting services</a:t>
            </a:r>
            <a:r>
              <a:rPr kumimoji="0" lang="en-US" sz="1500" b="0" i="0" u="none" strike="noStrike" kern="1200" cap="none" spc="0" normalizeH="0" baseline="0" noProof="0">
                <a:ln>
                  <a:noFill/>
                </a:ln>
                <a:solidFill>
                  <a:srgbClr val="FFFFFF"/>
                </a:solidFill>
                <a:effectLst/>
                <a:uLnTx/>
                <a:uFillTx/>
                <a:latin typeface="Segoe UI"/>
                <a:ea typeface="+mn-ea"/>
                <a:cs typeface="+mn-cs"/>
              </a:rPr>
              <a:t>,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and</a:t>
            </a:r>
            <a:r>
              <a:rPr kumimoji="0" lang="en-US" sz="1500" b="0" i="0" u="none" strike="noStrike" kern="1200" cap="none" spc="0" normalizeH="0" baseline="0" noProof="0">
                <a:ln>
                  <a:noFill/>
                </a:ln>
                <a:solidFill>
                  <a:srgbClr val="FFFFFF"/>
                </a:solidFill>
                <a:effectLst/>
                <a:uLnTx/>
                <a:uFillTx/>
                <a:latin typeface="Segoe UI"/>
                <a:ea typeface="+mn-ea"/>
                <a:cs typeface="+mn-cs"/>
              </a:rPr>
              <a:t> the </a:t>
            </a:r>
            <a:r>
              <a:rPr kumimoji="0" lang="en-US" sz="1500" b="0" i="0" u="none" strike="noStrike" kern="1200" cap="none" spc="0" normalizeH="0" baseline="0" noProof="0">
                <a:ln>
                  <a:noFill/>
                </a:ln>
                <a:solidFill>
                  <a:srgbClr val="50E6FF"/>
                </a:solidFill>
                <a:effectLst/>
                <a:uLnTx/>
                <a:uFillTx/>
                <a:latin typeface="Segoe UI"/>
                <a:ea typeface="+mn-ea"/>
                <a:cs typeface="+mn-cs"/>
              </a:rPr>
              <a:t>latency between </a:t>
            </a:r>
            <a:r>
              <a:rPr kumimoji="0" lang="en-US" sz="1500" b="0" i="0" u="none" strike="noStrike" kern="1200" cap="none" spc="0" normalizeH="0" baseline="0" noProof="0">
                <a:ln>
                  <a:noFill/>
                </a:ln>
                <a:solidFill>
                  <a:srgbClr val="FFFFFF"/>
                </a:solidFill>
                <a:effectLst/>
                <a:uLnTx/>
                <a:uFillTx/>
                <a:latin typeface="Segoe UI"/>
                <a:ea typeface="+mn-ea"/>
                <a:cs typeface="+mn-cs"/>
              </a:rPr>
              <a:t>application layers.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Ensure that </a:t>
            </a:r>
            <a:r>
              <a:rPr kumimoji="0" lang="en-US" sz="1500" b="0" i="0" u="none" strike="noStrike" kern="1200" cap="none" spc="0" normalizeH="0" baseline="0" noProof="0">
                <a:ln>
                  <a:noFill/>
                </a:ln>
                <a:solidFill>
                  <a:srgbClr val="50E6FF"/>
                </a:solidFill>
                <a:effectLst/>
                <a:uLnTx/>
                <a:uFillTx/>
                <a:latin typeface="Segoe UI"/>
                <a:ea typeface="+mn-ea"/>
                <a:cs typeface="+mn-cs"/>
              </a:rPr>
              <a:t>all services can scale </a:t>
            </a:r>
            <a:r>
              <a:rPr kumimoji="0" lang="en-US" sz="1500" b="0" i="0" u="none" strike="noStrike" kern="1200" cap="none" spc="0" normalizeH="0" baseline="0" noProof="0">
                <a:ln>
                  <a:noFill/>
                </a:ln>
                <a:solidFill>
                  <a:srgbClr val="FFFFFF"/>
                </a:solidFill>
                <a:effectLst/>
                <a:uLnTx/>
                <a:uFillTx/>
                <a:latin typeface="Segoe UI"/>
                <a:ea typeface="+mn-ea"/>
                <a:cs typeface="+mn-cs"/>
              </a:rPr>
              <a:t>to support loads and that one service will </a:t>
            </a:r>
            <a:r>
              <a:rPr kumimoji="0" lang="en-US" sz="1500" b="0" i="0" u="none" strike="noStrike" kern="1200" cap="none" spc="0" normalizeH="0" baseline="0" noProof="0">
                <a:ln>
                  <a:noFill/>
                </a:ln>
                <a:solidFill>
                  <a:srgbClr val="50E6FF"/>
                </a:solidFill>
                <a:effectLst/>
                <a:uLnTx/>
                <a:uFillTx/>
                <a:latin typeface="Segoe UI"/>
                <a:ea typeface="+mn-ea"/>
                <a:cs typeface="+mn-cs"/>
              </a:rPr>
              <a:t>not be a bottleneck.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Services may need to </a:t>
            </a:r>
            <a:r>
              <a:rPr kumimoji="0" lang="en-US" sz="1500" b="0" i="0" u="none" strike="noStrike" kern="1200" cap="none" spc="0" normalizeH="0" baseline="0" noProof="0">
                <a:ln>
                  <a:noFill/>
                </a:ln>
                <a:solidFill>
                  <a:srgbClr val="50E6FF"/>
                </a:solidFill>
                <a:effectLst/>
                <a:uLnTx/>
                <a:uFillTx/>
                <a:latin typeface="Segoe UI"/>
                <a:ea typeface="+mn-ea"/>
                <a:cs typeface="+mn-cs"/>
              </a:rPr>
              <a:t>scale differently</a:t>
            </a:r>
            <a:r>
              <a:rPr kumimoji="0" lang="en-US" sz="1500" b="0" i="0" u="none" strike="noStrike" kern="1200" cap="none" spc="0" normalizeH="0" baseline="0" noProof="0">
                <a:ln>
                  <a:noFill/>
                </a:ln>
                <a:solidFill>
                  <a:srgbClr val="FFFFFF"/>
                </a:solidFill>
                <a:effectLst/>
                <a:uLnTx/>
                <a:uFillTx/>
                <a:latin typeface="Segoe UI"/>
                <a:ea typeface="+mn-ea"/>
                <a:cs typeface="+mn-cs"/>
              </a:rPr>
              <a:t> under 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5D54C15C-A96D-488D-9A0E-C91B5A52C83F}"/>
              </a:ext>
            </a:extLst>
          </p:cNvPr>
          <p:cNvSpPr txBox="1"/>
          <p:nvPr/>
        </p:nvSpPr>
        <p:spPr>
          <a:xfrm>
            <a:off x="4400876" y="2545584"/>
            <a:ext cx="3089709" cy="8494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Test and tune </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Performance</a:t>
            </a:r>
          </a:p>
        </p:txBody>
      </p:sp>
      <p:sp>
        <p:nvSpPr>
          <p:cNvPr id="74" name="TextBox 73">
            <a:extLst>
              <a:ext uri="{FF2B5EF4-FFF2-40B4-BE49-F238E27FC236}">
                <a16:creationId xmlns:a16="http://schemas.microsoft.com/office/drawing/2014/main" id="{4CE34C1F-CB76-42D1-AB00-8697392B8179}"/>
              </a:ext>
            </a:extLst>
          </p:cNvPr>
          <p:cNvSpPr txBox="1"/>
          <p:nvPr/>
        </p:nvSpPr>
        <p:spPr>
          <a:xfrm>
            <a:off x="4400876" y="3444838"/>
            <a:ext cx="3230880" cy="2631490"/>
          </a:xfrm>
          <a:prstGeom prst="rect">
            <a:avLst/>
          </a:prstGeom>
          <a:solidFill>
            <a:schemeClr val="tx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E6FF"/>
                </a:solidFill>
                <a:effectLst/>
                <a:uLnTx/>
                <a:uFillTx/>
                <a:latin typeface="Segoe UI"/>
                <a:ea typeface="+mn-ea"/>
                <a:cs typeface="+mn-cs"/>
              </a:rPr>
              <a:t>Define a service level objective </a:t>
            </a:r>
            <a:r>
              <a:rPr kumimoji="0" lang="en-US" sz="1500" b="0" i="0" u="none" strike="noStrike" kern="1200" cap="none" spc="0" normalizeH="0" baseline="0" noProof="0">
                <a:ln>
                  <a:noFill/>
                </a:ln>
                <a:solidFill>
                  <a:srgbClr val="FFFFFF"/>
                </a:solidFill>
                <a:effectLst/>
                <a:uLnTx/>
                <a:uFillTx/>
                <a:latin typeface="Segoe UI"/>
                <a:ea typeface="+mn-ea"/>
                <a:cs typeface="+mn-cs"/>
              </a:rPr>
              <a:t>(SLO) that defines performance targets for latency, number of requests, and exception rate for each workload.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E6FF"/>
                </a:solidFill>
                <a:effectLst/>
                <a:uLnTx/>
                <a:uFillTx/>
                <a:latin typeface="Segoe UI"/>
                <a:ea typeface="+mn-ea"/>
                <a:cs typeface="+mn-cs"/>
              </a:rPr>
              <a:t>Use proven practices</a:t>
            </a:r>
            <a:r>
              <a:rPr kumimoji="0" lang="en-US" sz="1500" b="0" i="0" u="none" strike="noStrike" kern="1200" cap="none" spc="0" normalizeH="0" baseline="0" noProof="0">
                <a:ln>
                  <a:noFill/>
                </a:ln>
                <a:solidFill>
                  <a:srgbClr val="FFFFFF"/>
                </a:solidFill>
                <a:effectLst/>
                <a:uLnTx/>
                <a:uFillTx/>
                <a:latin typeface="Segoe UI"/>
                <a:ea typeface="+mn-ea"/>
                <a:cs typeface="+mn-cs"/>
              </a:rPr>
              <a:t> such as properly-instrumenting code, monitoring multiple load percentages, and systemic troubleshooting.</a:t>
            </a:r>
          </a:p>
        </p:txBody>
      </p:sp>
      <p:sp>
        <p:nvSpPr>
          <p:cNvPr id="77" name="TextBox 76">
            <a:extLst>
              <a:ext uri="{FF2B5EF4-FFF2-40B4-BE49-F238E27FC236}">
                <a16:creationId xmlns:a16="http://schemas.microsoft.com/office/drawing/2014/main" id="{C11BEBAA-ECF1-4280-B1E4-C71BF042CDBA}"/>
              </a:ext>
            </a:extLst>
          </p:cNvPr>
          <p:cNvSpPr txBox="1"/>
          <p:nvPr/>
        </p:nvSpPr>
        <p:spPr>
          <a:xfrm>
            <a:off x="8380360" y="2545584"/>
            <a:ext cx="3230880" cy="8494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Avoid performance</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anti-patterns</a:t>
            </a:r>
          </a:p>
        </p:txBody>
      </p:sp>
      <p:sp>
        <p:nvSpPr>
          <p:cNvPr id="81" name="TextBox 80">
            <a:extLst>
              <a:ext uri="{FF2B5EF4-FFF2-40B4-BE49-F238E27FC236}">
                <a16:creationId xmlns:a16="http://schemas.microsoft.com/office/drawing/2014/main" id="{3E88501C-75FC-42C6-B399-6631ECA70EFF}"/>
              </a:ext>
            </a:extLst>
          </p:cNvPr>
          <p:cNvSpPr txBox="1"/>
          <p:nvPr/>
        </p:nvSpPr>
        <p:spPr>
          <a:xfrm>
            <a:off x="8380545" y="3477514"/>
            <a:ext cx="3387471" cy="2400657"/>
          </a:xfrm>
          <a:prstGeom prst="rect">
            <a:avLst/>
          </a:prstGeom>
          <a:solidFill>
            <a:schemeClr val="tx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Performance antipatterns are </a:t>
            </a:r>
            <a:r>
              <a:rPr kumimoji="0" lang="en-US" sz="1500" b="0" i="0" u="none" strike="noStrike" kern="1200" cap="none" spc="0" normalizeH="0" baseline="0" noProof="0">
                <a:ln>
                  <a:noFill/>
                </a:ln>
                <a:solidFill>
                  <a:srgbClr val="50E6FF"/>
                </a:solidFill>
                <a:effectLst/>
                <a:uLnTx/>
                <a:uFillTx/>
                <a:latin typeface="Segoe UI"/>
                <a:ea typeface="+mn-ea"/>
                <a:cs typeface="+mn-cs"/>
              </a:rPr>
              <a:t>common defective processes and implementations</a:t>
            </a:r>
            <a:r>
              <a:rPr kumimoji="0" lang="en-US" sz="1500" b="0" i="0" u="none" strike="noStrike" kern="1200" cap="none" spc="0" normalizeH="0" baseline="0" noProof="0">
                <a:ln>
                  <a:noFill/>
                </a:ln>
                <a:solidFill>
                  <a:srgbClr val="FFFFFF"/>
                </a:solidFill>
                <a:effectLst/>
                <a:uLnTx/>
                <a:uFillTx/>
                <a:latin typeface="Segoe UI"/>
                <a:ea typeface="+mn-ea"/>
                <a:cs typeface="+mn-cs"/>
              </a:rPr>
              <a:t> within organizations that are likely to </a:t>
            </a:r>
            <a:r>
              <a:rPr kumimoji="0" lang="en-US" sz="1500" b="0" i="0" u="none" strike="noStrike" kern="1200" cap="none" spc="0" normalizeH="0" baseline="0" noProof="0">
                <a:ln>
                  <a:noFill/>
                </a:ln>
                <a:solidFill>
                  <a:srgbClr val="50E6FF"/>
                </a:solidFill>
                <a:effectLst/>
                <a:uLnTx/>
                <a:uFillTx/>
                <a:latin typeface="Segoe UI"/>
                <a:ea typeface="+mn-ea"/>
                <a:cs typeface="+mn-cs"/>
              </a:rPr>
              <a:t>cause scalability problems when an application is under pressure.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E6FF"/>
                </a:solidFill>
                <a:effectLst/>
                <a:uLnTx/>
                <a:uFillTx/>
                <a:latin typeface="Segoe UI"/>
                <a:ea typeface="+mn-ea"/>
                <a:cs typeface="+mn-cs"/>
              </a:rPr>
              <a:t>Antipatterns may be obvious, </a:t>
            </a:r>
            <a:r>
              <a:rPr kumimoji="0" lang="en-US" sz="1500" b="0" i="0" u="none" strike="noStrike" kern="1200" cap="none" spc="0" normalizeH="0" baseline="0" noProof="0">
                <a:ln>
                  <a:noFill/>
                </a:ln>
                <a:solidFill>
                  <a:srgbClr val="FFFFFF"/>
                </a:solidFill>
                <a:effectLst/>
                <a:uLnTx/>
                <a:uFillTx/>
                <a:latin typeface="Segoe UI"/>
                <a:ea typeface="+mn-ea"/>
                <a:cs typeface="+mn-cs"/>
              </a:rPr>
              <a:t>such as an inability to scale from on-premises to the cloud.</a:t>
            </a:r>
          </a:p>
        </p:txBody>
      </p:sp>
    </p:spTree>
    <p:extLst>
      <p:ext uri="{BB962C8B-B14F-4D97-AF65-F5344CB8AC3E}">
        <p14:creationId xmlns:p14="http://schemas.microsoft.com/office/powerpoint/2010/main" val="17975634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a:ln w="3175">
                  <a:noFill/>
                </a:ln>
                <a:solidFill>
                  <a:schemeClr val="accent5"/>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96F1484-9E5A-465A-9DD1-4835262E15DB}"/>
              </a:ext>
              <a:ext uri="{C183D7F6-B498-43B3-948B-1728B52AA6E4}">
                <adec:decorative xmlns:adec="http://schemas.microsoft.com/office/drawing/2017/decorative" val="1"/>
              </a:ext>
            </a:extLst>
          </p:cNvPr>
          <p:cNvGrpSpPr/>
          <p:nvPr/>
        </p:nvGrpSpPr>
        <p:grpSpPr>
          <a:xfrm>
            <a:off x="544214" y="507800"/>
            <a:ext cx="540349" cy="625702"/>
            <a:chOff x="422294" y="2558633"/>
            <a:chExt cx="540349" cy="625702"/>
          </a:xfrm>
        </p:grpSpPr>
        <p:sp>
          <p:nvSpPr>
            <p:cNvPr id="36" name="Freeform: Shape 35">
              <a:extLst>
                <a:ext uri="{FF2B5EF4-FFF2-40B4-BE49-F238E27FC236}">
                  <a16:creationId xmlns:a16="http://schemas.microsoft.com/office/drawing/2014/main" id="{9958A10D-3367-415E-A800-C78ECED47A55}"/>
                </a:ext>
              </a:extLst>
            </p:cNvPr>
            <p:cNvSpPr/>
            <p:nvPr/>
          </p:nvSpPr>
          <p:spPr>
            <a:xfrm>
              <a:off x="422294" y="2998942"/>
              <a:ext cx="278090" cy="69522"/>
            </a:xfrm>
            <a:custGeom>
              <a:avLst/>
              <a:gdLst>
                <a:gd name="connsiteX0" fmla="*/ 0 w 457200"/>
                <a:gd name="connsiteY0" fmla="*/ 0 h 114300"/>
                <a:gd name="connsiteX1" fmla="*/ 457200 w 457200"/>
                <a:gd name="connsiteY1" fmla="*/ 0 h 114300"/>
                <a:gd name="connsiteX2" fmla="*/ 457200 w 457200"/>
                <a:gd name="connsiteY2" fmla="*/ 114300 h 114300"/>
                <a:gd name="connsiteX3" fmla="*/ 0 w 457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457200" h="114300">
                  <a:moveTo>
                    <a:pt x="0" y="0"/>
                  </a:moveTo>
                  <a:lnTo>
                    <a:pt x="457200" y="0"/>
                  </a:lnTo>
                  <a:lnTo>
                    <a:pt x="457200" y="114300"/>
                  </a:lnTo>
                  <a:lnTo>
                    <a:pt x="0" y="114300"/>
                  </a:lnTo>
                  <a:close/>
                </a:path>
              </a:pathLst>
            </a:custGeom>
            <a:solidFill>
              <a:srgbClr val="0075C9"/>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B843CD7-9170-4306-ABB0-C24BC6D7CFDF}"/>
                </a:ext>
              </a:extLst>
            </p:cNvPr>
            <p:cNvSpPr/>
            <p:nvPr/>
          </p:nvSpPr>
          <p:spPr>
            <a:xfrm>
              <a:off x="422294" y="3114813"/>
              <a:ext cx="139045" cy="69522"/>
            </a:xfrm>
            <a:custGeom>
              <a:avLst/>
              <a:gdLst>
                <a:gd name="connsiteX0" fmla="*/ 0 w 228600"/>
                <a:gd name="connsiteY0" fmla="*/ 0 h 114300"/>
                <a:gd name="connsiteX1" fmla="*/ 228600 w 228600"/>
                <a:gd name="connsiteY1" fmla="*/ 0 h 114300"/>
                <a:gd name="connsiteX2" fmla="*/ 228600 w 228600"/>
                <a:gd name="connsiteY2" fmla="*/ 114300 h 114300"/>
                <a:gd name="connsiteX3" fmla="*/ 0 w 2286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228600" h="114300">
                  <a:moveTo>
                    <a:pt x="0" y="0"/>
                  </a:moveTo>
                  <a:lnTo>
                    <a:pt x="228600" y="0"/>
                  </a:lnTo>
                  <a:lnTo>
                    <a:pt x="228600" y="114300"/>
                  </a:lnTo>
                  <a:lnTo>
                    <a:pt x="0" y="114300"/>
                  </a:lnTo>
                  <a:close/>
                </a:path>
              </a:pathLst>
            </a:custGeom>
            <a:solidFill>
              <a:srgbClr val="54C8E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2AB3DA7-3F3C-4F8E-8866-313818938A5E}"/>
                </a:ext>
              </a:extLst>
            </p:cNvPr>
            <p:cNvSpPr/>
            <p:nvPr/>
          </p:nvSpPr>
          <p:spPr>
            <a:xfrm>
              <a:off x="538165" y="2558633"/>
              <a:ext cx="370786" cy="370786"/>
            </a:xfrm>
            <a:custGeom>
              <a:avLst/>
              <a:gdLst>
                <a:gd name="connsiteX0" fmla="*/ 304800 w 609600"/>
                <a:gd name="connsiteY0" fmla="*/ 114300 h 609600"/>
                <a:gd name="connsiteX1" fmla="*/ 495300 w 609600"/>
                <a:gd name="connsiteY1" fmla="*/ 304800 h 609600"/>
                <a:gd name="connsiteX2" fmla="*/ 304800 w 609600"/>
                <a:gd name="connsiteY2" fmla="*/ 495300 h 609600"/>
                <a:gd name="connsiteX3" fmla="*/ 114300 w 609600"/>
                <a:gd name="connsiteY3" fmla="*/ 304800 h 609600"/>
                <a:gd name="connsiteX4" fmla="*/ 304800 w 609600"/>
                <a:gd name="connsiteY4" fmla="*/ 114300 h 609600"/>
                <a:gd name="connsiteX5" fmla="*/ 304800 w 609600"/>
                <a:gd name="connsiteY5" fmla="*/ 0 h 609600"/>
                <a:gd name="connsiteX6" fmla="*/ 0 w 609600"/>
                <a:gd name="connsiteY6" fmla="*/ 304800 h 609600"/>
                <a:gd name="connsiteX7" fmla="*/ 304800 w 609600"/>
                <a:gd name="connsiteY7" fmla="*/ 609600 h 609600"/>
                <a:gd name="connsiteX8" fmla="*/ 609600 w 609600"/>
                <a:gd name="connsiteY8" fmla="*/ 304800 h 609600"/>
                <a:gd name="connsiteX9" fmla="*/ 304800 w 609600"/>
                <a:gd name="connsiteY9" fmla="*/ 0 h 609600"/>
                <a:gd name="connsiteX10" fmla="*/ 304800 w 609600"/>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09600">
                  <a:moveTo>
                    <a:pt x="304800" y="114300"/>
                  </a:moveTo>
                  <a:cubicBezTo>
                    <a:pt x="409861" y="114300"/>
                    <a:pt x="495300" y="199739"/>
                    <a:pt x="495300" y="304800"/>
                  </a:cubicBezTo>
                  <a:cubicBezTo>
                    <a:pt x="495300" y="409861"/>
                    <a:pt x="409861" y="495300"/>
                    <a:pt x="304800" y="495300"/>
                  </a:cubicBezTo>
                  <a:cubicBezTo>
                    <a:pt x="199739" y="495300"/>
                    <a:pt x="114300" y="409861"/>
                    <a:pt x="114300" y="304800"/>
                  </a:cubicBezTo>
                  <a:cubicBezTo>
                    <a:pt x="114300" y="199739"/>
                    <a:pt x="199739" y="114300"/>
                    <a:pt x="304800" y="114300"/>
                  </a:cubicBezTo>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lnTo>
                    <a:pt x="304800" y="0"/>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D0881E-1FC4-4457-844C-1405867B4304}"/>
                </a:ext>
              </a:extLst>
            </p:cNvPr>
            <p:cNvSpPr/>
            <p:nvPr/>
          </p:nvSpPr>
          <p:spPr>
            <a:xfrm rot="18900000">
              <a:off x="893122" y="2806481"/>
              <a:ext cx="69521" cy="278087"/>
            </a:xfrm>
            <a:custGeom>
              <a:avLst/>
              <a:gdLst>
                <a:gd name="connsiteX0" fmla="*/ 0 w 114298"/>
                <a:gd name="connsiteY0" fmla="*/ 0 h 457195"/>
                <a:gd name="connsiteX1" fmla="*/ 114299 w 114298"/>
                <a:gd name="connsiteY1" fmla="*/ 0 h 457195"/>
                <a:gd name="connsiteX2" fmla="*/ 114299 w 114298"/>
                <a:gd name="connsiteY2" fmla="*/ 457196 h 457195"/>
                <a:gd name="connsiteX3" fmla="*/ 0 w 114298"/>
                <a:gd name="connsiteY3" fmla="*/ 457196 h 457195"/>
              </a:gdLst>
              <a:ahLst/>
              <a:cxnLst>
                <a:cxn ang="0">
                  <a:pos x="connsiteX0" y="connsiteY0"/>
                </a:cxn>
                <a:cxn ang="0">
                  <a:pos x="connsiteX1" y="connsiteY1"/>
                </a:cxn>
                <a:cxn ang="0">
                  <a:pos x="connsiteX2" y="connsiteY2"/>
                </a:cxn>
                <a:cxn ang="0">
                  <a:pos x="connsiteX3" y="connsiteY3"/>
                </a:cxn>
              </a:cxnLst>
              <a:rect l="l" t="t" r="r" b="b"/>
              <a:pathLst>
                <a:path w="114298" h="457195">
                  <a:moveTo>
                    <a:pt x="0" y="0"/>
                  </a:moveTo>
                  <a:lnTo>
                    <a:pt x="114299" y="0"/>
                  </a:lnTo>
                  <a:lnTo>
                    <a:pt x="114299" y="457196"/>
                  </a:lnTo>
                  <a:lnTo>
                    <a:pt x="0" y="457196"/>
                  </a:ln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Title 2"/>
          <p:cNvSpPr>
            <a:spLocks noGrp="1"/>
          </p:cNvSpPr>
          <p:nvPr>
            <p:ph type="title"/>
          </p:nvPr>
        </p:nvSpPr>
        <p:spPr>
          <a:xfrm>
            <a:off x="1445073" y="475449"/>
            <a:ext cx="10322944" cy="795089"/>
          </a:xfrm>
        </p:spPr>
        <p:txBody>
          <a:bodyPr/>
          <a:lstStyle/>
          <a:p>
            <a:r>
              <a:rPr lang="en-US" sz="3200">
                <a:solidFill>
                  <a:schemeClr val="bg1"/>
                </a:solidFill>
                <a:latin typeface="+mn-lt"/>
              </a:rPr>
              <a:t>Active response to performance issues</a:t>
            </a:r>
            <a:br>
              <a:rPr lang="en-US" sz="3200">
                <a:solidFill>
                  <a:schemeClr val="bg1"/>
                </a:solidFill>
                <a:latin typeface="+mn-lt"/>
              </a:rPr>
            </a:br>
            <a:r>
              <a:rPr lang="en-US" sz="2400" i="1">
                <a:solidFill>
                  <a:schemeClr val="bg1"/>
                </a:solidFill>
                <a:latin typeface="+mn-lt"/>
              </a:rPr>
              <a:t>Principle: Monitoring</a:t>
            </a:r>
            <a:endParaRPr lang="en-US" sz="3200" i="1">
              <a:solidFill>
                <a:schemeClr val="bg1"/>
              </a:solidFill>
              <a:latin typeface="+mn-lt"/>
            </a:endParaRPr>
          </a:p>
        </p:txBody>
      </p:sp>
      <p:sp>
        <p:nvSpPr>
          <p:cNvPr id="12" name="Text Placeholder 11">
            <a:extLst>
              <a:ext uri="{FF2B5EF4-FFF2-40B4-BE49-F238E27FC236}">
                <a16:creationId xmlns:a16="http://schemas.microsoft.com/office/drawing/2014/main" id="{D753E904-4EDC-4AA7-A0C2-C689165765A5}"/>
              </a:ext>
            </a:extLst>
          </p:cNvPr>
          <p:cNvSpPr>
            <a:spLocks noGrp="1"/>
          </p:cNvSpPr>
          <p:nvPr>
            <p:ph type="body" sz="quarter" idx="10"/>
          </p:nvPr>
        </p:nvSpPr>
        <p:spPr>
          <a:xfrm>
            <a:off x="456273" y="1550868"/>
            <a:ext cx="11060816" cy="903324"/>
          </a:xfrm>
        </p:spPr>
        <p:txBody>
          <a:bodyPr/>
          <a:lstStyle/>
          <a:p>
            <a:pPr marL="0" indent="0">
              <a:buNone/>
            </a:pPr>
            <a:r>
              <a:rPr lang="en-US" noProof="0">
                <a:solidFill>
                  <a:srgbClr val="E3E3E3"/>
                </a:solidFill>
                <a:latin typeface="Segoe UI" panose="020B0502040204020203" pitchFamily="34" charset="0"/>
              </a:rPr>
              <a:t>Define a comprehensive monitoring strategy to consider </a:t>
            </a:r>
            <a:r>
              <a:rPr lang="en-US" noProof="0">
                <a:solidFill>
                  <a:schemeClr val="accent5"/>
                </a:solidFill>
                <a:latin typeface="Segoe UI" panose="020B0502040204020203" pitchFamily="34" charset="0"/>
              </a:rPr>
              <a:t>scalability</a:t>
            </a:r>
            <a:r>
              <a:rPr lang="en-US" noProof="0">
                <a:solidFill>
                  <a:srgbClr val="E3E3E3"/>
                </a:solidFill>
                <a:latin typeface="Segoe UI" panose="020B0502040204020203" pitchFamily="34" charset="0"/>
              </a:rPr>
              <a:t>, </a:t>
            </a:r>
            <a:r>
              <a:rPr lang="en-US" noProof="0">
                <a:solidFill>
                  <a:schemeClr val="accent5"/>
                </a:solidFill>
                <a:latin typeface="Segoe UI" panose="020B0502040204020203" pitchFamily="34" charset="0"/>
              </a:rPr>
              <a:t>resiliency</a:t>
            </a:r>
            <a:r>
              <a:rPr lang="en-US" noProof="0">
                <a:solidFill>
                  <a:srgbClr val="E3E3E3"/>
                </a:solidFill>
                <a:latin typeface="Segoe UI" panose="020B0502040204020203" pitchFamily="34" charset="0"/>
              </a:rPr>
              <a:t> and </a:t>
            </a:r>
            <a:r>
              <a:rPr lang="en-US" noProof="0">
                <a:solidFill>
                  <a:schemeClr val="accent5"/>
                </a:solidFill>
                <a:latin typeface="Segoe UI" panose="020B0502040204020203" pitchFamily="34" charset="0"/>
              </a:rPr>
              <a:t>performance</a:t>
            </a:r>
            <a:r>
              <a:rPr lang="en-US" noProof="0">
                <a:solidFill>
                  <a:srgbClr val="E3E3E3"/>
                </a:solidFill>
                <a:latin typeface="Segoe UI" panose="020B0502040204020203" pitchFamily="34" charset="0"/>
              </a:rPr>
              <a:t>. Use </a:t>
            </a:r>
            <a:r>
              <a:rPr lang="en-US" noProof="0">
                <a:solidFill>
                  <a:schemeClr val="accent5"/>
                </a:solidFill>
                <a:latin typeface="Segoe UI" panose="020B0502040204020203" pitchFamily="34" charset="0"/>
              </a:rPr>
              <a:t>application telemetry </a:t>
            </a:r>
            <a:r>
              <a:rPr lang="en-US" noProof="0">
                <a:solidFill>
                  <a:srgbClr val="E3E3E3"/>
                </a:solidFill>
                <a:latin typeface="Segoe UI" panose="020B0502040204020203" pitchFamily="34" charset="0"/>
              </a:rPr>
              <a:t>and </a:t>
            </a:r>
            <a:r>
              <a:rPr lang="en-US" noProof="0">
                <a:solidFill>
                  <a:schemeClr val="accent5"/>
                </a:solidFill>
                <a:latin typeface="Segoe UI" panose="020B0502040204020203" pitchFamily="34" charset="0"/>
              </a:rPr>
              <a:t>profiling</a:t>
            </a:r>
            <a:r>
              <a:rPr lang="en-US" noProof="0">
                <a:solidFill>
                  <a:srgbClr val="E3E3E3"/>
                </a:solidFill>
                <a:latin typeface="Segoe UI" panose="020B0502040204020203" pitchFamily="34" charset="0"/>
              </a:rPr>
              <a:t> to better identify issues, and </a:t>
            </a:r>
            <a:r>
              <a:rPr lang="en-US" noProof="0">
                <a:solidFill>
                  <a:schemeClr val="accent5"/>
                </a:solidFill>
                <a:latin typeface="Segoe UI" panose="020B0502040204020203" pitchFamily="34" charset="0"/>
              </a:rPr>
              <a:t>Azure Data Explorer </a:t>
            </a:r>
            <a:r>
              <a:rPr lang="en-US" noProof="0">
                <a:solidFill>
                  <a:srgbClr val="E3E3E3"/>
                </a:solidFill>
                <a:latin typeface="Segoe UI" panose="020B0502040204020203" pitchFamily="34" charset="0"/>
              </a:rPr>
              <a:t>and </a:t>
            </a:r>
            <a:r>
              <a:rPr lang="en-US" noProof="0">
                <a:solidFill>
                  <a:schemeClr val="accent5"/>
                </a:solidFill>
                <a:latin typeface="Segoe UI" panose="020B0502040204020203" pitchFamily="34" charset="0"/>
              </a:rPr>
              <a:t>Grafana</a:t>
            </a:r>
            <a:r>
              <a:rPr lang="en-US" noProof="0">
                <a:solidFill>
                  <a:srgbClr val="E3E3E3"/>
                </a:solidFill>
                <a:latin typeface="Segoe UI" panose="020B0502040204020203" pitchFamily="34" charset="0"/>
              </a:rPr>
              <a:t> to identify performance trends captured over time. Additional tools to make use of are …</a:t>
            </a:r>
            <a:endParaRPr lang="en-US" noProof="0">
              <a:solidFill>
                <a:schemeClr val="accent5"/>
              </a:solidFill>
            </a:endParaRPr>
          </a:p>
        </p:txBody>
      </p:sp>
      <p:sp>
        <p:nvSpPr>
          <p:cNvPr id="16" name="TextBox 15">
            <a:extLst>
              <a:ext uri="{FF2B5EF4-FFF2-40B4-BE49-F238E27FC236}">
                <a16:creationId xmlns:a16="http://schemas.microsoft.com/office/drawing/2014/main" id="{8A957C72-E53E-4764-B439-F1B0BC635D7B}"/>
              </a:ext>
            </a:extLst>
          </p:cNvPr>
          <p:cNvSpPr txBox="1"/>
          <p:nvPr/>
        </p:nvSpPr>
        <p:spPr>
          <a:xfrm>
            <a:off x="480253" y="3060919"/>
            <a:ext cx="2569908" cy="603242"/>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Monitor</a:t>
            </a:r>
          </a:p>
        </p:txBody>
      </p:sp>
      <p:sp>
        <p:nvSpPr>
          <p:cNvPr id="13" name="TextBox 12">
            <a:extLst>
              <a:ext uri="{FF2B5EF4-FFF2-40B4-BE49-F238E27FC236}">
                <a16:creationId xmlns:a16="http://schemas.microsoft.com/office/drawing/2014/main" id="{CD64BD45-DA87-4B31-A239-1EB54345CEC9}"/>
              </a:ext>
            </a:extLst>
          </p:cNvPr>
          <p:cNvSpPr txBox="1"/>
          <p:nvPr/>
        </p:nvSpPr>
        <p:spPr>
          <a:xfrm>
            <a:off x="456273" y="3830750"/>
            <a:ext cx="3429000" cy="2372957"/>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 comprehensive solution for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collecting, analyzing, and acting on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telemetry from your cloud and on-premises environments.</a:t>
            </a: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Helps you maximize the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availability</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and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performance</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of your applications and services.</a:t>
            </a:r>
            <a:b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F84CC6F9-79AF-46EF-9739-753BC6AE3BF8}"/>
              </a:ext>
            </a:extLst>
          </p:cNvPr>
          <p:cNvSpPr txBox="1"/>
          <p:nvPr/>
        </p:nvSpPr>
        <p:spPr>
          <a:xfrm>
            <a:off x="4178379" y="3027250"/>
            <a:ext cx="2569908" cy="603242"/>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Log Analytics</a:t>
            </a:r>
          </a:p>
        </p:txBody>
      </p:sp>
      <p:sp>
        <p:nvSpPr>
          <p:cNvPr id="14" name="TextBox 13">
            <a:extLst>
              <a:ext uri="{FF2B5EF4-FFF2-40B4-BE49-F238E27FC236}">
                <a16:creationId xmlns:a16="http://schemas.microsoft.com/office/drawing/2014/main" id="{BB2100B2-7F98-4BD4-9410-3A889B3FEF55}"/>
              </a:ext>
            </a:extLst>
          </p:cNvPr>
          <p:cNvSpPr txBox="1"/>
          <p:nvPr/>
        </p:nvSpPr>
        <p:spPr>
          <a:xfrm>
            <a:off x="4178379" y="3830750"/>
            <a:ext cx="3429000" cy="2603790"/>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Edit and run log queries </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from data collected by Azure Monitor Logs and interactively </a:t>
            </a:r>
            <a:r>
              <a:rPr kumimoji="0" lang="en-US" sz="15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analyze the results</a:t>
            </a:r>
            <a:r>
              <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a: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Retrieve records matching particular criteria</a:t>
            </a:r>
            <a:r>
              <a:rPr kumimoji="0" lang="en-US" sz="1500" b="0" i="0" u="none" strike="noStrike" kern="1200" cap="none" spc="0" normalizeH="0" baseline="0" noProof="0">
                <a:ln>
                  <a:noFill/>
                </a:ln>
                <a:solidFill>
                  <a:srgbClr val="50E6FF"/>
                </a:solidFill>
                <a:effectLst/>
                <a:uLnTx/>
                <a:uFillTx/>
                <a:latin typeface="Segoe UI"/>
                <a:ea typeface="+mn-ea"/>
                <a:cs typeface="+mn-cs"/>
              </a:rPr>
              <a:t>, identify trends</a:t>
            </a:r>
            <a:r>
              <a:rPr kumimoji="0" lang="en-US" sz="1500" b="0" i="0" u="none" strike="noStrike" kern="1200" cap="none" spc="0" normalizeH="0" baseline="0" noProof="0">
                <a:ln>
                  <a:noFill/>
                </a:ln>
                <a:solidFill>
                  <a:srgbClr val="FFFFFF"/>
                </a:solidFill>
                <a:effectLst/>
                <a:uLnTx/>
                <a:uFillTx/>
                <a:latin typeface="Segoe UI"/>
                <a:ea typeface="+mn-ea"/>
                <a:cs typeface="+mn-cs"/>
              </a:rPr>
              <a:t>, </a:t>
            </a:r>
            <a:r>
              <a:rPr kumimoji="0" lang="en-US" sz="1500" b="0" i="0" u="none" strike="noStrike" kern="1200" cap="none" spc="0" normalizeH="0" baseline="0" noProof="0">
                <a:ln>
                  <a:noFill/>
                </a:ln>
                <a:solidFill>
                  <a:srgbClr val="50E6FF"/>
                </a:solidFill>
                <a:effectLst/>
                <a:uLnTx/>
                <a:uFillTx/>
                <a:latin typeface="Segoe UI"/>
                <a:ea typeface="+mn-ea"/>
                <a:cs typeface="+mn-cs"/>
              </a:rPr>
              <a:t>analyze patterns</a:t>
            </a:r>
            <a:r>
              <a:rPr kumimoji="0" lang="en-US" sz="1500" b="0" i="0" u="none" strike="noStrike" kern="1200" cap="none" spc="0" normalizeH="0" baseline="0" noProof="0">
                <a:ln>
                  <a:noFill/>
                </a:ln>
                <a:solidFill>
                  <a:srgbClr val="FFFFFF"/>
                </a:solidFill>
                <a:effectLst/>
                <a:uLnTx/>
                <a:uFillTx/>
                <a:latin typeface="Segoe UI"/>
                <a:ea typeface="+mn-ea"/>
                <a:cs typeface="+mn-cs"/>
              </a:rPr>
              <a:t>, and provide a variety of insights </a:t>
            </a:r>
            <a:br>
              <a:rPr kumimoji="0" lang="en-US" sz="1500" b="0" i="0" u="none" strike="noStrike" kern="1200" cap="none" spc="0" normalizeH="0" baseline="0" noProof="0">
                <a:ln>
                  <a:noFill/>
                </a:ln>
                <a:solidFill>
                  <a:srgbClr val="FFFFFF"/>
                </a:solidFill>
                <a:effectLst/>
                <a:uLnTx/>
                <a:uFillTx/>
                <a:latin typeface="Segoe UI"/>
                <a:ea typeface="+mn-ea"/>
                <a:cs typeface="+mn-cs"/>
              </a:rPr>
            </a:br>
            <a:r>
              <a:rPr kumimoji="0" lang="en-US" sz="1500" b="0" i="0" u="none" strike="noStrike" kern="1200" cap="none" spc="0" normalizeH="0" baseline="0" noProof="0">
                <a:ln>
                  <a:noFill/>
                </a:ln>
                <a:solidFill>
                  <a:srgbClr val="FFFFFF"/>
                </a:solidFill>
                <a:effectLst/>
                <a:uLnTx/>
                <a:uFillTx/>
                <a:latin typeface="Segoe UI"/>
                <a:ea typeface="+mn-ea"/>
                <a:cs typeface="+mn-cs"/>
              </a:rPr>
              <a:t>into your data.</a:t>
            </a:r>
          </a:p>
        </p:txBody>
      </p:sp>
      <p:sp>
        <p:nvSpPr>
          <p:cNvPr id="20" name="TextBox 19">
            <a:extLst>
              <a:ext uri="{FF2B5EF4-FFF2-40B4-BE49-F238E27FC236}">
                <a16:creationId xmlns:a16="http://schemas.microsoft.com/office/drawing/2014/main" id="{B3284869-E53D-4042-B294-84E734A24B3D}"/>
              </a:ext>
            </a:extLst>
          </p:cNvPr>
          <p:cNvSpPr txBox="1"/>
          <p:nvPr/>
        </p:nvSpPr>
        <p:spPr>
          <a:xfrm>
            <a:off x="7900484" y="3027818"/>
            <a:ext cx="3308335" cy="603242"/>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Application Insights</a:t>
            </a:r>
          </a:p>
        </p:txBody>
      </p:sp>
      <p:sp>
        <p:nvSpPr>
          <p:cNvPr id="4" name="TextBox 3">
            <a:extLst>
              <a:ext uri="{FF2B5EF4-FFF2-40B4-BE49-F238E27FC236}">
                <a16:creationId xmlns:a16="http://schemas.microsoft.com/office/drawing/2014/main" id="{8AFC6289-2894-47E0-B7E7-993674765EDD}"/>
              </a:ext>
            </a:extLst>
          </p:cNvPr>
          <p:cNvSpPr txBox="1"/>
          <p:nvPr/>
        </p:nvSpPr>
        <p:spPr>
          <a:xfrm>
            <a:off x="7900484" y="3830750"/>
            <a:ext cx="3429000" cy="2372957"/>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Segoe UI"/>
              </a:rPr>
              <a:t>Assists you in understanding </a:t>
            </a:r>
            <a:r>
              <a:rPr kumimoji="0" lang="en-US" sz="1500" b="0" i="0" u="none" strike="noStrike" kern="1200" cap="none" spc="0" normalizeH="0" baseline="0" noProof="0">
                <a:ln>
                  <a:noFill/>
                </a:ln>
                <a:solidFill>
                  <a:srgbClr val="50E6FF"/>
                </a:solidFill>
                <a:effectLst/>
                <a:uLnTx/>
                <a:uFillTx/>
                <a:latin typeface="Segoe UI"/>
                <a:ea typeface="+mn-ea"/>
                <a:cs typeface="Segoe UI"/>
              </a:rPr>
              <a:t>how your app is performing </a:t>
            </a:r>
            <a:r>
              <a:rPr kumimoji="0" lang="en-US" sz="1500" b="0" i="0" u="none" strike="noStrike" kern="1200" cap="none" spc="0" normalizeH="0" baseline="0" noProof="0">
                <a:ln>
                  <a:noFill/>
                </a:ln>
                <a:solidFill>
                  <a:srgbClr val="FFFFFF"/>
                </a:solidFill>
                <a:effectLst/>
                <a:uLnTx/>
                <a:uFillTx/>
                <a:latin typeface="Segoe UI"/>
                <a:ea typeface="+mn-ea"/>
                <a:cs typeface="Segoe UI"/>
              </a:rPr>
              <a:t>and </a:t>
            </a:r>
            <a:r>
              <a:rPr kumimoji="0" lang="en-US" sz="1500" b="0" i="0" u="none" strike="noStrike" kern="1200" cap="none" spc="0" normalizeH="0" baseline="0" noProof="0">
                <a:ln>
                  <a:noFill/>
                </a:ln>
                <a:solidFill>
                  <a:srgbClr val="50E6FF"/>
                </a:solidFill>
                <a:effectLst/>
                <a:uLnTx/>
                <a:uFillTx/>
                <a:latin typeface="Segoe UI"/>
                <a:ea typeface="+mn-ea"/>
                <a:cs typeface="Segoe UI"/>
              </a:rPr>
              <a:t>how it's being used</a:t>
            </a:r>
            <a:r>
              <a:rPr kumimoji="0" lang="en-US" sz="1500" b="0" i="0" u="none" strike="noStrike" kern="1200" cap="none" spc="0" normalizeH="0" baseline="0" noProof="0">
                <a:ln>
                  <a:noFill/>
                </a:ln>
                <a:solidFill>
                  <a:srgbClr val="FFFFFF"/>
                </a:solidFill>
                <a:effectLst/>
                <a:uLnTx/>
                <a:uFillTx/>
                <a:latin typeface="Segoe UI"/>
                <a:ea typeface="+mn-ea"/>
                <a:cs typeface="Segoe UI"/>
              </a:rPr>
              <a:t>. </a:t>
            </a: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kumimoji="0" lang="en-US" sz="15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Segoe UI"/>
                <a:ea typeface="+mn-ea"/>
                <a:cs typeface="Segoe UI"/>
              </a:rPr>
              <a:t>Monitors a variety of data including </a:t>
            </a:r>
            <a:r>
              <a:rPr kumimoji="0" lang="en-US" sz="1500" b="0" i="0" u="none" strike="noStrike" kern="1200" cap="none" spc="0" normalizeH="0" baseline="0" noProof="0">
                <a:ln>
                  <a:noFill/>
                </a:ln>
                <a:solidFill>
                  <a:srgbClr val="50E6FF"/>
                </a:solidFill>
                <a:effectLst/>
                <a:uLnTx/>
                <a:uFillTx/>
                <a:latin typeface="Segoe UI"/>
                <a:ea typeface="+mn-ea"/>
                <a:cs typeface="Segoe UI"/>
              </a:rPr>
              <a:t>request, response and failure rates</a:t>
            </a:r>
            <a:r>
              <a:rPr kumimoji="0" lang="en-US" sz="1500" b="0" i="0" u="none" strike="noStrike" kern="1200" cap="none" spc="0" normalizeH="0" baseline="0" noProof="0">
                <a:ln>
                  <a:noFill/>
                </a:ln>
                <a:solidFill>
                  <a:srgbClr val="FFFFFF"/>
                </a:solidFill>
                <a:effectLst/>
                <a:uLnTx/>
                <a:uFillTx/>
                <a:latin typeface="Segoe UI"/>
                <a:ea typeface="+mn-ea"/>
                <a:cs typeface="Segoe UI"/>
              </a:rPr>
              <a:t>, </a:t>
            </a:r>
            <a:r>
              <a:rPr kumimoji="0" lang="en-US" sz="1500" b="0" i="0" u="none" strike="noStrike" kern="1200" cap="none" spc="0" normalizeH="0" baseline="0" noProof="0">
                <a:ln>
                  <a:noFill/>
                </a:ln>
                <a:solidFill>
                  <a:srgbClr val="50E6FF"/>
                </a:solidFill>
                <a:effectLst/>
                <a:uLnTx/>
                <a:uFillTx/>
                <a:latin typeface="Segoe UI"/>
                <a:ea typeface="+mn-ea"/>
                <a:cs typeface="Segoe UI"/>
              </a:rPr>
              <a:t>exceptions</a:t>
            </a:r>
            <a:r>
              <a:rPr kumimoji="0" lang="en-US" sz="1500" b="0" i="0" u="none" strike="noStrike" kern="1200" cap="none" spc="0" normalizeH="0" baseline="0" noProof="0">
                <a:ln>
                  <a:noFill/>
                </a:ln>
                <a:solidFill>
                  <a:srgbClr val="FFFFFF"/>
                </a:solidFill>
                <a:effectLst/>
                <a:uLnTx/>
                <a:uFillTx/>
                <a:latin typeface="Segoe UI"/>
                <a:ea typeface="+mn-ea"/>
                <a:cs typeface="Segoe UI"/>
              </a:rPr>
              <a:t>, </a:t>
            </a:r>
            <a:r>
              <a:rPr kumimoji="0" lang="en-US" sz="1500" b="0" i="0" u="none" strike="noStrike" kern="1200" cap="none" spc="0" normalizeH="0" baseline="0" noProof="0">
                <a:ln>
                  <a:noFill/>
                </a:ln>
                <a:solidFill>
                  <a:srgbClr val="50E6FF"/>
                </a:solidFill>
                <a:effectLst/>
                <a:uLnTx/>
                <a:uFillTx/>
                <a:latin typeface="Segoe UI"/>
                <a:ea typeface="+mn-ea"/>
                <a:cs typeface="Segoe UI"/>
              </a:rPr>
              <a:t>page views</a:t>
            </a:r>
            <a:r>
              <a:rPr kumimoji="0" lang="en-US" sz="1500" b="0" i="0" u="none" strike="noStrike" kern="1200" cap="none" spc="0" normalizeH="0" baseline="0" noProof="0">
                <a:ln>
                  <a:noFill/>
                </a:ln>
                <a:solidFill>
                  <a:srgbClr val="FFFFFF"/>
                </a:solidFill>
                <a:effectLst/>
                <a:uLnTx/>
                <a:uFillTx/>
                <a:latin typeface="Segoe UI"/>
                <a:ea typeface="+mn-ea"/>
                <a:cs typeface="Segoe UI"/>
              </a:rPr>
              <a:t> and </a:t>
            </a:r>
            <a:r>
              <a:rPr kumimoji="0" lang="en-US" sz="1500" b="0" i="0" u="none" strike="noStrike" kern="1200" cap="none" spc="0" normalizeH="0" baseline="0" noProof="0">
                <a:ln>
                  <a:noFill/>
                </a:ln>
                <a:solidFill>
                  <a:srgbClr val="50E6FF"/>
                </a:solidFill>
                <a:effectLst/>
                <a:uLnTx/>
                <a:uFillTx/>
                <a:latin typeface="Segoe UI"/>
                <a:ea typeface="+mn-ea"/>
                <a:cs typeface="Segoe UI"/>
              </a:rPr>
              <a:t>load performance</a:t>
            </a:r>
            <a:r>
              <a:rPr kumimoji="0" lang="en-US" sz="1500" b="0" i="0" u="none" strike="noStrike" kern="1200" cap="none" spc="0" normalizeH="0" baseline="0" noProof="0">
                <a:ln>
                  <a:noFill/>
                </a:ln>
                <a:solidFill>
                  <a:srgbClr val="FFFFFF"/>
                </a:solidFill>
                <a:effectLst/>
                <a:uLnTx/>
                <a:uFillTx/>
                <a:latin typeface="Segoe UI"/>
                <a:ea typeface="+mn-ea"/>
                <a:cs typeface="Segoe UI"/>
              </a:rPr>
              <a:t>.</a:t>
            </a:r>
            <a:br>
              <a:rPr kumimoji="0" lang="en-US" sz="15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endParaRPr kumimoji="0" lang="en-US" sz="1500" b="0" i="0" u="none" strike="noStrike" kern="1200" cap="none" spc="0" normalizeH="0" baseline="0" noProof="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32291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924654"/>
            <a:ext cx="5341184" cy="800219"/>
          </a:xfrm>
        </p:spPr>
        <p:txBody>
          <a:bodyPr/>
          <a:lstStyle/>
          <a:p>
            <a:r>
              <a:rPr lang="en-US" sz="4000">
                <a:solidFill>
                  <a:srgbClr val="0078D4"/>
                </a:solidFill>
                <a:latin typeface="Segoe UI Semibold"/>
                <a:cs typeface="Segoe UI Semibold"/>
              </a:rPr>
              <a:t>Reliability</a:t>
            </a:r>
          </a:p>
        </p:txBody>
      </p:sp>
      <p:grpSp>
        <p:nvGrpSpPr>
          <p:cNvPr id="42" name="Group 41" descr="Reliability pillar diagram: check mark in decorative circle">
            <a:extLst>
              <a:ext uri="{FF2B5EF4-FFF2-40B4-BE49-F238E27FC236}">
                <a16:creationId xmlns:a16="http://schemas.microsoft.com/office/drawing/2014/main" id="{7FF6A1B3-7733-4980-8251-897CDD974C30}"/>
              </a:ext>
            </a:extLst>
          </p:cNvPr>
          <p:cNvGrpSpPr/>
          <p:nvPr/>
        </p:nvGrpSpPr>
        <p:grpSpPr>
          <a:xfrm>
            <a:off x="5881036" y="516170"/>
            <a:ext cx="5486400" cy="5486400"/>
            <a:chOff x="8038192" y="2536351"/>
            <a:chExt cx="872835" cy="914400"/>
          </a:xfrm>
        </p:grpSpPr>
        <p:sp>
          <p:nvSpPr>
            <p:cNvPr id="43" name="Graphic 4" descr="Badge Tick with solid fill">
              <a:extLst>
                <a:ext uri="{FF2B5EF4-FFF2-40B4-BE49-F238E27FC236}">
                  <a16:creationId xmlns:a16="http://schemas.microsoft.com/office/drawing/2014/main" id="{1E50003E-92BB-48B4-BB89-7A0B1AFE36DD}"/>
                </a:ext>
              </a:extLst>
            </p:cNvPr>
            <p:cNvSpPr/>
            <p:nvPr/>
          </p:nvSpPr>
          <p:spPr>
            <a:xfrm>
              <a:off x="8203588" y="2709618"/>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Graphic 4" descr="Badge Tick with solid fill">
              <a:extLst>
                <a:ext uri="{FF2B5EF4-FFF2-40B4-BE49-F238E27FC236}">
                  <a16:creationId xmlns:a16="http://schemas.microsoft.com/office/drawing/2014/main" id="{52817AEF-EE48-433C-98F8-D939A7DF5CF5}"/>
                </a:ext>
              </a:extLst>
            </p:cNvPr>
            <p:cNvSpPr/>
            <p:nvPr/>
          </p:nvSpPr>
          <p:spPr>
            <a:xfrm>
              <a:off x="8038192" y="2536351"/>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300751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1CE9A50-440E-4196-AEB6-C96EA936A652}"/>
              </a:ext>
              <a:ext uri="{C183D7F6-B498-43B3-948B-1728B52AA6E4}">
                <adec:decorative xmlns:adec="http://schemas.microsoft.com/office/drawing/2017/decorative" val="1"/>
              </a:ext>
            </a:extLst>
          </p:cNvPr>
          <p:cNvGrpSpPr/>
          <p:nvPr/>
        </p:nvGrpSpPr>
        <p:grpSpPr>
          <a:xfrm>
            <a:off x="580024" y="257171"/>
            <a:ext cx="872835" cy="914400"/>
            <a:chOff x="8038192" y="2536351"/>
            <a:chExt cx="872835" cy="914400"/>
          </a:xfrm>
        </p:grpSpPr>
        <p:sp>
          <p:nvSpPr>
            <p:cNvPr id="21" name="Graphic 4" descr="Badge Tick with solid fill">
              <a:extLst>
                <a:ext uri="{FF2B5EF4-FFF2-40B4-BE49-F238E27FC236}">
                  <a16:creationId xmlns:a16="http://schemas.microsoft.com/office/drawing/2014/main" id="{C1481479-EA52-4CBD-9C8B-5EDD9116EC0D}"/>
                </a:ext>
              </a:extLst>
            </p:cNvPr>
            <p:cNvSpPr/>
            <p:nvPr/>
          </p:nvSpPr>
          <p:spPr>
            <a:xfrm>
              <a:off x="8203588" y="2709618"/>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Graphic 4" descr="Badge Tick with solid fill">
              <a:extLst>
                <a:ext uri="{FF2B5EF4-FFF2-40B4-BE49-F238E27FC236}">
                  <a16:creationId xmlns:a16="http://schemas.microsoft.com/office/drawing/2014/main" id="{792B4565-5989-468E-A5C9-E776EFA06EDE}"/>
                </a:ext>
              </a:extLst>
            </p:cNvPr>
            <p:cNvSpPr/>
            <p:nvPr/>
          </p:nvSpPr>
          <p:spPr>
            <a:xfrm>
              <a:off x="8038192" y="2536351"/>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 name="Title 2"/>
          <p:cNvSpPr>
            <a:spLocks noGrp="1"/>
          </p:cNvSpPr>
          <p:nvPr>
            <p:ph type="title"/>
          </p:nvPr>
        </p:nvSpPr>
        <p:spPr>
          <a:xfrm>
            <a:off x="587455" y="707099"/>
            <a:ext cx="10738069" cy="1543243"/>
          </a:xfrm>
        </p:spPr>
        <p:txBody>
          <a:bodyPr/>
          <a:lstStyle/>
          <a:p>
            <a:pPr>
              <a:lnSpc>
                <a:spcPts val="2400"/>
              </a:lnSpc>
            </a:pPr>
            <a:r>
              <a:rPr lang="en-US" sz="3200">
                <a:solidFill>
                  <a:schemeClr val="bg1"/>
                </a:solidFill>
              </a:rPr>
              <a:t>         Building reliable applications in the cloud—</a:t>
            </a:r>
            <a:br>
              <a:rPr lang="en-US" sz="3600">
                <a:solidFill>
                  <a:schemeClr val="bg1"/>
                </a:solidFill>
              </a:rPr>
            </a:br>
            <a:br>
              <a:rPr lang="en-US" sz="3600">
                <a:solidFill>
                  <a:schemeClr val="bg1"/>
                </a:solidFill>
              </a:rPr>
            </a:br>
            <a:r>
              <a:rPr kumimoji="0" lang="en-IN" sz="1800" b="0" i="0" u="none" strike="noStrike" kern="1200" cap="none" spc="-50" normalizeH="0" baseline="0" noProof="0">
                <a:ln w="3175">
                  <a:noFill/>
                </a:ln>
                <a:solidFill>
                  <a:srgbClr val="FFFFFF"/>
                </a:solidFill>
                <a:effectLst/>
                <a:uLnTx/>
                <a:uFillTx/>
                <a:latin typeface="Segoe UI Light" panose="020B0502040204020203" pitchFamily="34" charset="0"/>
                <a:ea typeface="Calibri" panose="020F0502020204030204" pitchFamily="34" charset="0"/>
                <a:cs typeface="Segoe UI Light" panose="020B0502040204020203" pitchFamily="34" charset="0"/>
              </a:rPr>
              <a:t>Enable systems to </a:t>
            </a:r>
            <a:r>
              <a:rPr kumimoji="0" lang="en-IN" sz="1800" b="0" i="0" u="none" strike="noStrike" kern="1200" cap="none" spc="-50" normalizeH="0" baseline="0" noProof="0">
                <a:ln w="3175">
                  <a:noFill/>
                </a:ln>
                <a:solidFill>
                  <a:schemeClr val="accent5"/>
                </a:solidFill>
                <a:effectLst/>
                <a:uLnTx/>
                <a:uFillTx/>
                <a:latin typeface="Segoe UI Light" panose="020B0502040204020203" pitchFamily="34" charset="0"/>
                <a:ea typeface="Calibri" panose="020F0502020204030204" pitchFamily="34" charset="0"/>
                <a:cs typeface="Segoe UI Light" panose="020B0502040204020203" pitchFamily="34" charset="0"/>
              </a:rPr>
              <a:t>recover from failures </a:t>
            </a:r>
            <a:r>
              <a:rPr kumimoji="0" lang="en-IN" sz="1800" b="0" i="0" u="none" strike="noStrike" kern="1200" cap="none" spc="-50" normalizeH="0" baseline="0" noProof="0">
                <a:ln w="3175">
                  <a:noFill/>
                </a:ln>
                <a:solidFill>
                  <a:srgbClr val="FFFFFF"/>
                </a:solidFill>
                <a:effectLst/>
                <a:uLnTx/>
                <a:uFillTx/>
                <a:latin typeface="Segoe UI Light" panose="020B0502040204020203" pitchFamily="34" charset="0"/>
                <a:ea typeface="Calibri" panose="020F0502020204030204" pitchFamily="34" charset="0"/>
                <a:cs typeface="Segoe UI Light" panose="020B0502040204020203" pitchFamily="34" charset="0"/>
              </a:rPr>
              <a:t>and </a:t>
            </a:r>
            <a:r>
              <a:rPr kumimoji="0" lang="en-IN" sz="1800" b="0" i="0" u="none" strike="noStrike" kern="1200" cap="none" spc="-50" normalizeH="0" baseline="0" noProof="0">
                <a:ln w="3175">
                  <a:noFill/>
                </a:ln>
                <a:solidFill>
                  <a:schemeClr val="accent5"/>
                </a:solidFill>
                <a:effectLst/>
                <a:uLnTx/>
                <a:uFillTx/>
                <a:latin typeface="Segoe UI Light" panose="020B0502040204020203" pitchFamily="34" charset="0"/>
                <a:ea typeface="Calibri" panose="020F0502020204030204" pitchFamily="34" charset="0"/>
                <a:cs typeface="Segoe UI Light" panose="020B0502040204020203" pitchFamily="34" charset="0"/>
              </a:rPr>
              <a:t>continue to function. </a:t>
            </a:r>
            <a:r>
              <a:rPr kumimoji="0" lang="en-US" sz="1800" b="0" i="0" u="none" strike="noStrike" kern="1200" cap="none" spc="-50" normalizeH="0" baseline="0" noProof="0">
                <a:ln w="3175">
                  <a:noFill/>
                </a:ln>
                <a:solidFill>
                  <a:schemeClr val="bg1"/>
                </a:solidFill>
                <a:effectLst/>
                <a:uLnTx/>
                <a:uFillTx/>
                <a:latin typeface="Segoe UI Light" panose="020B0502040204020203" pitchFamily="34" charset="0"/>
                <a:ea typeface="Calibri" panose="020F0502020204030204" pitchFamily="34" charset="0"/>
                <a:cs typeface="Segoe UI Light" panose="020B0502040204020203" pitchFamily="34" charset="0"/>
              </a:rPr>
              <a:t>In the cloud, we acknowledge up front that failures will happen.  The goal is to </a:t>
            </a:r>
            <a:r>
              <a:rPr kumimoji="0" lang="en-US" sz="1800" b="0" i="0" u="none" strike="noStrike" kern="1200" cap="none" spc="-50" normalizeH="0" baseline="0" noProof="0">
                <a:ln w="3175">
                  <a:noFill/>
                </a:ln>
                <a:solidFill>
                  <a:schemeClr val="accent5"/>
                </a:solidFill>
                <a:effectLst/>
                <a:uLnTx/>
                <a:uFillTx/>
                <a:latin typeface="Segoe UI Light" panose="020B0502040204020203" pitchFamily="34" charset="0"/>
                <a:ea typeface="Calibri" panose="020F0502020204030204" pitchFamily="34" charset="0"/>
                <a:cs typeface="Segoe UI Light" panose="020B0502040204020203" pitchFamily="34" charset="0"/>
              </a:rPr>
              <a:t>minimize the effects of a single failing component, </a:t>
            </a:r>
            <a:r>
              <a:rPr kumimoji="0" lang="en-US" sz="1800" b="0" i="0" u="none" strike="noStrike" kern="1200" cap="none" spc="-50" normalizeH="0" baseline="0" noProof="0">
                <a:ln w="3175">
                  <a:noFill/>
                </a:ln>
                <a:solidFill>
                  <a:schemeClr val="bg1"/>
                </a:solidFill>
                <a:effectLst/>
                <a:uLnTx/>
                <a:uFillTx/>
                <a:latin typeface="Segoe UI Light" panose="020B0502040204020203" pitchFamily="34" charset="0"/>
                <a:ea typeface="Calibri" panose="020F0502020204030204" pitchFamily="34" charset="0"/>
                <a:cs typeface="Segoe UI Light" panose="020B0502040204020203" pitchFamily="34" charset="0"/>
              </a:rPr>
              <a:t>instead of trying to prevent overall failure.</a:t>
            </a:r>
            <a:br>
              <a:rPr kumimoji="0" lang="en-US" sz="2000" b="0" i="0" u="none" strike="noStrike" kern="1200" cap="none" spc="-50" normalizeH="0" baseline="0" noProof="0">
                <a:ln w="3175">
                  <a:noFill/>
                </a:ln>
                <a:solidFill>
                  <a:schemeClr val="accent5"/>
                </a:solidFill>
                <a:effectLst/>
                <a:uLnTx/>
                <a:uFillTx/>
                <a:latin typeface="Segoe UI" panose="020B0502040204020203" pitchFamily="34" charset="0"/>
                <a:ea typeface="Calibri" panose="020F0502020204030204" pitchFamily="34" charset="0"/>
              </a:rPr>
            </a:br>
            <a:endParaRPr lang="en-US" sz="2800">
              <a:solidFill>
                <a:schemeClr val="accent5"/>
              </a:solidFill>
              <a:latin typeface="Segoe UI" panose="020B0502040204020203" pitchFamily="34" charset="0"/>
            </a:endParaRPr>
          </a:p>
        </p:txBody>
      </p:sp>
      <p:pic>
        <p:nvPicPr>
          <p:cNvPr id="52" name="Picture 51">
            <a:extLst>
              <a:ext uri="{FF2B5EF4-FFF2-40B4-BE49-F238E27FC236}">
                <a16:creationId xmlns:a16="http://schemas.microsoft.com/office/drawing/2014/main" id="{F02F4370-EF8F-43E3-8433-46A83237A86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7455" y="2242313"/>
            <a:ext cx="428987" cy="457200"/>
          </a:xfrm>
          <a:prstGeom prst="rect">
            <a:avLst/>
          </a:prstGeom>
        </p:spPr>
      </p:pic>
      <p:sp>
        <p:nvSpPr>
          <p:cNvPr id="18" name="TextBox 17">
            <a:extLst>
              <a:ext uri="{FF2B5EF4-FFF2-40B4-BE49-F238E27FC236}">
                <a16:creationId xmlns:a16="http://schemas.microsoft.com/office/drawing/2014/main" id="{F84F6BDA-8243-4D24-AEC3-10422D3EA503}"/>
              </a:ext>
            </a:extLst>
          </p:cNvPr>
          <p:cNvSpPr txBox="1"/>
          <p:nvPr/>
        </p:nvSpPr>
        <p:spPr>
          <a:xfrm>
            <a:off x="1034031" y="2286247"/>
            <a:ext cx="2415938"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a:ea typeface="+mn-ea"/>
                <a:cs typeface="+mn-cs"/>
              </a:rPr>
              <a:t>Design for reliability</a:t>
            </a:r>
          </a:p>
        </p:txBody>
      </p:sp>
      <p:sp>
        <p:nvSpPr>
          <p:cNvPr id="28" name="TextBox 27">
            <a:extLst>
              <a:ext uri="{FF2B5EF4-FFF2-40B4-BE49-F238E27FC236}">
                <a16:creationId xmlns:a16="http://schemas.microsoft.com/office/drawing/2014/main" id="{93CD365C-B8D0-4FC7-8DD7-91744597981B}"/>
              </a:ext>
            </a:extLst>
          </p:cNvPr>
          <p:cNvSpPr txBox="1"/>
          <p:nvPr/>
        </p:nvSpPr>
        <p:spPr>
          <a:xfrm>
            <a:off x="587455" y="2987951"/>
            <a:ext cx="3429000" cy="298543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a:t>
            </a:r>
            <a:r>
              <a:rPr kumimoji="0" lang="en-US" sz="1400" b="0" i="0" u="none" strike="noStrike" kern="1200" cap="none" spc="0" normalizeH="0" baseline="0" noProof="0">
                <a:ln>
                  <a:noFill/>
                </a:ln>
                <a:solidFill>
                  <a:srgbClr val="50E6FF"/>
                </a:solidFill>
                <a:effectLst/>
                <a:uLnTx/>
                <a:uFillTx/>
                <a:latin typeface="Segoe UI"/>
                <a:ea typeface="+mn-ea"/>
                <a:cs typeface="+mn-cs"/>
              </a:rPr>
              <a:t>Availability Zones </a:t>
            </a:r>
            <a:r>
              <a:rPr kumimoji="0" lang="en-US" sz="1400" b="0" i="0" u="none" strike="noStrike" kern="1200" cap="none" spc="0" normalizeH="0" baseline="0" noProof="0">
                <a:ln>
                  <a:noFill/>
                </a:ln>
                <a:solidFill>
                  <a:srgbClr val="FFFFFF"/>
                </a:solidFill>
                <a:effectLst/>
                <a:uLnTx/>
                <a:uFillTx/>
                <a:latin typeface="Segoe UI"/>
                <a:ea typeface="+mn-ea"/>
                <a:cs typeface="+mn-cs"/>
              </a:rPr>
              <a:t>where applicable to improve reliability and optimize costs.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 applications to </a:t>
            </a:r>
            <a:r>
              <a:rPr kumimoji="0" lang="en-US" sz="1400" b="0" i="0" u="none" strike="noStrike" kern="1200" cap="none" spc="0" normalizeH="0" baseline="0" noProof="0">
                <a:ln>
                  <a:noFill/>
                </a:ln>
                <a:solidFill>
                  <a:srgbClr val="50E6FF"/>
                </a:solidFill>
                <a:effectLst/>
                <a:uLnTx/>
                <a:uFillTx/>
                <a:latin typeface="Segoe UI"/>
                <a:ea typeface="+mn-ea"/>
                <a:cs typeface="+mn-cs"/>
              </a:rPr>
              <a:t>operate when impacted by failures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the </a:t>
            </a:r>
            <a:r>
              <a:rPr kumimoji="0" lang="en-US" sz="1400" b="0" i="0" u="none" strike="noStrike" kern="1200" cap="none" spc="0" normalizeH="0" baseline="0" noProof="0">
                <a:ln>
                  <a:noFill/>
                </a:ln>
                <a:solidFill>
                  <a:srgbClr val="50E6FF"/>
                </a:solidFill>
                <a:effectLst/>
                <a:uLnTx/>
                <a:uFillTx/>
                <a:latin typeface="Segoe UI"/>
                <a:ea typeface="+mn-ea"/>
                <a:cs typeface="+mn-cs"/>
              </a:rPr>
              <a:t>native resiliency capabilities of PaaS </a:t>
            </a:r>
            <a:r>
              <a:rPr kumimoji="0" lang="en-US" sz="1400" b="0" i="0" u="none" strike="noStrike" kern="1200" cap="none" spc="0" normalizeH="0" baseline="0" noProof="0">
                <a:ln>
                  <a:noFill/>
                </a:ln>
                <a:solidFill>
                  <a:srgbClr val="FFFFFF"/>
                </a:solidFill>
                <a:effectLst/>
                <a:uLnTx/>
                <a:uFillTx/>
                <a:latin typeface="Segoe UI"/>
                <a:ea typeface="+mn-ea"/>
                <a:cs typeface="+mn-cs"/>
              </a:rPr>
              <a:t>to support overall app reliability.</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Validate that </a:t>
            </a:r>
            <a:r>
              <a:rPr kumimoji="0" lang="en-US" sz="1400" b="0" i="0" u="none" strike="noStrike" kern="1200" cap="none" spc="0" normalizeH="0" baseline="0" noProof="0">
                <a:ln>
                  <a:noFill/>
                </a:ln>
                <a:solidFill>
                  <a:srgbClr val="50E6FF"/>
                </a:solidFill>
                <a:effectLst/>
                <a:uLnTx/>
                <a:uFillTx/>
                <a:latin typeface="Segoe UI"/>
                <a:ea typeface="+mn-ea"/>
                <a:cs typeface="+mn-cs"/>
              </a:rPr>
              <a:t>required capacity is within Azure service scale limits and quotas</a:t>
            </a:r>
            <a:r>
              <a:rPr kumimoji="0" lang="en-US"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D8A6E38A-8493-4C78-9DC7-ECB5388CEAF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26395" y="2380571"/>
            <a:ext cx="489857" cy="343088"/>
          </a:xfrm>
          <a:prstGeom prst="rect">
            <a:avLst/>
          </a:prstGeom>
        </p:spPr>
      </p:pic>
      <p:sp>
        <p:nvSpPr>
          <p:cNvPr id="19" name="TextBox 18">
            <a:extLst>
              <a:ext uri="{FF2B5EF4-FFF2-40B4-BE49-F238E27FC236}">
                <a16:creationId xmlns:a16="http://schemas.microsoft.com/office/drawing/2014/main" id="{5C3A270C-1FF7-42A4-B60B-F0F4C993B347}"/>
              </a:ext>
            </a:extLst>
          </p:cNvPr>
          <p:cNvSpPr txBox="1"/>
          <p:nvPr/>
        </p:nvSpPr>
        <p:spPr>
          <a:xfrm>
            <a:off x="4816252" y="2242313"/>
            <a:ext cx="2257973"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a:ea typeface="+mn-ea"/>
                <a:cs typeface="+mn-cs"/>
              </a:rPr>
              <a:t>Test for availability &amp; resiliency</a:t>
            </a:r>
          </a:p>
        </p:txBody>
      </p:sp>
      <p:sp>
        <p:nvSpPr>
          <p:cNvPr id="26" name="TextBox 25">
            <a:extLst>
              <a:ext uri="{FF2B5EF4-FFF2-40B4-BE49-F238E27FC236}">
                <a16:creationId xmlns:a16="http://schemas.microsoft.com/office/drawing/2014/main" id="{4253574F-12FF-4075-8D92-A2121A0A90E1}"/>
              </a:ext>
            </a:extLst>
          </p:cNvPr>
          <p:cNvSpPr txBox="1"/>
          <p:nvPr/>
        </p:nvSpPr>
        <p:spPr>
          <a:xfrm>
            <a:off x="4326395" y="3064360"/>
            <a:ext cx="3429000" cy="2589578"/>
          </a:xfrm>
          <a:prstGeom prst="rect">
            <a:avLst/>
          </a:prstGeom>
          <a:noFill/>
        </p:spPr>
        <p:txBody>
          <a:bodyPr wrap="square">
            <a:no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 regularly to </a:t>
            </a:r>
            <a:r>
              <a:rPr kumimoji="0" lang="en-US" sz="1400" b="0" i="0" u="none" strike="noStrike" kern="1200" cap="none" spc="0" normalizeH="0" baseline="0" noProof="0">
                <a:ln>
                  <a:noFill/>
                </a:ln>
                <a:solidFill>
                  <a:srgbClr val="50E6FF"/>
                </a:solidFill>
                <a:effectLst/>
                <a:uLnTx/>
                <a:uFillTx/>
                <a:latin typeface="Segoe UI"/>
                <a:ea typeface="+mn-ea"/>
                <a:cs typeface="+mn-cs"/>
              </a:rPr>
              <a:t>validate existing thresholds, targets and assumptions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Verify</a:t>
            </a:r>
            <a:r>
              <a:rPr kumimoji="0" lang="en-US" sz="1400" b="0" i="0" u="none" strike="noStrike" kern="1200" cap="none" spc="0" normalizeH="0" baseline="0" noProof="0">
                <a:ln>
                  <a:noFill/>
                </a:ln>
                <a:solidFill>
                  <a:srgbClr val="FFFFFF"/>
                </a:solidFill>
                <a:effectLst/>
                <a:uLnTx/>
                <a:uFillTx/>
                <a:latin typeface="Segoe UI"/>
                <a:ea typeface="+mn-ea"/>
                <a:cs typeface="+mn-cs"/>
              </a:rPr>
              <a:t> how the end-to-end workload performs under </a:t>
            </a:r>
            <a:r>
              <a:rPr kumimoji="0" lang="en-US" sz="1400" b="0" i="0" u="none" strike="noStrike" kern="1200" cap="none" spc="0" normalizeH="0" baseline="0" noProof="0">
                <a:ln>
                  <a:noFill/>
                </a:ln>
                <a:solidFill>
                  <a:srgbClr val="50E6FF"/>
                </a:solidFill>
                <a:effectLst/>
                <a:uLnTx/>
                <a:uFillTx/>
                <a:latin typeface="Segoe UI"/>
                <a:ea typeface="+mn-ea"/>
                <a:cs typeface="+mn-cs"/>
              </a:rPr>
              <a:t>failure conditions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Conduct load testing </a:t>
            </a:r>
            <a:r>
              <a:rPr kumimoji="0" lang="en-US" sz="1400" b="0" i="0" u="none" strike="noStrike" kern="1200" cap="none" spc="0" normalizeH="0" baseline="0" noProof="0">
                <a:ln>
                  <a:noFill/>
                </a:ln>
                <a:solidFill>
                  <a:srgbClr val="FFFFFF"/>
                </a:solidFill>
                <a:effectLst/>
                <a:uLnTx/>
                <a:uFillTx/>
                <a:latin typeface="Segoe UI"/>
                <a:ea typeface="+mn-ea"/>
                <a:cs typeface="+mn-cs"/>
              </a:rPr>
              <a:t>with expected peak volumes to test scalability and performance under load.</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Perform chaos testing </a:t>
            </a:r>
            <a:r>
              <a:rPr kumimoji="0" lang="en-US" sz="1400" b="0" i="0" u="none" strike="noStrike" kern="1200" cap="none" spc="0" normalizeH="0" baseline="0" noProof="0">
                <a:ln>
                  <a:noFill/>
                </a:ln>
                <a:solidFill>
                  <a:srgbClr val="FFFFFF"/>
                </a:solidFill>
                <a:effectLst/>
                <a:uLnTx/>
                <a:uFillTx/>
                <a:latin typeface="Segoe UI"/>
                <a:ea typeface="+mn-ea"/>
                <a:cs typeface="+mn-cs"/>
              </a:rPr>
              <a:t>by injecting faults.</a:t>
            </a:r>
          </a:p>
        </p:txBody>
      </p:sp>
      <p:pic>
        <p:nvPicPr>
          <p:cNvPr id="51" name="Picture 50">
            <a:extLst>
              <a:ext uri="{FF2B5EF4-FFF2-40B4-BE49-F238E27FC236}">
                <a16:creationId xmlns:a16="http://schemas.microsoft.com/office/drawing/2014/main" id="{3F899F06-24D6-4A02-907A-C04F81BF284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65336" y="2242313"/>
            <a:ext cx="489857" cy="457957"/>
          </a:xfrm>
          <a:prstGeom prst="rect">
            <a:avLst/>
          </a:prstGeom>
        </p:spPr>
      </p:pic>
      <p:sp>
        <p:nvSpPr>
          <p:cNvPr id="23" name="TextBox 22">
            <a:extLst>
              <a:ext uri="{FF2B5EF4-FFF2-40B4-BE49-F238E27FC236}">
                <a16:creationId xmlns:a16="http://schemas.microsoft.com/office/drawing/2014/main" id="{DAC7483F-B198-46AE-B161-B61EE8B7072D}"/>
              </a:ext>
            </a:extLst>
          </p:cNvPr>
          <p:cNvSpPr txBox="1"/>
          <p:nvPr/>
        </p:nvSpPr>
        <p:spPr>
          <a:xfrm>
            <a:off x="8616063" y="2290723"/>
            <a:ext cx="2998824"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a:ea typeface="+mn-ea"/>
                <a:cs typeface="+mn-cs"/>
              </a:rPr>
              <a:t>Monitoring &amp; diagnostics</a:t>
            </a:r>
          </a:p>
        </p:txBody>
      </p:sp>
      <p:sp>
        <p:nvSpPr>
          <p:cNvPr id="27" name="TextBox 26">
            <a:extLst>
              <a:ext uri="{FF2B5EF4-FFF2-40B4-BE49-F238E27FC236}">
                <a16:creationId xmlns:a16="http://schemas.microsoft.com/office/drawing/2014/main" id="{FA4B1459-EED5-4E73-9D5D-2120B1AC3945}"/>
              </a:ext>
            </a:extLst>
          </p:cNvPr>
          <p:cNvSpPr txBox="1"/>
          <p:nvPr/>
        </p:nvSpPr>
        <p:spPr>
          <a:xfrm>
            <a:off x="8065336" y="3000273"/>
            <a:ext cx="3429000" cy="249299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alerts </a:t>
            </a:r>
            <a:r>
              <a:rPr kumimoji="0" lang="en-US" sz="1400" b="0" i="0" u="none" strike="noStrike" kern="1200" cap="none" spc="0" normalizeH="0" baseline="0" noProof="0">
                <a:ln>
                  <a:noFill/>
                </a:ln>
                <a:solidFill>
                  <a:srgbClr val="FFFFFF"/>
                </a:solidFill>
                <a:effectLst/>
                <a:uLnTx/>
                <a:uFillTx/>
                <a:latin typeface="Segoe UI"/>
                <a:ea typeface="+mn-ea"/>
                <a:cs typeface="+mn-cs"/>
              </a:rPr>
              <a:t>that are </a:t>
            </a:r>
            <a:r>
              <a:rPr kumimoji="0" lang="en-US" sz="1400" b="0" i="0" u="none" strike="noStrike" kern="1200" cap="none" spc="0" normalizeH="0" baseline="0" noProof="0">
                <a:ln>
                  <a:noFill/>
                </a:ln>
                <a:solidFill>
                  <a:srgbClr val="50E6FF"/>
                </a:solidFill>
                <a:effectLst/>
                <a:uLnTx/>
                <a:uFillTx/>
                <a:latin typeface="Segoe UI"/>
                <a:ea typeface="+mn-ea"/>
                <a:cs typeface="+mn-cs"/>
              </a:rPr>
              <a:t>actionable and effectively prioritized</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Create alerts </a:t>
            </a:r>
            <a:r>
              <a:rPr kumimoji="0" lang="en-US" sz="1400" b="0" i="0" u="none" strike="noStrike" kern="1200" cap="none" spc="0" normalizeH="0" baseline="0" noProof="0">
                <a:ln>
                  <a:noFill/>
                </a:ln>
                <a:solidFill>
                  <a:srgbClr val="FFFFFF"/>
                </a:solidFill>
                <a:effectLst/>
                <a:uLnTx/>
                <a:uFillTx/>
                <a:latin typeface="Segoe UI"/>
                <a:ea typeface="+mn-ea"/>
                <a:cs typeface="+mn-cs"/>
              </a:rPr>
              <a:t>that poll for </a:t>
            </a:r>
            <a:r>
              <a:rPr kumimoji="0" lang="en-US" sz="1400" b="0" i="0" u="none" strike="noStrike" kern="1200" cap="none" spc="0" normalizeH="0" baseline="0" noProof="0">
                <a:ln>
                  <a:noFill/>
                </a:ln>
                <a:solidFill>
                  <a:srgbClr val="50E6FF"/>
                </a:solidFill>
                <a:effectLst/>
                <a:uLnTx/>
                <a:uFillTx/>
                <a:latin typeface="Segoe UI"/>
                <a:ea typeface="+mn-ea"/>
                <a:cs typeface="+mn-cs"/>
              </a:rPr>
              <a:t>services nearing their limits and quotas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a:t>
            </a:r>
            <a:r>
              <a:rPr kumimoji="0" lang="en-US" sz="1400" b="0" i="0" u="none" strike="noStrike" kern="1200" cap="none" spc="0" normalizeH="0" baseline="0" noProof="0">
                <a:ln>
                  <a:noFill/>
                </a:ln>
                <a:solidFill>
                  <a:srgbClr val="50E6FF"/>
                </a:solidFill>
                <a:effectLst/>
                <a:uLnTx/>
                <a:uFillTx/>
                <a:latin typeface="Segoe UI"/>
                <a:ea typeface="+mn-ea"/>
                <a:cs typeface="+mn-cs"/>
              </a:rPr>
              <a:t>application instrumentation </a:t>
            </a:r>
            <a:r>
              <a:rPr kumimoji="0" lang="en-US" sz="1400" b="0" i="0" u="none" strike="noStrike" kern="1200" cap="none" spc="0" normalizeH="0" baseline="0" noProof="0">
                <a:ln>
                  <a:noFill/>
                </a:ln>
                <a:solidFill>
                  <a:srgbClr val="FFFFFF"/>
                </a:solidFill>
                <a:effectLst/>
                <a:uLnTx/>
                <a:uFillTx/>
                <a:latin typeface="Segoe UI"/>
                <a:ea typeface="+mn-ea"/>
                <a:cs typeface="+mn-cs"/>
              </a:rPr>
              <a:t>to </a:t>
            </a:r>
            <a:r>
              <a:rPr kumimoji="0" lang="en-US" sz="1400" b="0" i="0" u="none" strike="noStrike" kern="1200" cap="none" spc="0" normalizeH="0" baseline="0" noProof="0">
                <a:ln>
                  <a:noFill/>
                </a:ln>
                <a:solidFill>
                  <a:srgbClr val="50E6FF"/>
                </a:solidFill>
                <a:effectLst/>
                <a:uLnTx/>
                <a:uFillTx/>
                <a:latin typeface="Segoe UI"/>
                <a:ea typeface="+mn-ea"/>
                <a:cs typeface="+mn-cs"/>
              </a:rPr>
              <a:t>detect and resolve </a:t>
            </a:r>
            <a:r>
              <a:rPr kumimoji="0" lang="en-US" sz="1400" b="0" i="0" u="none" strike="noStrike" kern="1200" cap="none" spc="0" normalizeH="0" baseline="0" noProof="0">
                <a:ln>
                  <a:noFill/>
                </a:ln>
                <a:solidFill>
                  <a:srgbClr val="FFFFFF"/>
                </a:solidFill>
                <a:effectLst/>
                <a:uLnTx/>
                <a:uFillTx/>
                <a:latin typeface="Segoe UI"/>
                <a:ea typeface="+mn-ea"/>
                <a:cs typeface="+mn-cs"/>
              </a:rPr>
              <a:t>performance anomalies.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Troubleshoot issues </a:t>
            </a:r>
            <a:r>
              <a:rPr kumimoji="0" lang="en-US" sz="1400" b="0" i="0" u="none" strike="noStrike" kern="1200" cap="none" spc="0" normalizeH="0" baseline="0" noProof="0">
                <a:ln>
                  <a:noFill/>
                </a:ln>
                <a:solidFill>
                  <a:srgbClr val="FFFFFF"/>
                </a:solidFill>
                <a:effectLst/>
                <a:uLnTx/>
                <a:uFillTx/>
                <a:latin typeface="Segoe UI"/>
                <a:ea typeface="+mn-ea"/>
                <a:cs typeface="+mn-cs"/>
              </a:rPr>
              <a:t>to gain an overall view of application health.</a:t>
            </a:r>
            <a:endParaRPr kumimoji="0" lang="en-US" sz="1400" b="0" i="0" u="none" strike="noStrike" kern="1200" cap="none" spc="0" normalizeH="0" baseline="0" noProof="0">
              <a:ln>
                <a:noFill/>
              </a:ln>
              <a:solidFill>
                <a:srgbClr val="005696"/>
              </a:solidFill>
              <a:effectLst/>
              <a:uLnTx/>
              <a:uFillTx/>
              <a:latin typeface="Segoe UI"/>
              <a:ea typeface="+mn-ea"/>
              <a:cs typeface="+mn-cs"/>
            </a:endParaRPr>
          </a:p>
        </p:txBody>
      </p:sp>
    </p:spTree>
    <p:extLst>
      <p:ext uri="{BB962C8B-B14F-4D97-AF65-F5344CB8AC3E}">
        <p14:creationId xmlns:p14="http://schemas.microsoft.com/office/powerpoint/2010/main" val="36530229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BC1884-7F16-4C9E-B5F4-F128D0D7213A}"/>
              </a:ext>
              <a:ext uri="{C183D7F6-B498-43B3-948B-1728B52AA6E4}">
                <adec:decorative xmlns:adec="http://schemas.microsoft.com/office/drawing/2017/decorative" val="0"/>
              </a:ext>
            </a:extLst>
          </p:cNvPr>
          <p:cNvSpPr>
            <a:spLocks noGrp="1"/>
          </p:cNvSpPr>
          <p:nvPr>
            <p:ph type="title" idx="4294967295"/>
          </p:nvPr>
        </p:nvSpPr>
        <p:spPr>
          <a:xfrm>
            <a:off x="455994" y="-813819"/>
            <a:ext cx="11303917" cy="813819"/>
          </a:xfrm>
        </p:spPr>
        <p:txBody>
          <a:bodyPr vert="horz" wrap="square" lIns="0" tIns="91440" rIns="146304" bIns="91440" rtlCol="0" anchor="b">
            <a:noAutofit/>
          </a:bodyPr>
          <a:lstStyle/>
          <a:p>
            <a:r>
              <a:rPr lang="en-US"/>
              <a:t>Customer Story – Push Doctor</a:t>
            </a:r>
          </a:p>
        </p:txBody>
      </p:sp>
      <p:pic>
        <p:nvPicPr>
          <p:cNvPr id="22" name="Picture 21" descr="Push Doctor Logo">
            <a:extLst>
              <a:ext uri="{FF2B5EF4-FFF2-40B4-BE49-F238E27FC236}">
                <a16:creationId xmlns:a16="http://schemas.microsoft.com/office/drawing/2014/main" id="{421C7681-0F33-4A09-9654-FBE735CADF5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1414" y="1216281"/>
            <a:ext cx="2506855" cy="434494"/>
          </a:xfrm>
          <a:prstGeom prst="rect">
            <a:avLst/>
          </a:prstGeom>
        </p:spPr>
      </p:pic>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132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Placeholder 16" descr="A woman is holding a smartphone and is consulting with a general practitioner using the Push Doctor app.">
            <a:extLst>
              <a:ext uri="{FF2B5EF4-FFF2-40B4-BE49-F238E27FC236}">
                <a16:creationId xmlns:a16="http://schemas.microsoft.com/office/drawing/2014/main" id="{B5742BBD-5C42-42F2-B1CE-C57A7D13F176}"/>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r="1955" b="30838"/>
          <a:stretch/>
        </p:blipFill>
        <p:spPr>
          <a:xfrm>
            <a:off x="2989355" y="0"/>
            <a:ext cx="9202645" cy="3416669"/>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92269" y="3099250"/>
            <a:ext cx="2286000" cy="2895151"/>
          </a:xfrm>
        </p:spPr>
        <p:txBody>
          <a:bodyPr>
            <a:noAutofit/>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Push Doctor</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Professional Services</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Kingdom</a:t>
            </a:r>
          </a:p>
          <a:p>
            <a:pPr fontAlgn="base"/>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Azure </a:t>
            </a:r>
            <a:br>
              <a:rPr lang="en-US" b="0" dirty="0">
                <a:latin typeface="Segoe UI Semilight"/>
                <a:cs typeface="Segoe UI Semilight"/>
              </a:rPr>
            </a:br>
            <a:r>
              <a:rPr lang="en-US" b="0" dirty="0">
                <a:latin typeface="Segoe UI Semilight"/>
                <a:cs typeface="Segoe UI Semilight"/>
              </a:rPr>
              <a:t>Microsoft Azure App Service</a:t>
            </a:r>
            <a:br>
              <a:rPr lang="en-US" b="0" dirty="0">
                <a:latin typeface="Segoe UI Semilight"/>
                <a:cs typeface="Segoe UI Semilight"/>
              </a:rPr>
            </a:br>
            <a:r>
              <a:rPr lang="en-US" b="0" dirty="0">
                <a:latin typeface="Segoe UI Semilight"/>
                <a:cs typeface="Segoe UI Semilight"/>
              </a:rPr>
              <a:t>Microsoft Azure Application Gateway</a:t>
            </a:r>
            <a:br>
              <a:rPr lang="en-US" b="0" dirty="0">
                <a:latin typeface="Segoe UI Semilight"/>
                <a:cs typeface="Segoe UI Semilight"/>
              </a:rPr>
            </a:br>
            <a:r>
              <a:rPr lang="en-US" b="0" dirty="0">
                <a:latin typeface="Segoe UI Semilight"/>
                <a:cs typeface="Segoe UI Semilight"/>
              </a:rPr>
              <a:t>Microsoft Azure Availability Zones</a:t>
            </a:r>
            <a:br>
              <a:rPr lang="en-US" b="0" dirty="0">
                <a:latin typeface="Segoe UI Semilight"/>
                <a:cs typeface="Segoe UI Semilight"/>
              </a:rPr>
            </a:br>
            <a:r>
              <a:rPr lang="en-US" b="0" dirty="0">
                <a:latin typeface="Segoe UI Semilight"/>
                <a:cs typeface="Segoe UI Semilight"/>
              </a:rPr>
              <a:t>Microsoft Azure Monitor   </a:t>
            </a:r>
            <a:br>
              <a:rPr lang="en-US" b="0" dirty="0">
                <a:latin typeface="Segoe UI Semilight"/>
                <a:cs typeface="Segoe UI Semilight"/>
              </a:rPr>
            </a:br>
            <a:r>
              <a:rPr lang="en-US" b="0" dirty="0">
                <a:latin typeface="Segoe UI Semilight"/>
                <a:cs typeface="Segoe UI Semilight"/>
              </a:rPr>
              <a:t>Microsoft Azure Service Bus   </a:t>
            </a:r>
            <a:br>
              <a:rPr lang="en-US" b="0" dirty="0">
                <a:latin typeface="Segoe UI Semilight"/>
                <a:cs typeface="Segoe UI Semilight"/>
              </a:rPr>
            </a:br>
            <a:r>
              <a:rPr lang="en-US" b="0" dirty="0">
                <a:latin typeface="Segoe UI Semilight"/>
                <a:cs typeface="Segoe UI Semilight"/>
              </a:rPr>
              <a:t>Microsoft Azure SQL Database</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Power BI</a:t>
            </a:r>
            <a:br>
              <a:rPr lang="en-US" b="0" dirty="0">
                <a:latin typeface="Segoe UI Semilight" panose="020B0402040204020203" pitchFamily="34" charset="0"/>
                <a:cs typeface="Segoe UI Semilight" panose="020B0402040204020203" pitchFamily="34" charset="0"/>
              </a:rPr>
            </a:br>
            <a:br>
              <a:rPr lang="en-US" b="0" dirty="0">
                <a:latin typeface="Segoe UI Semilight" panose="020B0402040204020203" pitchFamily="34" charset="0"/>
                <a:cs typeface="Segoe UI Semilight" panose="020B0402040204020203" pitchFamily="34" charset="0"/>
              </a:rPr>
            </a:br>
            <a:r>
              <a:rPr lang="en-US" dirty="0">
                <a:latin typeface="Segoe UI Semibold"/>
                <a:cs typeface="Segoe UI Semibold"/>
                <a:hlinkClick r:id="rId5"/>
              </a:rPr>
              <a:t>Read full story here</a:t>
            </a:r>
            <a:endParaRPr lang="en-US" dirty="0">
              <a:hlinkClick r:id="rId6"/>
            </a:endParaRPr>
          </a:p>
        </p:txBody>
      </p:sp>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461353"/>
            <a:ext cx="8744566" cy="673044"/>
          </a:xfrm>
        </p:spPr>
        <p:txBody>
          <a:bodyPr/>
          <a:lstStyle/>
          <a:p>
            <a:pPr fontAlgn="base"/>
            <a:r>
              <a:rPr lang="en-US" sz="1800" b="0" i="0">
                <a:solidFill>
                  <a:srgbClr val="000000"/>
                </a:solidFill>
                <a:effectLst/>
                <a:latin typeface="Segoe UI" panose="020B0502040204020203" pitchFamily="34" charset="0"/>
              </a:rPr>
              <a:t>“We’ve used Azure to build a resilient platform and help countless people get quick and easy healthcare access they can count on.” </a:t>
            </a:r>
            <a:endParaRPr lang="en-US">
              <a:solidFill>
                <a:srgbClr val="000000"/>
              </a:solidFill>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317438"/>
            <a:ext cx="8643841" cy="158979"/>
          </a:xfrm>
        </p:spPr>
        <p:txBody>
          <a:bodyPr/>
          <a:lstStyle/>
          <a:p>
            <a:r>
              <a:rPr lang="en-US"/>
              <a:t>— Paul Smith, Enterprise Architect, Push Doctor </a:t>
            </a:r>
          </a:p>
          <a:p>
            <a:r>
              <a:rPr lang="en-US"/>
              <a:t> </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a:xfrm>
            <a:off x="3268757" y="5152814"/>
            <a:ext cx="2610238" cy="1470009"/>
          </a:xfrm>
        </p:spPr>
        <p:txBody>
          <a:bodyPr/>
          <a:lstStyle/>
          <a:p>
            <a:r>
              <a:rPr lang="en-US"/>
              <a:t>Push Doctor, a patient/doctor video consultation platform based in the United Kingdom, needed highly available and scalable infrastructure that would provide the reliability its patients need to access remote healthcare support on their terms.  </a:t>
            </a:r>
          </a:p>
          <a:p>
            <a:endParaRPr lang="en-US"/>
          </a:p>
          <a:p>
            <a:r>
              <a:rPr lang="en-US"/>
              <a:t> </a:t>
            </a:r>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071209" y="5152814"/>
            <a:ext cx="2658905" cy="1470009"/>
          </a:xfrm>
        </p:spPr>
        <p:txBody>
          <a:bodyPr/>
          <a:lstStyle/>
          <a:p>
            <a:r>
              <a:rPr lang="en-US"/>
              <a:t>Using Microsoft Azure platform as a service resources such as Azure App Service, Push Doctor’s platform is now instantly scalable and highly secure, with an impressive 99.99 percent uptime. And thanks to duplicated workloads, it can seamlessly manage failovers. </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8922329" y="5152814"/>
            <a:ext cx="2658906" cy="1470009"/>
          </a:xfrm>
        </p:spPr>
        <p:txBody>
          <a:bodyPr/>
          <a:lstStyle/>
          <a:p>
            <a:r>
              <a:rPr lang="en-US"/>
              <a:t>Push Doctor can now match patients with a general practitioner in a matter of hours, helping to potentially save the lives of people who would have otherwise waited much longer for a consultation—a service that has proved invaluable during the COVID-19 crisis. </a:t>
            </a:r>
          </a:p>
        </p:txBody>
      </p:sp>
    </p:spTree>
    <p:extLst>
      <p:ext uri="{BB962C8B-B14F-4D97-AF65-F5344CB8AC3E}">
        <p14:creationId xmlns:p14="http://schemas.microsoft.com/office/powerpoint/2010/main" val="2140511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0CC1E7-1C4F-41F7-AF19-9714D4D50CE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7996" y="660899"/>
            <a:ext cx="684022" cy="684022"/>
          </a:xfrm>
          <a:prstGeom prst="rect">
            <a:avLst/>
          </a:prstGeom>
        </p:spPr>
      </p:pic>
      <p:sp>
        <p:nvSpPr>
          <p:cNvPr id="6" name="Title 2">
            <a:extLst>
              <a:ext uri="{FF2B5EF4-FFF2-40B4-BE49-F238E27FC236}">
                <a16:creationId xmlns:a16="http://schemas.microsoft.com/office/drawing/2014/main" id="{8D4D0140-9E34-4BCE-A0B3-3A177E29C191}"/>
              </a:ext>
            </a:extLst>
          </p:cNvPr>
          <p:cNvSpPr>
            <a:spLocks noGrp="1"/>
          </p:cNvSpPr>
          <p:nvPr>
            <p:ph type="title"/>
          </p:nvPr>
        </p:nvSpPr>
        <p:spPr>
          <a:xfrm>
            <a:off x="1549697" y="681318"/>
            <a:ext cx="10074308" cy="795089"/>
          </a:xfrm>
        </p:spPr>
        <p:txBody>
          <a:bodyPr/>
          <a:lstStyle/>
          <a:p>
            <a:r>
              <a:rPr lang="en-US" sz="3200">
                <a:solidFill>
                  <a:schemeClr val="bg1"/>
                </a:solidFill>
                <a:latin typeface="Segoe UI" panose="020B0502040204020203" pitchFamily="34" charset="0"/>
              </a:rPr>
              <a:t>Design for Reliability</a:t>
            </a:r>
            <a:br>
              <a:rPr lang="en-US" sz="2800">
                <a:solidFill>
                  <a:schemeClr val="bg1"/>
                </a:solidFill>
                <a:latin typeface="Segoe UI"/>
              </a:rPr>
            </a:br>
            <a:r>
              <a:rPr lang="en-US" sz="2400" i="1">
                <a:solidFill>
                  <a:schemeClr val="bg1"/>
                </a:solidFill>
                <a:latin typeface="+mn-lt"/>
              </a:rPr>
              <a:t>P</a:t>
            </a:r>
            <a:r>
              <a:rPr lang="en-GB" sz="2400" i="1" err="1">
                <a:solidFill>
                  <a:schemeClr val="bg1"/>
                </a:solidFill>
                <a:latin typeface="+mn-lt"/>
                <a:cs typeface="Segoe UI Semilight" panose="020B0402040204020203" pitchFamily="34" charset="0"/>
              </a:rPr>
              <a:t>rinciple</a:t>
            </a:r>
            <a:r>
              <a:rPr lang="en-GB" sz="2400" i="1">
                <a:solidFill>
                  <a:schemeClr val="bg1"/>
                </a:solidFill>
                <a:latin typeface="+mn-lt"/>
                <a:cs typeface="Segoe UI Semilight" panose="020B0402040204020203" pitchFamily="34" charset="0"/>
              </a:rPr>
              <a:t>: </a:t>
            </a:r>
            <a:r>
              <a:rPr lang="en-US" sz="2400" i="1">
                <a:solidFill>
                  <a:schemeClr val="bg1"/>
                </a:solidFill>
                <a:latin typeface="+mn-lt"/>
                <a:cs typeface="Segoe UI Semilight" panose="020B0402040204020203" pitchFamily="34" charset="0"/>
              </a:rPr>
              <a:t>Design applications to be resistant to failures</a:t>
            </a:r>
            <a:endParaRPr lang="en-GB" sz="2800" i="1">
              <a:solidFill>
                <a:schemeClr val="bg1"/>
              </a:solidFill>
              <a:latin typeface="+mn-lt"/>
              <a:cs typeface="Segoe UI Semilight" panose="020B0402040204020203" pitchFamily="34" charset="0"/>
            </a:endParaRPr>
          </a:p>
        </p:txBody>
      </p:sp>
      <p:sp>
        <p:nvSpPr>
          <p:cNvPr id="13" name="TextBox 12">
            <a:extLst>
              <a:ext uri="{FF2B5EF4-FFF2-40B4-BE49-F238E27FC236}">
                <a16:creationId xmlns:a16="http://schemas.microsoft.com/office/drawing/2014/main" id="{B7E04336-3B9A-48E0-BF40-A22AE1AB7ECC}"/>
              </a:ext>
            </a:extLst>
          </p:cNvPr>
          <p:cNvSpPr txBox="1"/>
          <p:nvPr/>
        </p:nvSpPr>
        <p:spPr>
          <a:xfrm>
            <a:off x="657853" y="2250645"/>
            <a:ext cx="3176336"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Use Availability Zones within a region</a:t>
            </a:r>
          </a:p>
        </p:txBody>
      </p:sp>
      <p:sp>
        <p:nvSpPr>
          <p:cNvPr id="11" name="TextBox 10">
            <a:extLst>
              <a:ext uri="{FF2B5EF4-FFF2-40B4-BE49-F238E27FC236}">
                <a16:creationId xmlns:a16="http://schemas.microsoft.com/office/drawing/2014/main" id="{5992B8A6-F2C5-4C5E-AAD7-B207AA9CEBFD}"/>
              </a:ext>
            </a:extLst>
          </p:cNvPr>
          <p:cNvSpPr txBox="1"/>
          <p:nvPr/>
        </p:nvSpPr>
        <p:spPr>
          <a:xfrm>
            <a:off x="567996" y="3104749"/>
            <a:ext cx="3429000" cy="233910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If greater failure isolation than Availability Zones alone can offer, you should </a:t>
            </a:r>
            <a:r>
              <a:rPr kumimoji="0" lang="en-US" sz="14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consider deploying to multiple regions</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Multiple regions should be </a:t>
            </a:r>
            <a:r>
              <a:rPr kumimoji="0" lang="en-US" sz="1400" b="0" i="0" u="none" strike="noStrike" kern="1200" cap="none" spc="0" normalizeH="0" baseline="0" noProof="0">
                <a:ln>
                  <a:noFill/>
                </a:ln>
                <a:solidFill>
                  <a:srgbClr val="50E6FF"/>
                </a:solidFill>
                <a:effectLst/>
                <a:uLnTx/>
                <a:uFillTx/>
                <a:latin typeface="Segoe UI"/>
                <a:ea typeface="+mn-ea"/>
                <a:cs typeface="+mn-cs"/>
              </a:rPr>
              <a:t>used for failover purposes</a:t>
            </a:r>
            <a:r>
              <a:rPr kumimoji="0" lang="en-US" sz="1400" b="0" i="0" u="none" strike="noStrike" kern="1200" cap="none" spc="0" normalizeH="0" baseline="0" noProof="0">
                <a:ln>
                  <a:noFill/>
                </a:ln>
                <a:solidFill>
                  <a:srgbClr val="FFFFFF"/>
                </a:solidFill>
                <a:effectLst/>
                <a:uLnTx/>
                <a:uFillTx/>
                <a:latin typeface="Segoe UI"/>
                <a:ea typeface="+mn-ea"/>
                <a:cs typeface="+mn-cs"/>
              </a:rPr>
              <a:t> in a disaster state.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Additional costs—data, networking and the </a:t>
            </a:r>
            <a:r>
              <a:rPr kumimoji="0" lang="en-US" sz="1400" b="0" i="0" u="none" strike="noStrike" kern="1200" cap="none" spc="0" normalizeH="0" baseline="0" noProof="0">
                <a:ln>
                  <a:noFill/>
                </a:ln>
                <a:solidFill>
                  <a:srgbClr val="50E6FF"/>
                </a:solidFill>
                <a:effectLst/>
                <a:uLnTx/>
                <a:uFillTx/>
                <a:latin typeface="Segoe UI"/>
                <a:ea typeface="+mn-ea"/>
                <a:cs typeface="+mn-cs"/>
              </a:rPr>
              <a:t>Azure Site Recovery </a:t>
            </a:r>
            <a:r>
              <a:rPr kumimoji="0" lang="en-US" sz="1400" b="0" i="0" u="none" strike="noStrike" kern="1200" cap="none" spc="0" normalizeH="0" baseline="0" noProof="0">
                <a:ln>
                  <a:noFill/>
                </a:ln>
                <a:solidFill>
                  <a:srgbClr val="FFFFFF"/>
                </a:solidFill>
                <a:effectLst/>
                <a:uLnTx/>
                <a:uFillTx/>
                <a:latin typeface="Segoe UI"/>
                <a:ea typeface="+mn-ea"/>
                <a:cs typeface="+mn-cs"/>
              </a:rPr>
              <a:t>service—should be considered.</a:t>
            </a:r>
          </a:p>
        </p:txBody>
      </p:sp>
      <p:sp>
        <p:nvSpPr>
          <p:cNvPr id="15" name="TextBox 14">
            <a:extLst>
              <a:ext uri="{FF2B5EF4-FFF2-40B4-BE49-F238E27FC236}">
                <a16:creationId xmlns:a16="http://schemas.microsoft.com/office/drawing/2014/main" id="{B597C38C-E3F3-4917-ABE5-EC053D39E991}"/>
              </a:ext>
            </a:extLst>
          </p:cNvPr>
          <p:cNvSpPr txBox="1"/>
          <p:nvPr/>
        </p:nvSpPr>
        <p:spPr>
          <a:xfrm>
            <a:off x="4795068" y="2250645"/>
            <a:ext cx="2415938"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i="0" u="none" strike="noStrike" kern="1200" cap="none" spc="0" normalizeH="0" baseline="0" noProof="0">
                <a:ln>
                  <a:noFill/>
                </a:ln>
                <a:solidFill>
                  <a:schemeClr val="accent5"/>
                </a:solidFill>
                <a:effectLst/>
                <a:uLnTx/>
                <a:uFillTx/>
                <a:latin typeface="+mj-lt"/>
                <a:ea typeface="+mn-ea"/>
                <a:cs typeface="+mn-cs"/>
              </a:rPr>
              <a:t>Respond to failure</a:t>
            </a:r>
          </a:p>
        </p:txBody>
      </p:sp>
      <p:sp>
        <p:nvSpPr>
          <p:cNvPr id="19" name="TextBox 18">
            <a:extLst>
              <a:ext uri="{FF2B5EF4-FFF2-40B4-BE49-F238E27FC236}">
                <a16:creationId xmlns:a16="http://schemas.microsoft.com/office/drawing/2014/main" id="{BE5E1C1D-318D-40DD-9386-4D943A4C839D}"/>
              </a:ext>
            </a:extLst>
          </p:cNvPr>
          <p:cNvSpPr txBox="1"/>
          <p:nvPr/>
        </p:nvSpPr>
        <p:spPr>
          <a:xfrm>
            <a:off x="4517359" y="2849287"/>
            <a:ext cx="342900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Resilient application architectures should be designed </a:t>
            </a:r>
            <a:r>
              <a:rPr kumimoji="0" lang="en-US" sz="1400" b="0" i="0" u="none" strike="noStrike" kern="1200" cap="none" spc="0" normalizeH="0" baseline="0" noProof="0">
                <a:ln>
                  <a:noFill/>
                </a:ln>
                <a:solidFill>
                  <a:srgbClr val="50E6FF"/>
                </a:solidFill>
                <a:effectLst/>
                <a:uLnTx/>
                <a:uFillTx/>
                <a:latin typeface="Segoe UI"/>
                <a:ea typeface="+mn-ea"/>
                <a:cs typeface="+mn-cs"/>
              </a:rPr>
              <a:t>to recover gracefully from failures </a:t>
            </a:r>
            <a:r>
              <a:rPr kumimoji="0" lang="en-US" sz="1400" b="0" i="0" u="none" strike="noStrike" kern="1200" cap="none" spc="0" normalizeH="0" baseline="0" noProof="0">
                <a:ln>
                  <a:noFill/>
                </a:ln>
                <a:solidFill>
                  <a:srgbClr val="FFFFFF"/>
                </a:solidFill>
                <a:effectLst/>
                <a:uLnTx/>
                <a:uFillTx/>
                <a:latin typeface="Segoe UI"/>
                <a:ea typeface="+mn-ea"/>
                <a:cs typeface="+mn-cs"/>
              </a:rPr>
              <a:t>in alignment with defined reliability targets.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an availability strategy </a:t>
            </a:r>
            <a:r>
              <a:rPr kumimoji="0" lang="en-US" sz="1400" b="0" i="0" u="none" strike="noStrike" kern="1200" cap="none" spc="0" normalizeH="0" baseline="0" noProof="0">
                <a:ln>
                  <a:noFill/>
                </a:ln>
                <a:solidFill>
                  <a:srgbClr val="FFFFFF"/>
                </a:solidFill>
                <a:effectLst/>
                <a:uLnTx/>
                <a:uFillTx/>
                <a:latin typeface="Segoe UI"/>
                <a:ea typeface="+mn-ea"/>
                <a:cs typeface="+mn-cs"/>
              </a:rPr>
              <a:t>to capture how the application remains available when in a failure state.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 Business Continuity Disaster Recovery</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strategy</a:t>
            </a:r>
            <a:r>
              <a:rPr kumimoji="0" lang="en-US" sz="1400" b="0" i="0" u="none" strike="noStrike" kern="1200" cap="none" spc="0" normalizeH="0" baseline="0" noProof="0">
                <a:ln>
                  <a:noFill/>
                </a:ln>
                <a:solidFill>
                  <a:srgbClr val="FFFFFF"/>
                </a:solidFill>
                <a:effectLst/>
                <a:uLnTx/>
                <a:uFillTx/>
                <a:latin typeface="Segoe UI"/>
                <a:ea typeface="+mn-ea"/>
                <a:cs typeface="+mn-cs"/>
              </a:rPr>
              <a:t> for the application and/or its key scenarios.</a:t>
            </a:r>
          </a:p>
        </p:txBody>
      </p:sp>
      <p:sp>
        <p:nvSpPr>
          <p:cNvPr id="16" name="TextBox 15">
            <a:extLst>
              <a:ext uri="{FF2B5EF4-FFF2-40B4-BE49-F238E27FC236}">
                <a16:creationId xmlns:a16="http://schemas.microsoft.com/office/drawing/2014/main" id="{B078AD8C-F0CD-4463-B549-9A85595AFD03}"/>
              </a:ext>
            </a:extLst>
          </p:cNvPr>
          <p:cNvSpPr txBox="1"/>
          <p:nvPr/>
        </p:nvSpPr>
        <p:spPr>
          <a:xfrm>
            <a:off x="8555880" y="2250645"/>
            <a:ext cx="3267321"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Considerations for improving reliability</a:t>
            </a:r>
          </a:p>
        </p:txBody>
      </p:sp>
      <p:sp>
        <p:nvSpPr>
          <p:cNvPr id="20" name="TextBox 19">
            <a:extLst>
              <a:ext uri="{FF2B5EF4-FFF2-40B4-BE49-F238E27FC236}">
                <a16:creationId xmlns:a16="http://schemas.microsoft.com/office/drawing/2014/main" id="{C7417702-5543-4E6F-82DA-9488D3910812}"/>
              </a:ext>
            </a:extLst>
          </p:cNvPr>
          <p:cNvSpPr txBox="1"/>
          <p:nvPr/>
        </p:nvSpPr>
        <p:spPr>
          <a:xfrm>
            <a:off x="8466721" y="3045042"/>
            <a:ext cx="3429000" cy="270843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a:t>
            </a:r>
            <a:r>
              <a:rPr kumimoji="0" lang="en-US" sz="1400" b="0" i="0" u="none" strike="noStrike" kern="1200" cap="none" spc="0" normalizeH="0" baseline="0" noProof="0">
                <a:ln>
                  <a:noFill/>
                </a:ln>
                <a:solidFill>
                  <a:srgbClr val="50E6FF"/>
                </a:solidFill>
                <a:effectLst/>
                <a:uLnTx/>
                <a:uFillTx/>
                <a:latin typeface="Segoe UI"/>
                <a:ea typeface="+mn-ea"/>
                <a:cs typeface="+mn-cs"/>
              </a:rPr>
              <a:t>Platform as a Service (PaaS)</a:t>
            </a:r>
            <a:r>
              <a:rPr kumimoji="0" lang="en-US" sz="1400" b="0" i="0" u="none" strike="noStrike" kern="1200" cap="none" spc="0" normalizeH="0" baseline="0" noProof="0">
                <a:ln>
                  <a:noFill/>
                </a:ln>
                <a:solidFill>
                  <a:srgbClr val="FFFFFF"/>
                </a:solidFill>
                <a:effectLst/>
                <a:uLnTx/>
                <a:uFillTx/>
                <a:latin typeface="Segoe UI"/>
                <a:ea typeface="+mn-ea"/>
                <a:cs typeface="+mn-cs"/>
              </a:rPr>
              <a:t>,</a:t>
            </a:r>
            <a:r>
              <a:rPr kumimoji="0" lang="en-US" sz="1400" b="0" i="0" u="none" strike="noStrike" kern="1200" cap="none" spc="0" normalizeH="0" baseline="0" noProof="0">
                <a:ln>
                  <a:noFill/>
                </a:ln>
                <a:solidFill>
                  <a:srgbClr val="50E6FF"/>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which offers native resiliency capabilities to support </a:t>
            </a:r>
            <a:r>
              <a:rPr kumimoji="0" lang="en-US" sz="1400" b="0" i="0" u="none" strike="noStrike" kern="1200" cap="none" spc="0" normalizeH="0" baseline="0" noProof="0">
                <a:ln>
                  <a:noFill/>
                </a:ln>
                <a:solidFill>
                  <a:srgbClr val="50E6FF"/>
                </a:solidFill>
                <a:effectLst/>
                <a:uLnTx/>
                <a:uFillTx/>
                <a:latin typeface="Segoe UI"/>
                <a:ea typeface="+mn-ea"/>
                <a:cs typeface="+mn-cs"/>
              </a:rPr>
              <a:t>overall application reliability</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 your application to automatically </a:t>
            </a:r>
            <a:r>
              <a:rPr kumimoji="0" lang="en-US" sz="1400" b="0" i="0" u="none" strike="noStrike" kern="1200" cap="none" spc="0" normalizeH="0" baseline="0" noProof="0">
                <a:ln>
                  <a:noFill/>
                </a:ln>
                <a:solidFill>
                  <a:srgbClr val="50E6FF"/>
                </a:solidFill>
                <a:effectLst/>
                <a:uLnTx/>
                <a:uFillTx/>
                <a:latin typeface="Segoe UI"/>
                <a:ea typeface="+mn-ea"/>
                <a:cs typeface="+mn-cs"/>
              </a:rPr>
              <a:t>scale in and out</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Review Azure subscription and service limits </a:t>
            </a:r>
            <a:r>
              <a:rPr kumimoji="0" lang="en-US" sz="1400" b="0" i="0" u="none" strike="noStrike" kern="1200" cap="none" spc="0" normalizeH="0" baseline="0" noProof="0">
                <a:ln>
                  <a:noFill/>
                </a:ln>
                <a:solidFill>
                  <a:srgbClr val="FFFFFF"/>
                </a:solidFill>
                <a:effectLst/>
                <a:uLnTx/>
                <a:uFillTx/>
                <a:latin typeface="Segoe UI"/>
                <a:ea typeface="+mn-ea"/>
                <a:cs typeface="+mn-cs"/>
              </a:rPr>
              <a:t>to validate that required capacity is within quotas.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923447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BF43A6-EE41-45B6-B815-BD7DD2234B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2038" y="654469"/>
            <a:ext cx="895820" cy="627418"/>
          </a:xfrm>
          <a:prstGeom prst="rect">
            <a:avLst/>
          </a:prstGeom>
        </p:spPr>
      </p:pic>
      <p:sp>
        <p:nvSpPr>
          <p:cNvPr id="6" name="Title 2">
            <a:extLst>
              <a:ext uri="{FF2B5EF4-FFF2-40B4-BE49-F238E27FC236}">
                <a16:creationId xmlns:a16="http://schemas.microsoft.com/office/drawing/2014/main" id="{8D4D0140-9E34-4BCE-A0B3-3A177E29C191}"/>
              </a:ext>
            </a:extLst>
          </p:cNvPr>
          <p:cNvSpPr>
            <a:spLocks noGrp="1"/>
          </p:cNvSpPr>
          <p:nvPr>
            <p:ph type="title"/>
          </p:nvPr>
        </p:nvSpPr>
        <p:spPr>
          <a:xfrm>
            <a:off x="1726342" y="598846"/>
            <a:ext cx="10254677" cy="795089"/>
          </a:xfrm>
        </p:spPr>
        <p:txBody>
          <a:bodyPr/>
          <a:lstStyle/>
          <a:p>
            <a:r>
              <a:rPr lang="en-US" sz="3200">
                <a:solidFill>
                  <a:schemeClr val="bg1"/>
                </a:solidFill>
                <a:latin typeface="+mn-lt"/>
              </a:rPr>
              <a:t>Test for availability and resiliency</a:t>
            </a:r>
            <a:br>
              <a:rPr lang="en-US" sz="2800">
                <a:solidFill>
                  <a:schemeClr val="bg1"/>
                </a:solidFill>
                <a:latin typeface="Segoe UI"/>
              </a:rPr>
            </a:br>
            <a:r>
              <a:rPr lang="en-US" sz="2400" i="1">
                <a:solidFill>
                  <a:schemeClr val="bg2"/>
                </a:solidFill>
                <a:latin typeface="+mn-lt"/>
              </a:rPr>
              <a:t>P</a:t>
            </a:r>
            <a:r>
              <a:rPr lang="en-GB" sz="2400" i="1" err="1">
                <a:solidFill>
                  <a:schemeClr val="bg2"/>
                </a:solidFill>
                <a:latin typeface="+mn-lt"/>
                <a:cs typeface="Segoe UI Semilight" panose="020B0402040204020203" pitchFamily="34" charset="0"/>
              </a:rPr>
              <a:t>rinciple</a:t>
            </a:r>
            <a:r>
              <a:rPr lang="en-GB" sz="2400" i="1">
                <a:solidFill>
                  <a:schemeClr val="bg2"/>
                </a:solidFill>
                <a:latin typeface="+mn-lt"/>
                <a:cs typeface="Segoe UI Semilight" panose="020B0402040204020203" pitchFamily="34" charset="0"/>
              </a:rPr>
              <a:t>: </a:t>
            </a:r>
            <a:r>
              <a:rPr lang="en-US" sz="2400" i="1">
                <a:solidFill>
                  <a:schemeClr val="bg2"/>
                </a:solidFill>
                <a:latin typeface="+mn-lt"/>
                <a:cs typeface="Segoe UI Semilight" panose="020B0402040204020203" pitchFamily="34" charset="0"/>
              </a:rPr>
              <a:t>Define, automate, and test operational processes</a:t>
            </a:r>
            <a:endParaRPr lang="en-GB" sz="2800" i="1">
              <a:solidFill>
                <a:schemeClr val="bg2"/>
              </a:solidFill>
              <a:latin typeface="+mn-lt"/>
              <a:cs typeface="Segoe UI Semilight" panose="020B0402040204020203" pitchFamily="34" charset="0"/>
            </a:endParaRPr>
          </a:p>
        </p:txBody>
      </p:sp>
      <p:sp>
        <p:nvSpPr>
          <p:cNvPr id="13" name="TextBox 12">
            <a:extLst>
              <a:ext uri="{FF2B5EF4-FFF2-40B4-BE49-F238E27FC236}">
                <a16:creationId xmlns:a16="http://schemas.microsoft.com/office/drawing/2014/main" id="{B7E04336-3B9A-48E0-BF40-A22AE1AB7ECC}"/>
              </a:ext>
            </a:extLst>
          </p:cNvPr>
          <p:cNvSpPr txBox="1"/>
          <p:nvPr/>
        </p:nvSpPr>
        <p:spPr>
          <a:xfrm>
            <a:off x="1042757" y="1950149"/>
            <a:ext cx="2607561"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Testing, testing, testing</a:t>
            </a:r>
          </a:p>
        </p:txBody>
      </p:sp>
      <p:sp>
        <p:nvSpPr>
          <p:cNvPr id="11" name="TextBox 10">
            <a:extLst>
              <a:ext uri="{FF2B5EF4-FFF2-40B4-BE49-F238E27FC236}">
                <a16:creationId xmlns:a16="http://schemas.microsoft.com/office/drawing/2014/main" id="{5992B8A6-F2C5-4C5E-AAD7-B207AA9CEBFD}"/>
              </a:ext>
            </a:extLst>
          </p:cNvPr>
          <p:cNvSpPr txBox="1"/>
          <p:nvPr/>
        </p:nvSpPr>
        <p:spPr>
          <a:xfrm>
            <a:off x="632038" y="2675967"/>
            <a:ext cx="3429000" cy="298543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Simulation Testing</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involves creating real-life situations and demonstrates the effectiveness of proposed solutions.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a:t>
            </a:r>
            <a:r>
              <a:rPr kumimoji="0" lang="en-US" sz="1400" b="0" i="0" u="none" strike="noStrike" kern="1200" cap="none" spc="0" normalizeH="0" baseline="0" noProof="0">
                <a:ln>
                  <a:noFill/>
                </a:ln>
                <a:solidFill>
                  <a:srgbClr val="50E6FF"/>
                </a:solidFill>
                <a:effectLst/>
                <a:uLnTx/>
                <a:uFillTx/>
                <a:latin typeface="Segoe UI"/>
                <a:ea typeface="+mn-ea"/>
                <a:cs typeface="+mn-cs"/>
              </a:rPr>
              <a:t>Fault Injection Testing </a:t>
            </a:r>
            <a:r>
              <a:rPr kumimoji="0" lang="en-US" sz="1400" b="0" i="0" u="none" strike="noStrike" kern="1200" cap="none" spc="0" normalizeH="0" baseline="0" noProof="0">
                <a:ln>
                  <a:noFill/>
                </a:ln>
                <a:solidFill>
                  <a:srgbClr val="FFFFFF"/>
                </a:solidFill>
                <a:effectLst/>
                <a:uLnTx/>
                <a:uFillTx/>
                <a:latin typeface="Segoe UI"/>
                <a:ea typeface="+mn-ea"/>
                <a:cs typeface="+mn-cs"/>
              </a:rPr>
              <a:t>to check the system resiliency during failures—by triggering failures or by simulating them.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Load Testing </a:t>
            </a:r>
            <a:r>
              <a:rPr kumimoji="0" lang="en-US" sz="1400" b="0" i="0" u="none" strike="noStrike" kern="1200" cap="none" spc="0" normalizeH="0" baseline="0" noProof="0">
                <a:ln>
                  <a:noFill/>
                </a:ln>
                <a:solidFill>
                  <a:srgbClr val="FFFFFF"/>
                </a:solidFill>
                <a:effectLst/>
                <a:uLnTx/>
                <a:uFillTx/>
                <a:latin typeface="Segoe UI"/>
                <a:ea typeface="+mn-ea"/>
                <a:cs typeface="+mn-cs"/>
              </a:rPr>
              <a:t>is crucial for identifying failures that only happen under load, (e.g., an overwhelmed back-end database, or service throttling).</a:t>
            </a:r>
          </a:p>
        </p:txBody>
      </p:sp>
      <p:sp>
        <p:nvSpPr>
          <p:cNvPr id="15" name="TextBox 14">
            <a:extLst>
              <a:ext uri="{FF2B5EF4-FFF2-40B4-BE49-F238E27FC236}">
                <a16:creationId xmlns:a16="http://schemas.microsoft.com/office/drawing/2014/main" id="{B597C38C-E3F3-4917-ABE5-EC053D39E991}"/>
              </a:ext>
            </a:extLst>
          </p:cNvPr>
          <p:cNvSpPr txBox="1"/>
          <p:nvPr/>
        </p:nvSpPr>
        <p:spPr>
          <a:xfrm>
            <a:off x="4874570" y="1950150"/>
            <a:ext cx="2415938"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Respond to failure</a:t>
            </a:r>
          </a:p>
        </p:txBody>
      </p:sp>
      <p:sp>
        <p:nvSpPr>
          <p:cNvPr id="19" name="TextBox 18">
            <a:extLst>
              <a:ext uri="{FF2B5EF4-FFF2-40B4-BE49-F238E27FC236}">
                <a16:creationId xmlns:a16="http://schemas.microsoft.com/office/drawing/2014/main" id="{BE5E1C1D-318D-40DD-9386-4D943A4C839D}"/>
              </a:ext>
            </a:extLst>
          </p:cNvPr>
          <p:cNvSpPr txBox="1"/>
          <p:nvPr/>
        </p:nvSpPr>
        <p:spPr>
          <a:xfrm>
            <a:off x="4405722" y="2675967"/>
            <a:ext cx="342900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Resilient application architectures should be designed </a:t>
            </a:r>
            <a:r>
              <a:rPr kumimoji="0" lang="en-US" sz="1400" b="0" i="0" u="none" strike="noStrike" kern="1200" cap="none" spc="0" normalizeH="0" baseline="0" noProof="0">
                <a:ln>
                  <a:noFill/>
                </a:ln>
                <a:solidFill>
                  <a:srgbClr val="50E6FF"/>
                </a:solidFill>
                <a:effectLst/>
                <a:uLnTx/>
                <a:uFillTx/>
                <a:latin typeface="Segoe UI"/>
                <a:ea typeface="+mn-ea"/>
                <a:cs typeface="+mn-cs"/>
              </a:rPr>
              <a:t>to recover gracefully from failures </a:t>
            </a:r>
            <a:r>
              <a:rPr kumimoji="0" lang="en-US" sz="1400" b="0" i="0" u="none" strike="noStrike" kern="1200" cap="none" spc="0" normalizeH="0" baseline="0" noProof="0">
                <a:ln>
                  <a:noFill/>
                </a:ln>
                <a:solidFill>
                  <a:srgbClr val="FFFFFF"/>
                </a:solidFill>
                <a:effectLst/>
                <a:uLnTx/>
                <a:uFillTx/>
                <a:latin typeface="Segoe UI"/>
                <a:ea typeface="+mn-ea"/>
                <a:cs typeface="+mn-cs"/>
              </a:rPr>
              <a:t>in alignment with defined reliability targets.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an availability strategy </a:t>
            </a:r>
            <a:r>
              <a:rPr kumimoji="0" lang="en-US" sz="1400" b="0" i="0" u="none" strike="noStrike" kern="1200" cap="none" spc="0" normalizeH="0" baseline="0" noProof="0">
                <a:ln>
                  <a:noFill/>
                </a:ln>
                <a:solidFill>
                  <a:srgbClr val="FFFFFF"/>
                </a:solidFill>
                <a:effectLst/>
                <a:uLnTx/>
                <a:uFillTx/>
                <a:latin typeface="Segoe UI"/>
                <a:ea typeface="+mn-ea"/>
                <a:cs typeface="+mn-cs"/>
              </a:rPr>
              <a:t>to capture how the application remains available when in a failure state.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Define a Business Continuity Disaster Recovery</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strategy</a:t>
            </a:r>
            <a:r>
              <a:rPr kumimoji="0" lang="en-US" sz="1400" b="0" i="0" u="none" strike="noStrike" kern="1200" cap="none" spc="0" normalizeH="0" baseline="0" noProof="0">
                <a:ln>
                  <a:noFill/>
                </a:ln>
                <a:solidFill>
                  <a:srgbClr val="FFFFFF"/>
                </a:solidFill>
                <a:effectLst/>
                <a:uLnTx/>
                <a:uFillTx/>
                <a:latin typeface="Segoe UI"/>
                <a:ea typeface="+mn-ea"/>
                <a:cs typeface="+mn-cs"/>
              </a:rPr>
              <a:t> for the application and/or its key scenarios.</a:t>
            </a:r>
          </a:p>
        </p:txBody>
      </p:sp>
      <p:sp>
        <p:nvSpPr>
          <p:cNvPr id="16" name="TextBox 15">
            <a:extLst>
              <a:ext uri="{FF2B5EF4-FFF2-40B4-BE49-F238E27FC236}">
                <a16:creationId xmlns:a16="http://schemas.microsoft.com/office/drawing/2014/main" id="{B078AD8C-F0CD-4463-B549-9A85595AFD03}"/>
              </a:ext>
            </a:extLst>
          </p:cNvPr>
          <p:cNvSpPr txBox="1"/>
          <p:nvPr/>
        </p:nvSpPr>
        <p:spPr>
          <a:xfrm>
            <a:off x="8566125" y="1950149"/>
            <a:ext cx="2993838"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Backup &amp; d</a:t>
            </a:r>
            <a:r>
              <a:rPr kumimoji="0" lang="en-US" sz="1800" b="0" i="0" u="none" strike="noStrike" kern="1200" cap="none" spc="0" normalizeH="0" baseline="0" noProof="0" err="1">
                <a:ln>
                  <a:noFill/>
                </a:ln>
                <a:solidFill>
                  <a:schemeClr val="accent5"/>
                </a:solidFill>
                <a:effectLst/>
                <a:uLnTx/>
                <a:uFillTx/>
                <a:latin typeface="+mj-lt"/>
                <a:ea typeface="+mn-ea"/>
                <a:cs typeface="+mn-cs"/>
              </a:rPr>
              <a:t>isaster</a:t>
            </a:r>
            <a:r>
              <a:rPr kumimoji="0" lang="en-US" sz="1800" b="0" i="0" u="none" strike="noStrike" kern="1200" cap="none" spc="0" normalizeH="0" baseline="0" noProof="0">
                <a:ln>
                  <a:noFill/>
                </a:ln>
                <a:solidFill>
                  <a:schemeClr val="accent5"/>
                </a:solidFill>
                <a:effectLst/>
                <a:uLnTx/>
                <a:uFillTx/>
                <a:latin typeface="+mj-lt"/>
                <a:ea typeface="+mn-ea"/>
                <a:cs typeface="+mn-cs"/>
              </a:rPr>
              <a:t> r</a:t>
            </a:r>
            <a:r>
              <a:rPr kumimoji="0" lang="en-US" sz="1800" b="0" i="0" u="none" strike="noStrike" kern="1200" cap="none" spc="0" normalizeH="0" baseline="0" noProof="0" err="1">
                <a:ln>
                  <a:noFill/>
                </a:ln>
                <a:solidFill>
                  <a:schemeClr val="accent5"/>
                </a:solidFill>
                <a:effectLst/>
                <a:uLnTx/>
                <a:uFillTx/>
                <a:latin typeface="+mj-lt"/>
                <a:ea typeface="+mn-ea"/>
                <a:cs typeface="+mn-cs"/>
              </a:rPr>
              <a:t>ecovery</a:t>
            </a:r>
            <a:endParaRPr kumimoji="0" lang="en-US" sz="1800" b="0" i="0" u="none" strike="noStrike" kern="1200" cap="none" spc="0" normalizeH="0" baseline="0" noProof="0">
              <a:ln>
                <a:noFill/>
              </a:ln>
              <a:solidFill>
                <a:schemeClr val="accent5"/>
              </a:solidFill>
              <a:effectLst/>
              <a:uLnTx/>
              <a:uFillTx/>
              <a:latin typeface="+mj-lt"/>
              <a:ea typeface="+mn-ea"/>
              <a:cs typeface="+mn-cs"/>
            </a:endParaRPr>
          </a:p>
        </p:txBody>
      </p:sp>
      <p:sp>
        <p:nvSpPr>
          <p:cNvPr id="20" name="TextBox 19">
            <a:extLst>
              <a:ext uri="{FF2B5EF4-FFF2-40B4-BE49-F238E27FC236}">
                <a16:creationId xmlns:a16="http://schemas.microsoft.com/office/drawing/2014/main" id="{C7417702-5543-4E6F-82DA-9488D3910812}"/>
              </a:ext>
            </a:extLst>
          </p:cNvPr>
          <p:cNvSpPr txBox="1"/>
          <p:nvPr/>
        </p:nvSpPr>
        <p:spPr>
          <a:xfrm>
            <a:off x="7976812" y="2675967"/>
            <a:ext cx="3583150" cy="270843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Create and fully test a disaster recovery plan </a:t>
            </a:r>
            <a:r>
              <a:rPr kumimoji="0" lang="en-US" sz="1400" b="0" i="0" u="none" strike="noStrike" kern="1200" cap="none" spc="0" normalizeH="0" baseline="0" noProof="0">
                <a:ln>
                  <a:noFill/>
                </a:ln>
                <a:solidFill>
                  <a:srgbClr val="FFFFFF"/>
                </a:solidFill>
                <a:effectLst/>
                <a:uLnTx/>
                <a:uFillTx/>
                <a:latin typeface="Segoe UI"/>
                <a:ea typeface="+mn-ea"/>
                <a:cs typeface="+mn-cs"/>
              </a:rPr>
              <a:t>using the actual resources needed to restore functionality.</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Perform an operational readiness test </a:t>
            </a:r>
            <a:r>
              <a:rPr kumimoji="0" lang="en-US" sz="1400" b="0" i="0" u="none" strike="noStrike" kern="1200" cap="none" spc="0" normalizeH="0" baseline="0" noProof="0">
                <a:ln>
                  <a:noFill/>
                </a:ln>
                <a:solidFill>
                  <a:srgbClr val="FFFFFF"/>
                </a:solidFill>
                <a:effectLst/>
                <a:uLnTx/>
                <a:uFillTx/>
                <a:latin typeface="Segoe UI"/>
                <a:ea typeface="+mn-ea"/>
                <a:cs typeface="+mn-cs"/>
              </a:rPr>
              <a:t>for failover to the secondary region and for failback to the primary region.</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Codify the steps required to recover or failover</a:t>
            </a:r>
            <a:r>
              <a:rPr kumimoji="0" lang="en-US" sz="1400" b="0" i="0" u="none" strike="noStrike" kern="1200" cap="none" spc="0" normalizeH="0" baseline="0" noProof="0">
                <a:ln>
                  <a:noFill/>
                </a:ln>
                <a:solidFill>
                  <a:srgbClr val="FFFFFF"/>
                </a:solidFill>
                <a:effectLst/>
                <a:uLnTx/>
                <a:uFillTx/>
                <a:latin typeface="Segoe UI"/>
                <a:ea typeface="+mn-ea"/>
                <a:cs typeface="+mn-cs"/>
              </a:rPr>
              <a:t> to a secondary region to limit the impact of an outage.</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162961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F498D-0FE8-4915-A36B-B767430362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7086" y="502705"/>
            <a:ext cx="709658" cy="663444"/>
          </a:xfrm>
          <a:prstGeom prst="rect">
            <a:avLst/>
          </a:prstGeom>
        </p:spPr>
      </p:pic>
      <p:sp>
        <p:nvSpPr>
          <p:cNvPr id="6" name="Title 2">
            <a:extLst>
              <a:ext uri="{FF2B5EF4-FFF2-40B4-BE49-F238E27FC236}">
                <a16:creationId xmlns:a16="http://schemas.microsoft.com/office/drawing/2014/main" id="{8D4D0140-9E34-4BCE-A0B3-3A177E29C191}"/>
              </a:ext>
            </a:extLst>
          </p:cNvPr>
          <p:cNvSpPr>
            <a:spLocks noGrp="1"/>
          </p:cNvSpPr>
          <p:nvPr>
            <p:ph type="title"/>
          </p:nvPr>
        </p:nvSpPr>
        <p:spPr>
          <a:xfrm>
            <a:off x="1640524" y="476712"/>
            <a:ext cx="10254677" cy="795089"/>
          </a:xfrm>
        </p:spPr>
        <p:txBody>
          <a:bodyPr/>
          <a:lstStyle/>
          <a:p>
            <a:r>
              <a:rPr lang="en-US" sz="3200">
                <a:solidFill>
                  <a:schemeClr val="bg1"/>
                </a:solidFill>
                <a:latin typeface="+mn-lt"/>
              </a:rPr>
              <a:t>Monitoring application health</a:t>
            </a:r>
            <a:br>
              <a:rPr lang="en-US" sz="2800" b="1">
                <a:solidFill>
                  <a:schemeClr val="bg1"/>
                </a:solidFill>
                <a:latin typeface="Segoe Semibold"/>
              </a:rPr>
            </a:br>
            <a:r>
              <a:rPr lang="en-US" sz="2400" b="1" i="1">
                <a:solidFill>
                  <a:schemeClr val="bg1"/>
                </a:solidFill>
                <a:latin typeface="+mn-lt"/>
              </a:rPr>
              <a:t>P</a:t>
            </a:r>
            <a:r>
              <a:rPr lang="en-GB" sz="2400" i="1" err="1">
                <a:solidFill>
                  <a:schemeClr val="bg1"/>
                </a:solidFill>
                <a:latin typeface="+mn-lt"/>
                <a:cs typeface="Segoe UI Semilight" panose="020B0402040204020203" pitchFamily="34" charset="0"/>
              </a:rPr>
              <a:t>rinciple</a:t>
            </a:r>
            <a:r>
              <a:rPr lang="en-GB" sz="2400" i="1">
                <a:solidFill>
                  <a:schemeClr val="bg1"/>
                </a:solidFill>
                <a:latin typeface="+mn-lt"/>
                <a:cs typeface="Segoe UI Semilight" panose="020B0402040204020203" pitchFamily="34" charset="0"/>
              </a:rPr>
              <a:t>: </a:t>
            </a:r>
            <a:r>
              <a:rPr lang="en-US" sz="2400" i="1">
                <a:solidFill>
                  <a:schemeClr val="bg1"/>
                </a:solidFill>
                <a:latin typeface="+mn-lt"/>
                <a:cs typeface="Segoe UI Semilight" panose="020B0402040204020203" pitchFamily="34" charset="0"/>
              </a:rPr>
              <a:t>Define, automate, and test operational processes</a:t>
            </a:r>
            <a:endParaRPr lang="en-GB" sz="2800" i="1">
              <a:solidFill>
                <a:schemeClr val="bg1"/>
              </a:solidFill>
              <a:latin typeface="+mn-lt"/>
              <a:cs typeface="Segoe UI Semilight" panose="020B0402040204020203" pitchFamily="34" charset="0"/>
            </a:endParaRPr>
          </a:p>
        </p:txBody>
      </p:sp>
      <p:sp>
        <p:nvSpPr>
          <p:cNvPr id="13" name="TextBox 12">
            <a:extLst>
              <a:ext uri="{FF2B5EF4-FFF2-40B4-BE49-F238E27FC236}">
                <a16:creationId xmlns:a16="http://schemas.microsoft.com/office/drawing/2014/main" id="{B7E04336-3B9A-48E0-BF40-A22AE1AB7ECC}"/>
              </a:ext>
            </a:extLst>
          </p:cNvPr>
          <p:cNvSpPr txBox="1"/>
          <p:nvPr/>
        </p:nvSpPr>
        <p:spPr>
          <a:xfrm>
            <a:off x="767086" y="2004588"/>
            <a:ext cx="2607561" cy="369332"/>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Alerts &amp; dashboards</a:t>
            </a:r>
          </a:p>
        </p:txBody>
      </p:sp>
      <p:sp>
        <p:nvSpPr>
          <p:cNvPr id="11" name="TextBox 10">
            <a:extLst>
              <a:ext uri="{FF2B5EF4-FFF2-40B4-BE49-F238E27FC236}">
                <a16:creationId xmlns:a16="http://schemas.microsoft.com/office/drawing/2014/main" id="{5992B8A6-F2C5-4C5E-AAD7-B207AA9CEBFD}"/>
              </a:ext>
            </a:extLst>
          </p:cNvPr>
          <p:cNvSpPr txBox="1"/>
          <p:nvPr/>
        </p:nvSpPr>
        <p:spPr>
          <a:xfrm>
            <a:off x="496400" y="2661078"/>
            <a:ext cx="3317665"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Azure Service Health</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provides a view into the health of Azure services and regions, as well as communications about outages and planned maintenance activities.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Azure Resource Health </a:t>
            </a:r>
            <a:r>
              <a:rPr kumimoji="0" lang="en-US" sz="1400" b="0" i="0" u="none" strike="noStrike" kern="1200" cap="none" spc="0" normalizeH="0" baseline="0" noProof="0">
                <a:ln>
                  <a:noFill/>
                </a:ln>
                <a:solidFill>
                  <a:srgbClr val="FFFFFF"/>
                </a:solidFill>
                <a:effectLst/>
                <a:uLnTx/>
                <a:uFillTx/>
                <a:latin typeface="Segoe UI"/>
                <a:ea typeface="+mn-ea"/>
                <a:cs typeface="+mn-cs"/>
              </a:rPr>
              <a:t>provides information about the health of individual and is highly useful when diagnosing unavailable resources. </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Azure dashboards </a:t>
            </a:r>
            <a:r>
              <a:rPr kumimoji="0" lang="en-US" sz="1400" b="0" i="0" u="none" strike="noStrike" kern="1200" cap="none" spc="0" normalizeH="0" baseline="0" noProof="0">
                <a:ln>
                  <a:noFill/>
                </a:ln>
                <a:solidFill>
                  <a:srgbClr val="FFFFFF"/>
                </a:solidFill>
                <a:effectLst/>
                <a:uLnTx/>
                <a:uFillTx/>
                <a:latin typeface="Segoe UI"/>
                <a:ea typeface="+mn-ea"/>
                <a:cs typeface="+mn-cs"/>
              </a:rPr>
              <a:t>provides a consolidated view of data from </a:t>
            </a:r>
            <a:r>
              <a:rPr kumimoji="0" lang="en-US" sz="1400" b="0" i="0" u="none" strike="noStrike" kern="1200" cap="none" spc="0" normalizeH="0" baseline="0" noProof="0">
                <a:ln>
                  <a:noFill/>
                </a:ln>
                <a:solidFill>
                  <a:srgbClr val="50E6FF"/>
                </a:solidFill>
                <a:effectLst/>
                <a:uLnTx/>
                <a:uFillTx/>
                <a:latin typeface="Segoe UI"/>
                <a:ea typeface="+mn-ea"/>
                <a:cs typeface="+mn-cs"/>
              </a:rPr>
              <a:t>Application Insights</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Log Analytics</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50E6FF"/>
                </a:solidFill>
                <a:effectLst/>
                <a:uLnTx/>
                <a:uFillTx/>
                <a:latin typeface="Segoe UI"/>
                <a:ea typeface="+mn-ea"/>
                <a:cs typeface="+mn-cs"/>
              </a:rPr>
              <a:t>Azure Monitor </a:t>
            </a:r>
            <a:r>
              <a:rPr kumimoji="0" lang="en-US" sz="1400" b="0" i="0" u="none" strike="noStrike" kern="1200" cap="none" spc="0" normalizeH="0" baseline="0" noProof="0">
                <a:ln>
                  <a:noFill/>
                </a:ln>
                <a:solidFill>
                  <a:srgbClr val="FFFFFF"/>
                </a:solidFill>
                <a:effectLst/>
                <a:uLnTx/>
                <a:uFillTx/>
                <a:latin typeface="Segoe UI"/>
                <a:ea typeface="+mn-ea"/>
                <a:cs typeface="+mn-cs"/>
              </a:rPr>
              <a:t>metrics, and </a:t>
            </a:r>
            <a:r>
              <a:rPr kumimoji="0" lang="en-US" sz="1400" b="0" i="0" u="none" strike="noStrike" kern="1200" cap="none" spc="0" normalizeH="0" baseline="0" noProof="0">
                <a:ln>
                  <a:noFill/>
                </a:ln>
                <a:solidFill>
                  <a:srgbClr val="50E6FF"/>
                </a:solidFill>
                <a:effectLst/>
                <a:uLnTx/>
                <a:uFillTx/>
                <a:latin typeface="Segoe UI"/>
                <a:ea typeface="+mn-ea"/>
                <a:cs typeface="+mn-cs"/>
              </a:rPr>
              <a:t>Service Health</a:t>
            </a:r>
            <a:r>
              <a:rPr kumimoji="0" lang="en-US" sz="1400" b="0" i="0" u="none" strike="noStrike" kern="1200" cap="none" spc="0" normalizeH="0" baseline="0" noProof="0">
                <a:ln>
                  <a:noFill/>
                </a:ln>
                <a:solidFill>
                  <a:srgbClr val="FFFFFF"/>
                </a:solidFill>
                <a:effectLst/>
                <a:uLnTx/>
                <a:uFillTx/>
                <a:latin typeface="Segoe UI"/>
                <a:ea typeface="+mn-ea"/>
                <a:cs typeface="+mn-cs"/>
              </a:rPr>
              <a:t>.</a:t>
            </a:r>
          </a:p>
        </p:txBody>
      </p:sp>
      <p:sp>
        <p:nvSpPr>
          <p:cNvPr id="15" name="TextBox 14">
            <a:extLst>
              <a:ext uri="{FF2B5EF4-FFF2-40B4-BE49-F238E27FC236}">
                <a16:creationId xmlns:a16="http://schemas.microsoft.com/office/drawing/2014/main" id="{B597C38C-E3F3-4917-ABE5-EC053D39E991}"/>
              </a:ext>
            </a:extLst>
          </p:cNvPr>
          <p:cNvSpPr txBox="1"/>
          <p:nvPr/>
        </p:nvSpPr>
        <p:spPr>
          <a:xfrm>
            <a:off x="4473509" y="1945421"/>
            <a:ext cx="2974536"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Subscription &amp; service limits</a:t>
            </a:r>
          </a:p>
        </p:txBody>
      </p:sp>
      <p:sp>
        <p:nvSpPr>
          <p:cNvPr id="19" name="TextBox 18">
            <a:extLst>
              <a:ext uri="{FF2B5EF4-FFF2-40B4-BE49-F238E27FC236}">
                <a16:creationId xmlns:a16="http://schemas.microsoft.com/office/drawing/2014/main" id="{BE5E1C1D-318D-40DD-9386-4D943A4C839D}"/>
              </a:ext>
            </a:extLst>
          </p:cNvPr>
          <p:cNvSpPr txBox="1"/>
          <p:nvPr/>
        </p:nvSpPr>
        <p:spPr>
          <a:xfrm>
            <a:off x="4369764" y="2757775"/>
            <a:ext cx="3182025" cy="320087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If your application requires more storage accounts than are currently available in your subscription, </a:t>
            </a:r>
            <a:r>
              <a:rPr kumimoji="0" lang="en-US" sz="1400" b="0" i="0" u="none" strike="noStrike" kern="1200" cap="none" spc="0" normalizeH="0" baseline="0" noProof="0">
                <a:ln>
                  <a:noFill/>
                </a:ln>
                <a:solidFill>
                  <a:srgbClr val="50E6FF"/>
                </a:solidFill>
                <a:effectLst/>
                <a:uLnTx/>
                <a:uFillTx/>
                <a:latin typeface="Segoe UI"/>
                <a:ea typeface="+mn-ea"/>
                <a:cs typeface="+mn-cs"/>
              </a:rPr>
              <a:t>create a new subscription with additional storage accounts</a:t>
            </a:r>
            <a:r>
              <a:rPr kumimoji="0" lang="en-US" sz="14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Identify scalability targets for VMs </a:t>
            </a:r>
            <a:r>
              <a:rPr kumimoji="0" lang="en-US" sz="1400" b="0" i="0" u="none" strike="noStrike" kern="1200" cap="none" spc="0" normalizeH="0" baseline="0" noProof="0">
                <a:ln>
                  <a:noFill/>
                </a:ln>
                <a:solidFill>
                  <a:srgbClr val="FFFFFF"/>
                </a:solidFill>
                <a:effectLst/>
                <a:uLnTx/>
                <a:uFillTx/>
                <a:latin typeface="Segoe UI"/>
                <a:ea typeface="+mn-ea"/>
                <a:cs typeface="+mn-cs"/>
              </a:rPr>
              <a:t>including VM size, number of disks, CPU, and memory.</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To avoid data throttling, </a:t>
            </a:r>
            <a:r>
              <a:rPr kumimoji="0" lang="en-US" sz="1400" b="0" i="0" u="none" strike="noStrike" kern="1200" cap="none" spc="0" normalizeH="0" baseline="0" noProof="0">
                <a:ln>
                  <a:noFill/>
                </a:ln>
                <a:solidFill>
                  <a:srgbClr val="50E6FF"/>
                </a:solidFill>
                <a:effectLst/>
                <a:uLnTx/>
                <a:uFillTx/>
                <a:latin typeface="Segoe UI"/>
                <a:ea typeface="+mn-ea"/>
                <a:cs typeface="+mn-cs"/>
              </a:rPr>
              <a:t>review your Azure SQL Database requirements </a:t>
            </a:r>
            <a:r>
              <a:rPr kumimoji="0" lang="en-US" sz="1400" b="0" i="0" u="none" strike="noStrike" kern="1200" cap="none" spc="0" normalizeH="0" baseline="0" noProof="0">
                <a:ln>
                  <a:noFill/>
                </a:ln>
                <a:solidFill>
                  <a:srgbClr val="FFFFFF"/>
                </a:solidFill>
                <a:effectLst/>
                <a:uLnTx/>
                <a:uFillTx/>
                <a:latin typeface="Segoe UI"/>
                <a:ea typeface="+mn-ea"/>
                <a:cs typeface="+mn-cs"/>
              </a:rPr>
              <a:t>to ensure that they are adequate. </a:t>
            </a:r>
          </a:p>
        </p:txBody>
      </p:sp>
      <p:sp>
        <p:nvSpPr>
          <p:cNvPr id="16" name="TextBox 15">
            <a:extLst>
              <a:ext uri="{FF2B5EF4-FFF2-40B4-BE49-F238E27FC236}">
                <a16:creationId xmlns:a16="http://schemas.microsoft.com/office/drawing/2014/main" id="{B078AD8C-F0CD-4463-B549-9A85595AFD03}"/>
              </a:ext>
            </a:extLst>
          </p:cNvPr>
          <p:cNvSpPr txBox="1"/>
          <p:nvPr/>
        </p:nvSpPr>
        <p:spPr>
          <a:xfrm>
            <a:off x="8377937" y="1960654"/>
            <a:ext cx="2974536" cy="646331"/>
          </a:xfrm>
          <a:prstGeom prst="rect">
            <a:avLst/>
          </a:prstGeom>
          <a:noFill/>
        </p:spPr>
        <p:txBody>
          <a:bodyPr wrap="square">
            <a:sp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mn-cs"/>
              </a:rPr>
              <a:t>Backup &amp; disaster r</a:t>
            </a:r>
            <a:r>
              <a:rPr kumimoji="0" lang="en-US" sz="1800" b="0" i="0" u="none" strike="noStrike" kern="1200" cap="none" spc="0" normalizeH="0" baseline="0" noProof="0" err="1">
                <a:ln>
                  <a:noFill/>
                </a:ln>
                <a:solidFill>
                  <a:schemeClr val="accent5"/>
                </a:solidFill>
                <a:effectLst/>
                <a:uLnTx/>
                <a:uFillTx/>
                <a:latin typeface="+mj-lt"/>
                <a:ea typeface="+mn-ea"/>
                <a:cs typeface="+mn-cs"/>
              </a:rPr>
              <a:t>ecovery</a:t>
            </a:r>
            <a:endParaRPr kumimoji="0" lang="en-US" sz="1800" b="0" i="0" u="none" strike="noStrike" kern="1200" cap="none" spc="0" normalizeH="0" baseline="0" noProof="0">
              <a:ln>
                <a:noFill/>
              </a:ln>
              <a:solidFill>
                <a:schemeClr val="accent5"/>
              </a:solidFill>
              <a:effectLst/>
              <a:uLnTx/>
              <a:uFillTx/>
              <a:latin typeface="+mj-lt"/>
              <a:ea typeface="+mn-ea"/>
              <a:cs typeface="+mn-cs"/>
            </a:endParaRPr>
          </a:p>
        </p:txBody>
      </p:sp>
      <p:sp>
        <p:nvSpPr>
          <p:cNvPr id="20" name="TextBox 19">
            <a:extLst>
              <a:ext uri="{FF2B5EF4-FFF2-40B4-BE49-F238E27FC236}">
                <a16:creationId xmlns:a16="http://schemas.microsoft.com/office/drawing/2014/main" id="{C7417702-5543-4E6F-82DA-9488D3910812}"/>
              </a:ext>
            </a:extLst>
          </p:cNvPr>
          <p:cNvSpPr txBox="1"/>
          <p:nvPr/>
        </p:nvSpPr>
        <p:spPr>
          <a:xfrm>
            <a:off x="8377936" y="2661078"/>
            <a:ext cx="3182025" cy="33547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Create and fully test a disaster recovery plan </a:t>
            </a:r>
            <a:r>
              <a:rPr kumimoji="0" lang="en-US" sz="1400" b="0" i="0" u="none" strike="noStrike" kern="1200" cap="none" spc="0" normalizeH="0" baseline="0" noProof="0">
                <a:ln>
                  <a:noFill/>
                </a:ln>
                <a:solidFill>
                  <a:srgbClr val="FFFFFF"/>
                </a:solidFill>
                <a:effectLst/>
                <a:uLnTx/>
                <a:uFillTx/>
                <a:latin typeface="Segoe UI"/>
                <a:ea typeface="+mn-ea"/>
                <a:cs typeface="+mn-cs"/>
              </a:rPr>
              <a:t>using the actual resources needed to restore functionality.</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Perform an operational readiness test </a:t>
            </a:r>
            <a:r>
              <a:rPr kumimoji="0" lang="en-US" sz="1400" b="0" i="0" u="none" strike="noStrike" kern="1200" cap="none" spc="0" normalizeH="0" baseline="0" noProof="0">
                <a:ln>
                  <a:noFill/>
                </a:ln>
                <a:solidFill>
                  <a:srgbClr val="FFFFFF"/>
                </a:solidFill>
                <a:effectLst/>
                <a:uLnTx/>
                <a:uFillTx/>
                <a:latin typeface="Segoe UI"/>
                <a:ea typeface="+mn-ea"/>
                <a:cs typeface="+mn-cs"/>
              </a:rPr>
              <a:t>for failover to the secondary region and for failback to the primary region.</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Codify the steps required to recover or failover</a:t>
            </a:r>
            <a:r>
              <a:rPr kumimoji="0" lang="en-US" sz="1400" b="0" i="0" u="none" strike="noStrike" kern="1200" cap="none" spc="0" normalizeH="0" baseline="0" noProof="0">
                <a:ln>
                  <a:noFill/>
                </a:ln>
                <a:solidFill>
                  <a:srgbClr val="FFFFFF"/>
                </a:solidFill>
                <a:effectLst/>
                <a:uLnTx/>
                <a:uFillTx/>
                <a:latin typeface="Segoe UI"/>
                <a:ea typeface="+mn-ea"/>
                <a:cs typeface="+mn-cs"/>
              </a:rPr>
              <a:t> to a secondary region to limit the impact of an outage.</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530891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50016" y="2924654"/>
            <a:ext cx="5341184" cy="800219"/>
          </a:xfrm>
        </p:spPr>
        <p:txBody>
          <a:bodyPr/>
          <a:lstStyle/>
          <a:p>
            <a:r>
              <a:rPr lang="en-US" sz="4000">
                <a:solidFill>
                  <a:srgbClr val="0078D4"/>
                </a:solidFill>
                <a:latin typeface="Segoe UI Semibold"/>
                <a:cs typeface="Segoe UI Semibold"/>
              </a:rPr>
              <a:t>Security</a:t>
            </a:r>
          </a:p>
        </p:txBody>
      </p:sp>
      <p:pic>
        <p:nvPicPr>
          <p:cNvPr id="4" name="Graphic 3" descr="Lock">
            <a:extLst>
              <a:ext uri="{FF2B5EF4-FFF2-40B4-BE49-F238E27FC236}">
                <a16:creationId xmlns:a16="http://schemas.microsoft.com/office/drawing/2014/main" id="{5664E6D0-5A04-47F8-B3F4-3A5CF79EE1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328111"/>
            <a:ext cx="5486400" cy="5486400"/>
          </a:xfrm>
          <a:prstGeom prst="rect">
            <a:avLst/>
          </a:prstGeom>
        </p:spPr>
      </p:pic>
    </p:spTree>
    <p:extLst>
      <p:ext uri="{BB962C8B-B14F-4D97-AF65-F5344CB8AC3E}">
        <p14:creationId xmlns:p14="http://schemas.microsoft.com/office/powerpoint/2010/main" val="14275334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400C06A-A669-48F0-BBC6-CF96ACEA044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106" y="333050"/>
            <a:ext cx="697775" cy="697775"/>
          </a:xfrm>
          <a:prstGeom prst="rect">
            <a:avLst/>
          </a:prstGeom>
        </p:spPr>
      </p:pic>
      <p:sp>
        <p:nvSpPr>
          <p:cNvPr id="3" name="Title 2"/>
          <p:cNvSpPr>
            <a:spLocks noGrp="1"/>
          </p:cNvSpPr>
          <p:nvPr>
            <p:ph type="title"/>
          </p:nvPr>
        </p:nvSpPr>
        <p:spPr>
          <a:xfrm>
            <a:off x="1191554" y="451082"/>
            <a:ext cx="9843474" cy="492443"/>
          </a:xfrm>
        </p:spPr>
        <p:txBody>
          <a:bodyPr/>
          <a:lstStyle/>
          <a:p>
            <a:r>
              <a:rPr lang="en-US" sz="3200"/>
              <a:t>Build and manage proactively secured workloads </a:t>
            </a:r>
          </a:p>
        </p:txBody>
      </p:sp>
      <p:sp>
        <p:nvSpPr>
          <p:cNvPr id="17" name="TextBox 16">
            <a:extLst>
              <a:ext uri="{FF2B5EF4-FFF2-40B4-BE49-F238E27FC236}">
                <a16:creationId xmlns:a16="http://schemas.microsoft.com/office/drawing/2014/main" id="{89CBBC75-74C2-49D0-A8D8-1F8F729D9360}"/>
              </a:ext>
            </a:extLst>
          </p:cNvPr>
          <p:cNvSpPr txBox="1"/>
          <p:nvPr/>
        </p:nvSpPr>
        <p:spPr>
          <a:xfrm>
            <a:off x="450106" y="1121764"/>
            <a:ext cx="10896601"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solidFill>
                <a:effectLst/>
                <a:uLnTx/>
                <a:uFillTx/>
                <a:latin typeface="Segoe UI Light" panose="020B0502040204020203" pitchFamily="34" charset="0"/>
                <a:ea typeface="Calibri" panose="020F0502020204030204" pitchFamily="34" charset="0"/>
                <a:cs typeface="+mn-cs"/>
              </a:rPr>
              <a:t>Security</a:t>
            </a: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Calibri" panose="020F0502020204030204" pitchFamily="34" charset="0"/>
                <a:cs typeface="+mn-cs"/>
              </a:rPr>
              <a:t> offers you the guidelines to protect, detect, and respond to threats across your Azure environment.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aphic 9">
            <a:extLst>
              <a:ext uri="{FF2B5EF4-FFF2-40B4-BE49-F238E27FC236}">
                <a16:creationId xmlns:a16="http://schemas.microsoft.com/office/drawing/2014/main" id="{3E519727-45CD-4F69-AD97-555F48ECF6F1}"/>
              </a:ext>
              <a:ext uri="{C183D7F6-B498-43B3-948B-1728B52AA6E4}">
                <adec:decorative xmlns:adec="http://schemas.microsoft.com/office/drawing/2017/decorative" val="1"/>
              </a:ext>
            </a:extLst>
          </p:cNvPr>
          <p:cNvGrpSpPr/>
          <p:nvPr/>
        </p:nvGrpSpPr>
        <p:grpSpPr>
          <a:xfrm>
            <a:off x="726734" y="2239612"/>
            <a:ext cx="731520" cy="731520"/>
            <a:chOff x="733599" y="2926831"/>
            <a:chExt cx="731520" cy="731520"/>
          </a:xfrm>
        </p:grpSpPr>
        <p:sp>
          <p:nvSpPr>
            <p:cNvPr id="37" name="Freeform: Shape 36">
              <a:extLst>
                <a:ext uri="{FF2B5EF4-FFF2-40B4-BE49-F238E27FC236}">
                  <a16:creationId xmlns:a16="http://schemas.microsoft.com/office/drawing/2014/main" id="{B283DA0D-8AD8-4A85-8A26-84A7E47B67A5}"/>
                </a:ext>
              </a:extLst>
            </p:cNvPr>
            <p:cNvSpPr/>
            <p:nvPr/>
          </p:nvSpPr>
          <p:spPr>
            <a:xfrm>
              <a:off x="117555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E33E138-CD22-437D-B297-4C75D58EEEB3}"/>
                </a:ext>
              </a:extLst>
            </p:cNvPr>
            <p:cNvSpPr/>
            <p:nvPr/>
          </p:nvSpPr>
          <p:spPr>
            <a:xfrm>
              <a:off x="985059" y="2980171"/>
              <a:ext cx="213360" cy="76200"/>
            </a:xfrm>
            <a:custGeom>
              <a:avLst/>
              <a:gdLst>
                <a:gd name="connsiteX0" fmla="*/ 167640 w 213360"/>
                <a:gd name="connsiteY0" fmla="*/ 0 h 76200"/>
                <a:gd name="connsiteX1" fmla="*/ 167640 w 213360"/>
                <a:gd name="connsiteY1" fmla="*/ 38100 h 76200"/>
                <a:gd name="connsiteX2" fmla="*/ 129540 w 213360"/>
                <a:gd name="connsiteY2" fmla="*/ 38100 h 76200"/>
                <a:gd name="connsiteX3" fmla="*/ 129540 w 213360"/>
                <a:gd name="connsiteY3" fmla="*/ 0 h 76200"/>
                <a:gd name="connsiteX4" fmla="*/ 83820 w 213360"/>
                <a:gd name="connsiteY4" fmla="*/ 0 h 76200"/>
                <a:gd name="connsiteX5" fmla="*/ 83820 w 213360"/>
                <a:gd name="connsiteY5" fmla="*/ 38100 h 76200"/>
                <a:gd name="connsiteX6" fmla="*/ 45720 w 213360"/>
                <a:gd name="connsiteY6" fmla="*/ 38100 h 76200"/>
                <a:gd name="connsiteX7" fmla="*/ 45720 w 213360"/>
                <a:gd name="connsiteY7" fmla="*/ 0 h 76200"/>
                <a:gd name="connsiteX8" fmla="*/ 0 w 213360"/>
                <a:gd name="connsiteY8" fmla="*/ 0 h 76200"/>
                <a:gd name="connsiteX9" fmla="*/ 0 w 213360"/>
                <a:gd name="connsiteY9" fmla="*/ 76200 h 76200"/>
                <a:gd name="connsiteX10" fmla="*/ 213360 w 213360"/>
                <a:gd name="connsiteY10" fmla="*/ 76200 h 76200"/>
                <a:gd name="connsiteX11" fmla="*/ 213360 w 213360"/>
                <a:gd name="connsiteY11" fmla="*/ 0 h 76200"/>
                <a:gd name="connsiteX12" fmla="*/ 167640 w 213360"/>
                <a:gd name="connsiteY12"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 h="76200">
                  <a:moveTo>
                    <a:pt x="167640" y="0"/>
                  </a:moveTo>
                  <a:lnTo>
                    <a:pt x="167640" y="38100"/>
                  </a:lnTo>
                  <a:lnTo>
                    <a:pt x="129540" y="38100"/>
                  </a:lnTo>
                  <a:lnTo>
                    <a:pt x="129540" y="0"/>
                  </a:lnTo>
                  <a:lnTo>
                    <a:pt x="83820" y="0"/>
                  </a:lnTo>
                  <a:lnTo>
                    <a:pt x="83820" y="38100"/>
                  </a:lnTo>
                  <a:lnTo>
                    <a:pt x="45720" y="38100"/>
                  </a:lnTo>
                  <a:lnTo>
                    <a:pt x="45720" y="0"/>
                  </a:lnTo>
                  <a:lnTo>
                    <a:pt x="0" y="0"/>
                  </a:lnTo>
                  <a:lnTo>
                    <a:pt x="0" y="76200"/>
                  </a:lnTo>
                  <a:lnTo>
                    <a:pt x="213360" y="76200"/>
                  </a:lnTo>
                  <a:lnTo>
                    <a:pt x="213360" y="0"/>
                  </a:lnTo>
                  <a:lnTo>
                    <a:pt x="1676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324F80D-5A45-4386-BBD6-0F34F6259A2A}"/>
                </a:ext>
              </a:extLst>
            </p:cNvPr>
            <p:cNvSpPr/>
            <p:nvPr/>
          </p:nvSpPr>
          <p:spPr>
            <a:xfrm>
              <a:off x="84789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72E4091-BC1C-4868-BF8D-9D8C99AE78D0}"/>
                </a:ext>
              </a:extLst>
            </p:cNvPr>
            <p:cNvSpPr/>
            <p:nvPr/>
          </p:nvSpPr>
          <p:spPr>
            <a:xfrm>
              <a:off x="1198419" y="3277351"/>
              <a:ext cx="114300" cy="153238"/>
            </a:xfrm>
            <a:custGeom>
              <a:avLst/>
              <a:gdLst>
                <a:gd name="connsiteX0" fmla="*/ 56540 w 114300"/>
                <a:gd name="connsiteY0" fmla="*/ 101498 h 153238"/>
                <a:gd name="connsiteX1" fmla="*/ 114300 w 114300"/>
                <a:gd name="connsiteY1" fmla="*/ 134722 h 153238"/>
                <a:gd name="connsiteX2" fmla="*/ 114300 w 114300"/>
                <a:gd name="connsiteY2" fmla="*/ 0 h 153238"/>
                <a:gd name="connsiteX3" fmla="*/ 0 w 114300"/>
                <a:gd name="connsiteY3" fmla="*/ 0 h 153238"/>
                <a:gd name="connsiteX4" fmla="*/ 0 w 114300"/>
                <a:gd name="connsiteY4" fmla="*/ 153238 h 153238"/>
                <a:gd name="connsiteX5" fmla="*/ 56540 w 114300"/>
                <a:gd name="connsiteY5" fmla="*/ 101498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153238">
                  <a:moveTo>
                    <a:pt x="56540" y="101498"/>
                  </a:moveTo>
                  <a:lnTo>
                    <a:pt x="114300" y="134722"/>
                  </a:lnTo>
                  <a:lnTo>
                    <a:pt x="114300" y="0"/>
                  </a:lnTo>
                  <a:lnTo>
                    <a:pt x="0" y="0"/>
                  </a:lnTo>
                  <a:lnTo>
                    <a:pt x="0" y="153238"/>
                  </a:lnTo>
                  <a:lnTo>
                    <a:pt x="56540" y="101498"/>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CA2953D-1B4F-4BF6-B450-F5D1D727F2B6}"/>
                </a:ext>
              </a:extLst>
            </p:cNvPr>
            <p:cNvSpPr/>
            <p:nvPr/>
          </p:nvSpPr>
          <p:spPr>
            <a:xfrm>
              <a:off x="1181731" y="3406967"/>
              <a:ext cx="209245" cy="160172"/>
            </a:xfrm>
            <a:custGeom>
              <a:avLst/>
              <a:gdLst>
                <a:gd name="connsiteX0" fmla="*/ 11811 w 209245"/>
                <a:gd name="connsiteY0" fmla="*/ 81534 h 160172"/>
                <a:gd name="connsiteX1" fmla="*/ 80924 w 209245"/>
                <a:gd name="connsiteY1" fmla="*/ 98679 h 160172"/>
                <a:gd name="connsiteX2" fmla="*/ 115062 w 209245"/>
                <a:gd name="connsiteY2" fmla="*/ 134722 h 160172"/>
                <a:gd name="connsiteX3" fmla="*/ 209245 w 209245"/>
                <a:gd name="connsiteY3" fmla="*/ 160172 h 160172"/>
                <a:gd name="connsiteX4" fmla="*/ 168478 w 209245"/>
                <a:gd name="connsiteY4" fmla="*/ 53035 h 160172"/>
                <a:gd name="connsiteX5" fmla="*/ 76352 w 209245"/>
                <a:gd name="connsiteY5" fmla="*/ 0 h 160172"/>
                <a:gd name="connsiteX6" fmla="*/ 0 w 209245"/>
                <a:gd name="connsiteY6" fmla="*/ 69875 h 160172"/>
                <a:gd name="connsiteX7" fmla="*/ 11811 w 209245"/>
                <a:gd name="connsiteY7" fmla="*/ 81534 h 1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245" h="160172">
                  <a:moveTo>
                    <a:pt x="11811" y="81534"/>
                  </a:moveTo>
                  <a:lnTo>
                    <a:pt x="80924" y="98679"/>
                  </a:lnTo>
                  <a:lnTo>
                    <a:pt x="115062" y="134722"/>
                  </a:lnTo>
                  <a:lnTo>
                    <a:pt x="209245" y="160172"/>
                  </a:lnTo>
                  <a:lnTo>
                    <a:pt x="168478" y="53035"/>
                  </a:lnTo>
                  <a:lnTo>
                    <a:pt x="76352" y="0"/>
                  </a:lnTo>
                  <a:lnTo>
                    <a:pt x="0" y="69875"/>
                  </a:lnTo>
                  <a:lnTo>
                    <a:pt x="11811" y="81534"/>
                  </a:ln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23E6FFE-4209-405A-B0AB-182BEF14BA7D}"/>
                </a:ext>
              </a:extLst>
            </p:cNvPr>
            <p:cNvSpPr/>
            <p:nvPr/>
          </p:nvSpPr>
          <p:spPr>
            <a:xfrm>
              <a:off x="870759" y="3277351"/>
              <a:ext cx="114300" cy="223189"/>
            </a:xfrm>
            <a:custGeom>
              <a:avLst/>
              <a:gdLst>
                <a:gd name="connsiteX0" fmla="*/ 40996 w 114300"/>
                <a:gd name="connsiteY0" fmla="*/ 169850 h 223189"/>
                <a:gd name="connsiteX1" fmla="*/ 114300 w 114300"/>
                <a:gd name="connsiteY1" fmla="*/ 151790 h 223189"/>
                <a:gd name="connsiteX2" fmla="*/ 114300 w 114300"/>
                <a:gd name="connsiteY2" fmla="*/ 0 h 223189"/>
                <a:gd name="connsiteX3" fmla="*/ 0 w 114300"/>
                <a:gd name="connsiteY3" fmla="*/ 0 h 223189"/>
                <a:gd name="connsiteX4" fmla="*/ 0 w 114300"/>
                <a:gd name="connsiteY4" fmla="*/ 223190 h 223189"/>
                <a:gd name="connsiteX5" fmla="*/ 40996 w 114300"/>
                <a:gd name="connsiteY5" fmla="*/ 169850 h 22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23189">
                  <a:moveTo>
                    <a:pt x="40996" y="169850"/>
                  </a:moveTo>
                  <a:lnTo>
                    <a:pt x="114300" y="151790"/>
                  </a:lnTo>
                  <a:lnTo>
                    <a:pt x="114300" y="0"/>
                  </a:lnTo>
                  <a:lnTo>
                    <a:pt x="0" y="0"/>
                  </a:lnTo>
                  <a:lnTo>
                    <a:pt x="0" y="223190"/>
                  </a:lnTo>
                  <a:lnTo>
                    <a:pt x="40996" y="16985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451BEEE-67D6-4752-8D9E-B21C908D2B6C}"/>
                </a:ext>
              </a:extLst>
            </p:cNvPr>
            <p:cNvSpPr/>
            <p:nvPr/>
          </p:nvSpPr>
          <p:spPr>
            <a:xfrm>
              <a:off x="792882" y="3434399"/>
              <a:ext cx="609599" cy="162991"/>
            </a:xfrm>
            <a:custGeom>
              <a:avLst/>
              <a:gdLst>
                <a:gd name="connsiteX0" fmla="*/ 0 w 609599"/>
                <a:gd name="connsiteY0" fmla="*/ 162992 h 162991"/>
                <a:gd name="connsiteX1" fmla="*/ 66446 w 609599"/>
                <a:gd name="connsiteY1" fmla="*/ 118491 h 162991"/>
                <a:gd name="connsiteX2" fmla="*/ 132055 w 609599"/>
                <a:gd name="connsiteY2" fmla="*/ 33071 h 162991"/>
                <a:gd name="connsiteX3" fmla="*/ 241249 w 609599"/>
                <a:gd name="connsiteY3" fmla="*/ 6096 h 162991"/>
                <a:gd name="connsiteX4" fmla="*/ 271348 w 609599"/>
                <a:gd name="connsiteY4" fmla="*/ 24460 h 162991"/>
                <a:gd name="connsiteX5" fmla="*/ 313411 w 609599"/>
                <a:gd name="connsiteY5" fmla="*/ 0 h 162991"/>
                <a:gd name="connsiteX6" fmla="*/ 389001 w 609599"/>
                <a:gd name="connsiteY6" fmla="*/ 74752 h 162991"/>
                <a:gd name="connsiteX7" fmla="*/ 457810 w 609599"/>
                <a:gd name="connsiteY7" fmla="*/ 91821 h 162991"/>
                <a:gd name="connsiteX8" fmla="*/ 491719 w 609599"/>
                <a:gd name="connsiteY8" fmla="*/ 127635 h 162991"/>
                <a:gd name="connsiteX9" fmla="*/ 609600 w 609599"/>
                <a:gd name="connsiteY9" fmla="*/ 162992 h 162991"/>
                <a:gd name="connsiteX10" fmla="*/ 358140 w 609599"/>
                <a:gd name="connsiteY10" fmla="*/ 162992 h 162991"/>
                <a:gd name="connsiteX11" fmla="*/ 283616 w 609599"/>
                <a:gd name="connsiteY11" fmla="*/ 134188 h 162991"/>
                <a:gd name="connsiteX12" fmla="*/ 205740 w 609599"/>
                <a:gd name="connsiteY12" fmla="*/ 162992 h 162991"/>
                <a:gd name="connsiteX13" fmla="*/ 0 w 609599"/>
                <a:gd name="connsiteY13" fmla="*/ 162992 h 1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599" h="162991">
                  <a:moveTo>
                    <a:pt x="0" y="162992"/>
                  </a:moveTo>
                  <a:lnTo>
                    <a:pt x="66446" y="118491"/>
                  </a:lnTo>
                  <a:lnTo>
                    <a:pt x="132055" y="33071"/>
                  </a:lnTo>
                  <a:lnTo>
                    <a:pt x="241249" y="6096"/>
                  </a:lnTo>
                  <a:lnTo>
                    <a:pt x="271348" y="24460"/>
                  </a:lnTo>
                  <a:lnTo>
                    <a:pt x="313411" y="0"/>
                  </a:lnTo>
                  <a:lnTo>
                    <a:pt x="389001" y="74752"/>
                  </a:lnTo>
                  <a:lnTo>
                    <a:pt x="457810" y="91821"/>
                  </a:lnTo>
                  <a:lnTo>
                    <a:pt x="491719" y="127635"/>
                  </a:lnTo>
                  <a:lnTo>
                    <a:pt x="609600" y="162992"/>
                  </a:lnTo>
                  <a:lnTo>
                    <a:pt x="358140" y="162992"/>
                  </a:lnTo>
                  <a:lnTo>
                    <a:pt x="283616" y="134188"/>
                  </a:lnTo>
                  <a:lnTo>
                    <a:pt x="205740" y="162992"/>
                  </a:lnTo>
                  <a:lnTo>
                    <a:pt x="0" y="162992"/>
                  </a:ln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899103B-0E64-48FE-96BD-5F28567C0521}"/>
                </a:ext>
              </a:extLst>
            </p:cNvPr>
            <p:cNvSpPr/>
            <p:nvPr/>
          </p:nvSpPr>
          <p:spPr>
            <a:xfrm>
              <a:off x="1007919" y="3079231"/>
              <a:ext cx="167640" cy="391515"/>
            </a:xfrm>
            <a:custGeom>
              <a:avLst/>
              <a:gdLst>
                <a:gd name="connsiteX0" fmla="*/ 167640 w 167640"/>
                <a:gd name="connsiteY0" fmla="*/ 91440 h 391515"/>
                <a:gd name="connsiteX1" fmla="*/ 167640 w 167640"/>
                <a:gd name="connsiteY1" fmla="*/ 0 h 391515"/>
                <a:gd name="connsiteX2" fmla="*/ 0 w 167640"/>
                <a:gd name="connsiteY2" fmla="*/ 0 h 391515"/>
                <a:gd name="connsiteX3" fmla="*/ 0 w 167640"/>
                <a:gd name="connsiteY3" fmla="*/ 91440 h 391515"/>
                <a:gd name="connsiteX4" fmla="*/ 22860 w 167640"/>
                <a:gd name="connsiteY4" fmla="*/ 91440 h 391515"/>
                <a:gd name="connsiteX5" fmla="*/ 22860 w 167640"/>
                <a:gd name="connsiteY5" fmla="*/ 198120 h 391515"/>
                <a:gd name="connsiteX6" fmla="*/ 0 w 167640"/>
                <a:gd name="connsiteY6" fmla="*/ 198120 h 391515"/>
                <a:gd name="connsiteX7" fmla="*/ 0 w 167640"/>
                <a:gd name="connsiteY7" fmla="*/ 344195 h 391515"/>
                <a:gd name="connsiteX8" fmla="*/ 30023 w 167640"/>
                <a:gd name="connsiteY8" fmla="*/ 336575 h 391515"/>
                <a:gd name="connsiteX9" fmla="*/ 56617 w 167640"/>
                <a:gd name="connsiteY9" fmla="*/ 352806 h 391515"/>
                <a:gd name="connsiteX10" fmla="*/ 102337 w 167640"/>
                <a:gd name="connsiteY10" fmla="*/ 326365 h 391515"/>
                <a:gd name="connsiteX11" fmla="*/ 167640 w 167640"/>
                <a:gd name="connsiteY11" fmla="*/ 391516 h 391515"/>
                <a:gd name="connsiteX12" fmla="*/ 167640 w 167640"/>
                <a:gd name="connsiteY12" fmla="*/ 198120 h 391515"/>
                <a:gd name="connsiteX13" fmla="*/ 144780 w 167640"/>
                <a:gd name="connsiteY13" fmla="*/ 198120 h 391515"/>
                <a:gd name="connsiteX14" fmla="*/ 144780 w 167640"/>
                <a:gd name="connsiteY14" fmla="*/ 91440 h 391515"/>
                <a:gd name="connsiteX15" fmla="*/ 110490 w 167640"/>
                <a:gd name="connsiteY15" fmla="*/ 110490 h 391515"/>
                <a:gd name="connsiteX16" fmla="*/ 57150 w 167640"/>
                <a:gd name="connsiteY16" fmla="*/ 110490 h 391515"/>
                <a:gd name="connsiteX17" fmla="*/ 57150 w 167640"/>
                <a:gd name="connsiteY17" fmla="*/ 61646 h 391515"/>
                <a:gd name="connsiteX18" fmla="*/ 83820 w 167640"/>
                <a:gd name="connsiteY18" fmla="*/ 34976 h 391515"/>
                <a:gd name="connsiteX19" fmla="*/ 110490 w 167640"/>
                <a:gd name="connsiteY19" fmla="*/ 61646 h 3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640" h="391515">
                  <a:moveTo>
                    <a:pt x="167640" y="91440"/>
                  </a:moveTo>
                  <a:lnTo>
                    <a:pt x="167640" y="0"/>
                  </a:lnTo>
                  <a:lnTo>
                    <a:pt x="0" y="0"/>
                  </a:lnTo>
                  <a:lnTo>
                    <a:pt x="0" y="91440"/>
                  </a:lnTo>
                  <a:lnTo>
                    <a:pt x="22860" y="91440"/>
                  </a:lnTo>
                  <a:lnTo>
                    <a:pt x="22860" y="198120"/>
                  </a:lnTo>
                  <a:lnTo>
                    <a:pt x="0" y="198120"/>
                  </a:lnTo>
                  <a:lnTo>
                    <a:pt x="0" y="344195"/>
                  </a:lnTo>
                  <a:lnTo>
                    <a:pt x="30023" y="336575"/>
                  </a:lnTo>
                  <a:lnTo>
                    <a:pt x="56617" y="352806"/>
                  </a:lnTo>
                  <a:lnTo>
                    <a:pt x="102337" y="326365"/>
                  </a:lnTo>
                  <a:lnTo>
                    <a:pt x="167640" y="391516"/>
                  </a:lnTo>
                  <a:lnTo>
                    <a:pt x="167640" y="198120"/>
                  </a:lnTo>
                  <a:lnTo>
                    <a:pt x="144780" y="198120"/>
                  </a:lnTo>
                  <a:lnTo>
                    <a:pt x="144780" y="91440"/>
                  </a:lnTo>
                  <a:close/>
                  <a:moveTo>
                    <a:pt x="110490" y="110490"/>
                  </a:moveTo>
                  <a:lnTo>
                    <a:pt x="57150" y="110490"/>
                  </a:lnTo>
                  <a:lnTo>
                    <a:pt x="57150" y="61646"/>
                  </a:lnTo>
                  <a:cubicBezTo>
                    <a:pt x="57150" y="46916"/>
                    <a:pt x="69091" y="34976"/>
                    <a:pt x="83820" y="34976"/>
                  </a:cubicBezTo>
                  <a:cubicBezTo>
                    <a:pt x="98549" y="34976"/>
                    <a:pt x="110490" y="46916"/>
                    <a:pt x="110490" y="61646"/>
                  </a:cubicBez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F84F6BDA-8243-4D24-AEC3-10422D3EA503}"/>
              </a:ext>
            </a:extLst>
          </p:cNvPr>
          <p:cNvSpPr txBox="1"/>
          <p:nvPr/>
        </p:nvSpPr>
        <p:spPr>
          <a:xfrm>
            <a:off x="1420763" y="2309486"/>
            <a:ext cx="2439721"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Built on a secure foundation</a:t>
            </a:r>
          </a:p>
        </p:txBody>
      </p:sp>
      <p:sp>
        <p:nvSpPr>
          <p:cNvPr id="7" name="TextBox 6">
            <a:extLst>
              <a:ext uri="{FF2B5EF4-FFF2-40B4-BE49-F238E27FC236}">
                <a16:creationId xmlns:a16="http://schemas.microsoft.com/office/drawing/2014/main" id="{A6E3FD4D-B8DD-4E67-96CE-AE66552817E9}"/>
              </a:ext>
            </a:extLst>
          </p:cNvPr>
          <p:cNvSpPr txBox="1"/>
          <p:nvPr/>
        </p:nvSpPr>
        <p:spPr>
          <a:xfrm>
            <a:off x="631043" y="3397134"/>
            <a:ext cx="2917916" cy="2339102"/>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Design</a:t>
            </a:r>
            <a:r>
              <a:rPr kumimoji="0" lang="en-US" sz="1400" b="0" i="0" u="none" strike="noStrike" kern="1200" cap="none" spc="0" normalizeH="0" baseline="0" noProof="0">
                <a:ln>
                  <a:noFill/>
                </a:ln>
                <a:solidFill>
                  <a:srgbClr val="FFFFFF"/>
                </a:solidFill>
                <a:effectLst/>
                <a:uLnTx/>
                <a:uFillTx/>
                <a:latin typeface="Segoe UI"/>
                <a:ea typeface="+mn-ea"/>
                <a:cs typeface="+mn-cs"/>
              </a:rPr>
              <a:t> assuming workload failure with multi-layer protection controls</a:t>
            </a:r>
            <a:r>
              <a:rPr lang="en-US" sz="1400">
                <a:solidFill>
                  <a:schemeClr val="bg1"/>
                </a:solidFill>
                <a:latin typeface="Segoe UI"/>
              </a:rPr>
              <a:t>.</a:t>
            </a:r>
            <a:endParaRPr kumimoji="0" lang="en-US" sz="1400" b="0" i="0" u="none" strike="noStrike" kern="1200" cap="none" spc="0" normalizeH="0" baseline="0" noProof="0">
              <a:ln>
                <a:noFill/>
              </a:ln>
              <a:solidFill>
                <a:schemeClr val="bg1"/>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Build</a:t>
            </a:r>
            <a:r>
              <a:rPr kumimoji="0" lang="en-US" sz="1400" b="0" i="0" u="none" strike="noStrike" kern="1200" cap="none" spc="0" normalizeH="0" baseline="0" noProof="0">
                <a:ln>
                  <a:noFill/>
                </a:ln>
                <a:solidFill>
                  <a:srgbClr val="FFFFFF"/>
                </a:solidFill>
                <a:effectLst/>
                <a:uLnTx/>
                <a:uFillTx/>
                <a:latin typeface="Segoe UI"/>
                <a:ea typeface="+mn-ea"/>
                <a:cs typeface="+mn-cs"/>
              </a:rPr>
              <a:t> workloads using zero-trust principles in both IaaS and PaaS.</a:t>
            </a: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Deploy</a:t>
            </a:r>
            <a:r>
              <a:rPr kumimoji="0" lang="en-US" sz="1400" b="0" i="0" u="none" strike="noStrike" kern="1200" cap="none" spc="0" normalizeH="0" baseline="0" noProof="0">
                <a:ln>
                  <a:noFill/>
                </a:ln>
                <a:solidFill>
                  <a:srgbClr val="FFFFFF"/>
                </a:solidFill>
                <a:effectLst/>
                <a:uLnTx/>
                <a:uFillTx/>
                <a:latin typeface="Segoe UI"/>
                <a:ea typeface="+mn-ea"/>
                <a:cs typeface="+mn-cs"/>
              </a:rPr>
              <a:t> Azure’s security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investments, resources, and compliance certifications.</a:t>
            </a:r>
          </a:p>
        </p:txBody>
      </p:sp>
      <p:grpSp>
        <p:nvGrpSpPr>
          <p:cNvPr id="33" name="Graphic 7">
            <a:extLst>
              <a:ext uri="{FF2B5EF4-FFF2-40B4-BE49-F238E27FC236}">
                <a16:creationId xmlns:a16="http://schemas.microsoft.com/office/drawing/2014/main" id="{7A8746B3-8E81-4EF1-826F-268B6ABB488C}"/>
              </a:ext>
              <a:ext uri="{C183D7F6-B498-43B3-948B-1728B52AA6E4}">
                <adec:decorative xmlns:adec="http://schemas.microsoft.com/office/drawing/2017/decorative" val="1"/>
              </a:ext>
            </a:extLst>
          </p:cNvPr>
          <p:cNvGrpSpPr/>
          <p:nvPr/>
        </p:nvGrpSpPr>
        <p:grpSpPr>
          <a:xfrm>
            <a:off x="4356701" y="2142707"/>
            <a:ext cx="731520" cy="731520"/>
            <a:chOff x="4363566" y="2829926"/>
            <a:chExt cx="731520" cy="731520"/>
          </a:xfrm>
        </p:grpSpPr>
        <p:sp>
          <p:nvSpPr>
            <p:cNvPr id="34" name="Freeform: Shape 33">
              <a:extLst>
                <a:ext uri="{FF2B5EF4-FFF2-40B4-BE49-F238E27FC236}">
                  <a16:creationId xmlns:a16="http://schemas.microsoft.com/office/drawing/2014/main" id="{5BEF245A-B96D-43B3-BC1D-C4280BFD1C7A}"/>
                </a:ext>
              </a:extLst>
            </p:cNvPr>
            <p:cNvSpPr/>
            <p:nvPr/>
          </p:nvSpPr>
          <p:spPr>
            <a:xfrm>
              <a:off x="4470763" y="2890886"/>
              <a:ext cx="517681" cy="617185"/>
            </a:xfrm>
            <a:custGeom>
              <a:avLst/>
              <a:gdLst>
                <a:gd name="connsiteX0" fmla="*/ 491331 w 517681"/>
                <a:gd name="connsiteY0" fmla="*/ 113088 h 617185"/>
                <a:gd name="connsiteX1" fmla="*/ 280470 w 517681"/>
                <a:gd name="connsiteY1" fmla="*/ 9906 h 617185"/>
                <a:gd name="connsiteX2" fmla="*/ 240179 w 517681"/>
                <a:gd name="connsiteY2" fmla="*/ 6938 h 617185"/>
                <a:gd name="connsiteX3" fmla="*/ 237211 w 517681"/>
                <a:gd name="connsiteY3" fmla="*/ 9906 h 617185"/>
                <a:gd name="connsiteX4" fmla="*/ 26351 w 517681"/>
                <a:gd name="connsiteY4" fmla="*/ 113088 h 617185"/>
                <a:gd name="connsiteX5" fmla="*/ 1 w 517681"/>
                <a:gd name="connsiteY5" fmla="*/ 142243 h 617185"/>
                <a:gd name="connsiteX6" fmla="*/ 1 w 517681"/>
                <a:gd name="connsiteY6" fmla="*/ 215798 h 617185"/>
                <a:gd name="connsiteX7" fmla="*/ 242919 w 517681"/>
                <a:gd name="connsiteY7" fmla="*/ 612511 h 617185"/>
                <a:gd name="connsiteX8" fmla="*/ 274763 w 517681"/>
                <a:gd name="connsiteY8" fmla="*/ 612511 h 617185"/>
                <a:gd name="connsiteX9" fmla="*/ 517681 w 517681"/>
                <a:gd name="connsiteY9" fmla="*/ 215798 h 617185"/>
                <a:gd name="connsiteX10" fmla="*/ 517681 w 517681"/>
                <a:gd name="connsiteY10" fmla="*/ 142243 h 617185"/>
                <a:gd name="connsiteX11" fmla="*/ 491331 w 517681"/>
                <a:gd name="connsiteY11" fmla="*/ 113088 h 617185"/>
                <a:gd name="connsiteX12" fmla="*/ 468151 w 517681"/>
                <a:gd name="connsiteY12" fmla="*/ 215798 h 617185"/>
                <a:gd name="connsiteX13" fmla="*/ 265352 w 517681"/>
                <a:gd name="connsiteY13" fmla="*/ 559278 h 617185"/>
                <a:gd name="connsiteX14" fmla="*/ 258845 w 517681"/>
                <a:gd name="connsiteY14" fmla="*/ 563781 h 617185"/>
                <a:gd name="connsiteX15" fmla="*/ 252345 w 517681"/>
                <a:gd name="connsiteY15" fmla="*/ 559278 h 617185"/>
                <a:gd name="connsiteX16" fmla="*/ 49523 w 517681"/>
                <a:gd name="connsiteY16" fmla="*/ 215798 h 617185"/>
                <a:gd name="connsiteX17" fmla="*/ 49523 w 517681"/>
                <a:gd name="connsiteY17" fmla="*/ 160546 h 617185"/>
                <a:gd name="connsiteX18" fmla="*/ 59155 w 517681"/>
                <a:gd name="connsiteY18" fmla="*/ 159022 h 617185"/>
                <a:gd name="connsiteX19" fmla="*/ 251095 w 517681"/>
                <a:gd name="connsiteY19" fmla="*/ 66058 h 617185"/>
                <a:gd name="connsiteX20" fmla="*/ 258837 w 517681"/>
                <a:gd name="connsiteY20" fmla="*/ 58925 h 617185"/>
                <a:gd name="connsiteX21" fmla="*/ 266587 w 517681"/>
                <a:gd name="connsiteY21" fmla="*/ 66058 h 617185"/>
                <a:gd name="connsiteX22" fmla="*/ 458519 w 517681"/>
                <a:gd name="connsiteY22" fmla="*/ 159022 h 617185"/>
                <a:gd name="connsiteX23" fmla="*/ 468151 w 517681"/>
                <a:gd name="connsiteY23" fmla="*/ 160546 h 61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681" h="617185">
                  <a:moveTo>
                    <a:pt x="491331" y="113088"/>
                  </a:moveTo>
                  <a:cubicBezTo>
                    <a:pt x="410510" y="106650"/>
                    <a:pt x="335147" y="69773"/>
                    <a:pt x="280470" y="9906"/>
                  </a:cubicBezTo>
                  <a:cubicBezTo>
                    <a:pt x="270163" y="-2040"/>
                    <a:pt x="252125" y="-3368"/>
                    <a:pt x="240179" y="6938"/>
                  </a:cubicBezTo>
                  <a:cubicBezTo>
                    <a:pt x="239118" y="7854"/>
                    <a:pt x="238127" y="8845"/>
                    <a:pt x="237211" y="9906"/>
                  </a:cubicBezTo>
                  <a:cubicBezTo>
                    <a:pt x="182535" y="69773"/>
                    <a:pt x="107172" y="106650"/>
                    <a:pt x="26351" y="113088"/>
                  </a:cubicBezTo>
                  <a:cubicBezTo>
                    <a:pt x="11333" y="114496"/>
                    <a:pt x="-113" y="127159"/>
                    <a:pt x="1" y="142243"/>
                  </a:cubicBezTo>
                  <a:lnTo>
                    <a:pt x="1" y="215798"/>
                  </a:lnTo>
                  <a:cubicBezTo>
                    <a:pt x="1" y="375712"/>
                    <a:pt x="101705" y="521993"/>
                    <a:pt x="242919" y="612511"/>
                  </a:cubicBezTo>
                  <a:cubicBezTo>
                    <a:pt x="252618" y="618744"/>
                    <a:pt x="265063" y="618744"/>
                    <a:pt x="274763" y="612511"/>
                  </a:cubicBezTo>
                  <a:cubicBezTo>
                    <a:pt x="415977" y="521970"/>
                    <a:pt x="517681" y="375712"/>
                    <a:pt x="517681" y="215798"/>
                  </a:cubicBezTo>
                  <a:lnTo>
                    <a:pt x="517681" y="142243"/>
                  </a:lnTo>
                  <a:cubicBezTo>
                    <a:pt x="517794" y="127159"/>
                    <a:pt x="506349" y="114496"/>
                    <a:pt x="491331" y="113088"/>
                  </a:cubicBezTo>
                  <a:close/>
                  <a:moveTo>
                    <a:pt x="468151" y="215798"/>
                  </a:moveTo>
                  <a:cubicBezTo>
                    <a:pt x="468151" y="343052"/>
                    <a:pt x="392339" y="471427"/>
                    <a:pt x="265352" y="559278"/>
                  </a:cubicBezTo>
                  <a:lnTo>
                    <a:pt x="258845" y="563781"/>
                  </a:lnTo>
                  <a:lnTo>
                    <a:pt x="252345" y="559278"/>
                  </a:lnTo>
                  <a:cubicBezTo>
                    <a:pt x="125350" y="471419"/>
                    <a:pt x="49523" y="343014"/>
                    <a:pt x="49523" y="215798"/>
                  </a:cubicBezTo>
                  <a:lnTo>
                    <a:pt x="49523" y="160546"/>
                  </a:lnTo>
                  <a:lnTo>
                    <a:pt x="59155" y="159022"/>
                  </a:lnTo>
                  <a:cubicBezTo>
                    <a:pt x="130913" y="147675"/>
                    <a:pt x="197703" y="115326"/>
                    <a:pt x="251095" y="66058"/>
                  </a:cubicBezTo>
                  <a:lnTo>
                    <a:pt x="258837" y="58925"/>
                  </a:lnTo>
                  <a:lnTo>
                    <a:pt x="266587" y="66058"/>
                  </a:lnTo>
                  <a:cubicBezTo>
                    <a:pt x="319976" y="115326"/>
                    <a:pt x="386763" y="147675"/>
                    <a:pt x="458519" y="159022"/>
                  </a:cubicBezTo>
                  <a:lnTo>
                    <a:pt x="468151" y="160546"/>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29C98914-DB26-4779-B7DA-4A32BAC74D42}"/>
                </a:ext>
              </a:extLst>
            </p:cNvPr>
            <p:cNvSpPr/>
            <p:nvPr/>
          </p:nvSpPr>
          <p:spPr>
            <a:xfrm>
              <a:off x="4543146" y="2980710"/>
              <a:ext cx="372907" cy="446090"/>
            </a:xfrm>
            <a:custGeom>
              <a:avLst/>
              <a:gdLst>
                <a:gd name="connsiteX0" fmla="*/ 186454 w 372907"/>
                <a:gd name="connsiteY0" fmla="*/ 0 h 446090"/>
                <a:gd name="connsiteX1" fmla="*/ 0 w 372907"/>
                <a:gd name="connsiteY1" fmla="*/ 90099 h 446090"/>
                <a:gd name="connsiteX2" fmla="*/ 0 w 372907"/>
                <a:gd name="connsiteY2" fmla="*/ 125974 h 446090"/>
                <a:gd name="connsiteX3" fmla="*/ 186461 w 372907"/>
                <a:gd name="connsiteY3" fmla="*/ 446090 h 446090"/>
                <a:gd name="connsiteX4" fmla="*/ 372908 w 372907"/>
                <a:gd name="connsiteY4" fmla="*/ 125974 h 446090"/>
                <a:gd name="connsiteX5" fmla="*/ 372908 w 372907"/>
                <a:gd name="connsiteY5" fmla="*/ 90099 h 446090"/>
                <a:gd name="connsiteX6" fmla="*/ 186454 w 372907"/>
                <a:gd name="connsiteY6" fmla="*/ 0 h 446090"/>
                <a:gd name="connsiteX7" fmla="*/ 166886 w 372907"/>
                <a:gd name="connsiteY7" fmla="*/ 297523 h 446090"/>
                <a:gd name="connsiteX8" fmla="*/ 89832 w 372907"/>
                <a:gd name="connsiteY8" fmla="*/ 220462 h 446090"/>
                <a:gd name="connsiteX9" fmla="*/ 116015 w 372907"/>
                <a:gd name="connsiteY9" fmla="*/ 194280 h 446090"/>
                <a:gd name="connsiteX10" fmla="*/ 166886 w 372907"/>
                <a:gd name="connsiteY10" fmla="*/ 245151 h 446090"/>
                <a:gd name="connsiteX11" fmla="*/ 271066 w 372907"/>
                <a:gd name="connsiteY11" fmla="*/ 140970 h 446090"/>
                <a:gd name="connsiteX12" fmla="*/ 297249 w 372907"/>
                <a:gd name="connsiteY12" fmla="*/ 167160 h 4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907" h="446090">
                  <a:moveTo>
                    <a:pt x="186454" y="0"/>
                  </a:moveTo>
                  <a:cubicBezTo>
                    <a:pt x="133547" y="46271"/>
                    <a:pt x="69129" y="77399"/>
                    <a:pt x="0" y="90099"/>
                  </a:cubicBezTo>
                  <a:lnTo>
                    <a:pt x="0" y="125974"/>
                  </a:lnTo>
                  <a:cubicBezTo>
                    <a:pt x="0" y="243528"/>
                    <a:pt x="69548" y="362674"/>
                    <a:pt x="186461" y="446090"/>
                  </a:cubicBezTo>
                  <a:cubicBezTo>
                    <a:pt x="303360" y="362689"/>
                    <a:pt x="372908" y="243535"/>
                    <a:pt x="372908" y="125974"/>
                  </a:cubicBezTo>
                  <a:lnTo>
                    <a:pt x="372908" y="90099"/>
                  </a:lnTo>
                  <a:cubicBezTo>
                    <a:pt x="303778" y="77399"/>
                    <a:pt x="239360" y="46271"/>
                    <a:pt x="186454" y="0"/>
                  </a:cubicBezTo>
                  <a:close/>
                  <a:moveTo>
                    <a:pt x="166886" y="297523"/>
                  </a:moveTo>
                  <a:lnTo>
                    <a:pt x="89832" y="220462"/>
                  </a:lnTo>
                  <a:lnTo>
                    <a:pt x="116015" y="194280"/>
                  </a:lnTo>
                  <a:lnTo>
                    <a:pt x="166886" y="245151"/>
                  </a:lnTo>
                  <a:lnTo>
                    <a:pt x="271066" y="140970"/>
                  </a:lnTo>
                  <a:lnTo>
                    <a:pt x="297249" y="167160"/>
                  </a:lnTo>
                  <a:close/>
                </a:path>
              </a:pathLst>
            </a:custGeom>
            <a:solidFill>
              <a:schemeClr val="accent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5C3A270C-1FF7-42A4-B60B-F0F4C993B347}"/>
              </a:ext>
            </a:extLst>
          </p:cNvPr>
          <p:cNvSpPr txBox="1"/>
          <p:nvPr/>
        </p:nvSpPr>
        <p:spPr>
          <a:xfrm>
            <a:off x="4996055" y="2244265"/>
            <a:ext cx="2867367" cy="70788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Proactively stay secure with native controls</a:t>
            </a:r>
          </a:p>
        </p:txBody>
      </p:sp>
      <p:sp>
        <p:nvSpPr>
          <p:cNvPr id="5" name="TextBox 4">
            <a:extLst>
              <a:ext uri="{FF2B5EF4-FFF2-40B4-BE49-F238E27FC236}">
                <a16:creationId xmlns:a16="http://schemas.microsoft.com/office/drawing/2014/main" id="{85CBEB14-3A0A-48A7-AB1F-44F7CF81CEF3}"/>
              </a:ext>
            </a:extLst>
          </p:cNvPr>
          <p:cNvSpPr txBox="1"/>
          <p:nvPr/>
        </p:nvSpPr>
        <p:spPr>
          <a:xfrm>
            <a:off x="4026949" y="3138695"/>
            <a:ext cx="4225651" cy="2123658"/>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4FE7FF"/>
                </a:solidFill>
                <a:effectLst/>
                <a:uLnTx/>
                <a:uFillTx/>
                <a:latin typeface="Segoe UI"/>
                <a:ea typeface="+mn-lt"/>
                <a:cs typeface="Segoe UI"/>
              </a:rPr>
              <a:t>Azure Security Center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FFFFFF"/>
                </a:solidFill>
                <a:effectLst/>
                <a:uLnTx/>
                <a:uFillTx/>
                <a:latin typeface="Segoe UI"/>
                <a:ea typeface="+mn-ea"/>
                <a:cs typeface="+mn-cs"/>
              </a:rPr>
              <a:t>c</a:t>
            </a:r>
            <a:r>
              <a:rPr kumimoji="0" lang="en-US" sz="1400" b="0" i="0" u="none" strike="noStrike" kern="1200" cap="none" spc="0" normalizeH="0" baseline="0" noProof="0" err="1">
                <a:ln>
                  <a:noFill/>
                </a:ln>
                <a:solidFill>
                  <a:srgbClr val="FFFFFF"/>
                </a:solidFill>
                <a:effectLst/>
                <a:uLnTx/>
                <a:uFillTx/>
                <a:latin typeface="Segoe UI"/>
                <a:ea typeface="+mn-ea"/>
                <a:cs typeface="+mn-cs"/>
              </a:rPr>
              <a:t>ontinuously</a:t>
            </a:r>
            <a:r>
              <a:rPr kumimoji="0" lang="en-US" sz="1400" b="0" i="0" u="none" strike="noStrike" kern="1200" cap="none" spc="0" normalizeH="0" baseline="0" noProof="0">
                <a:ln>
                  <a:noFill/>
                </a:ln>
                <a:solidFill>
                  <a:srgbClr val="FFFFFF"/>
                </a:solidFill>
                <a:effectLst/>
                <a:uLnTx/>
                <a:uFillTx/>
                <a:latin typeface="Segoe UI"/>
                <a:ea typeface="+mn-ea"/>
                <a:cs typeface="+mn-cs"/>
              </a:rPr>
              <a:t> manages workload security from a single </a:t>
            </a:r>
            <a:r>
              <a:rPr kumimoji="0" lang="en-US" sz="1400" b="0" i="0" u="none" strike="noStrike" kern="1200" cap="none" spc="0" normalizeH="0" baseline="0" noProof="0">
                <a:ln>
                  <a:noFill/>
                </a:ln>
                <a:solidFill>
                  <a:srgbClr val="50E6FF"/>
                </a:solidFill>
                <a:effectLst/>
                <a:uLnTx/>
                <a:uFillTx/>
                <a:latin typeface="Segoe UI"/>
                <a:ea typeface="+mn-ea"/>
                <a:cs typeface="+mn-cs"/>
              </a:rPr>
              <a:t>Azure Web </a:t>
            </a:r>
            <a:r>
              <a:rPr kumimoji="0" lang="en-US" sz="1400" b="0" i="0" u="none" strike="noStrike" kern="1200" cap="none" spc="0" normalizeH="0" baseline="0" noProof="0">
                <a:ln>
                  <a:noFill/>
                </a:ln>
                <a:solidFill>
                  <a:srgbClr val="FFFFFF"/>
                </a:solidFill>
                <a:effectLst/>
                <a:uLnTx/>
                <a:uFillTx/>
                <a:latin typeface="Segoe UI"/>
                <a:ea typeface="+mn-ea"/>
                <a:cs typeface="+mn-cs"/>
              </a:rPr>
              <a:t>dashboard</a:t>
            </a:r>
            <a:endParaRPr kumimoji="0" lang="en-US" sz="1400" b="0" i="0" u="none" strike="noStrike" kern="1200" cap="none" spc="0" normalizeH="0" baseline="0" noProof="0">
              <a:ln>
                <a:noFill/>
              </a:ln>
              <a:solidFill>
                <a:srgbClr val="4FE7FF"/>
              </a:solidFill>
              <a:effectLst/>
              <a:uLnTx/>
              <a:uFillTx/>
              <a:latin typeface="Segoe UI"/>
              <a:ea typeface="+mn-lt"/>
              <a:cs typeface="Segoe UI"/>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4FE7FF"/>
                </a:solidFill>
                <a:effectLst/>
                <a:uLnTx/>
                <a:uFillTx/>
                <a:latin typeface="Segoe UI"/>
                <a:ea typeface="+mn-lt"/>
                <a:cs typeface="Segoe UI"/>
              </a:rPr>
              <a:t>Azure Web Application Firewall (WAF) </a:t>
            </a:r>
            <a:r>
              <a:rPr kumimoji="0" lang="en-US" sz="1400" b="0" i="0" u="none" strike="noStrike" kern="1200" cap="none" spc="0" normalizeH="0" baseline="0" noProof="0">
                <a:ln>
                  <a:noFill/>
                </a:ln>
                <a:solidFill>
                  <a:srgbClr val="FFFFFF"/>
                </a:solidFill>
                <a:effectLst/>
                <a:uLnTx/>
                <a:uFillTx/>
                <a:latin typeface="Segoe UI"/>
                <a:ea typeface="+mn-lt"/>
                <a:cs typeface="Segoe UI"/>
              </a:rPr>
              <a:t>provides</a:t>
            </a:r>
            <a:r>
              <a:rPr kumimoji="0" lang="en-US" sz="1400" b="0" i="0" u="none" strike="noStrike" kern="1200" cap="none" spc="0" normalizeH="0" baseline="0" noProof="0">
                <a:ln>
                  <a:noFill/>
                </a:ln>
                <a:solidFill>
                  <a:srgbClr val="4FE7FF"/>
                </a:solidFill>
                <a:effectLst/>
                <a:uLnTx/>
                <a:uFillTx/>
                <a:latin typeface="Segoe UI"/>
                <a:ea typeface="+mn-lt"/>
                <a:cs typeface="Segoe UI"/>
              </a:rPr>
              <a:t> centralized protection of your web applications </a:t>
            </a:r>
            <a:r>
              <a:rPr kumimoji="0" lang="en-US" sz="1400" b="0" i="0" u="none" strike="noStrike" kern="1200" cap="none" spc="0" normalizeH="0" baseline="0" noProof="0">
                <a:ln>
                  <a:noFill/>
                </a:ln>
                <a:solidFill>
                  <a:srgbClr val="FFFFFF"/>
                </a:solidFill>
                <a:effectLst/>
                <a:uLnTx/>
                <a:uFillTx/>
                <a:latin typeface="Segoe UI"/>
                <a:ea typeface="+mn-lt"/>
                <a:cs typeface="Segoe UI"/>
              </a:rPr>
              <a:t>from common exploits and vulnerabilities</a:t>
            </a:r>
            <a:endParaRPr kumimoji="0" lang="en-US" sz="1400" b="0" i="0" u="none" strike="noStrike" kern="1200" cap="none" spc="0" normalizeH="0" baseline="0" noProof="0">
              <a:ln>
                <a:noFill/>
              </a:ln>
              <a:solidFill>
                <a:srgbClr val="4FE7FF"/>
              </a:solidFill>
              <a:effectLst/>
              <a:uLnTx/>
              <a:uFillTx/>
              <a:latin typeface="Segoe UI"/>
              <a:ea typeface="+mn-lt"/>
              <a:cs typeface="Segoe UI"/>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identity and access for your workload with </a:t>
            </a:r>
            <a:r>
              <a:rPr kumimoji="0" lang="en-US" sz="1400" b="0" i="0" u="none" strike="noStrike" kern="1200" cap="none" spc="0" normalizeH="0" baseline="0" noProof="0">
                <a:ln>
                  <a:noFill/>
                </a:ln>
                <a:solidFill>
                  <a:srgbClr val="50E6FF"/>
                </a:solidFill>
                <a:effectLst/>
                <a:uLnTx/>
                <a:uFillTx/>
                <a:latin typeface="Segoe UI"/>
                <a:ea typeface="+mn-ea"/>
                <a:cs typeface="+mn-cs"/>
              </a:rPr>
              <a:t>Azure Active Directory</a:t>
            </a:r>
          </a:p>
        </p:txBody>
      </p:sp>
      <p:grpSp>
        <p:nvGrpSpPr>
          <p:cNvPr id="13" name="Graphic 11">
            <a:extLst>
              <a:ext uri="{FF2B5EF4-FFF2-40B4-BE49-F238E27FC236}">
                <a16:creationId xmlns:a16="http://schemas.microsoft.com/office/drawing/2014/main" id="{1E20E89C-5EF2-4383-8AAF-93CB8CEB9024}"/>
              </a:ext>
              <a:ext uri="{C183D7F6-B498-43B3-948B-1728B52AA6E4}">
                <adec:decorative xmlns:adec="http://schemas.microsoft.com/office/drawing/2017/decorative" val="1"/>
              </a:ext>
            </a:extLst>
          </p:cNvPr>
          <p:cNvGrpSpPr/>
          <p:nvPr/>
        </p:nvGrpSpPr>
        <p:grpSpPr>
          <a:xfrm>
            <a:off x="8499883" y="2214999"/>
            <a:ext cx="731520" cy="731520"/>
            <a:chOff x="8459003" y="2772178"/>
            <a:chExt cx="914400" cy="914400"/>
          </a:xfrm>
        </p:grpSpPr>
        <p:sp>
          <p:nvSpPr>
            <p:cNvPr id="15" name="Freeform: Shape 14">
              <a:extLst>
                <a:ext uri="{FF2B5EF4-FFF2-40B4-BE49-F238E27FC236}">
                  <a16:creationId xmlns:a16="http://schemas.microsoft.com/office/drawing/2014/main" id="{5CD31D0D-49DE-4EEE-97ED-45F22D43709B}"/>
                </a:ext>
              </a:extLst>
            </p:cNvPr>
            <p:cNvSpPr/>
            <p:nvPr/>
          </p:nvSpPr>
          <p:spPr>
            <a:xfrm>
              <a:off x="8806660" y="2943628"/>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EE0FB0C-F7B8-4AF0-B7EE-B90A759E24DC}"/>
                </a:ext>
              </a:extLst>
            </p:cNvPr>
            <p:cNvSpPr/>
            <p:nvPr/>
          </p:nvSpPr>
          <p:spPr>
            <a:xfrm>
              <a:off x="8730472" y="2890287"/>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D6246679-E4CC-4257-B5AD-FD3F91A6D835}"/>
                </a:ext>
              </a:extLst>
            </p:cNvPr>
            <p:cNvSpPr/>
            <p:nvPr/>
          </p:nvSpPr>
          <p:spPr>
            <a:xfrm>
              <a:off x="8654246" y="2835995"/>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5BE1543-2D90-41FF-99CF-62C68036D3BA}"/>
                </a:ext>
              </a:extLst>
            </p:cNvPr>
            <p:cNvSpPr/>
            <p:nvPr/>
          </p:nvSpPr>
          <p:spPr>
            <a:xfrm>
              <a:off x="8975258" y="2943628"/>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AD2C6C6F-D9C5-4A26-AC02-DCFC6515810A}"/>
                </a:ext>
              </a:extLst>
            </p:cNvPr>
            <p:cNvSpPr/>
            <p:nvPr/>
          </p:nvSpPr>
          <p:spPr>
            <a:xfrm>
              <a:off x="9028597" y="2890287"/>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5303E515-F080-479E-AE1E-5848B05E9FB8}"/>
                </a:ext>
              </a:extLst>
            </p:cNvPr>
            <p:cNvSpPr/>
            <p:nvPr/>
          </p:nvSpPr>
          <p:spPr>
            <a:xfrm>
              <a:off x="9082890" y="2835995"/>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D3A44EE6-02A9-4FA5-8234-D27D49843F8C}"/>
                </a:ext>
              </a:extLst>
            </p:cNvPr>
            <p:cNvSpPr/>
            <p:nvPr/>
          </p:nvSpPr>
          <p:spPr>
            <a:xfrm>
              <a:off x="8630846" y="2986403"/>
              <a:ext cx="580650" cy="633500"/>
            </a:xfrm>
            <a:custGeom>
              <a:avLst/>
              <a:gdLst>
                <a:gd name="connsiteX0" fmla="*/ 580631 w 580650"/>
                <a:gd name="connsiteY0" fmla="*/ 611687 h 633500"/>
                <a:gd name="connsiteX1" fmla="*/ 580631 w 580650"/>
                <a:gd name="connsiteY1" fmla="*/ 611687 h 633500"/>
                <a:gd name="connsiteX2" fmla="*/ 579012 w 580650"/>
                <a:gd name="connsiteY2" fmla="*/ 606830 h 633500"/>
                <a:gd name="connsiteX3" fmla="*/ 579012 w 580650"/>
                <a:gd name="connsiteY3" fmla="*/ 606258 h 633500"/>
                <a:gd name="connsiteX4" fmla="*/ 307550 w 580650"/>
                <a:gd name="connsiteY4" fmla="*/ 77621 h 633500"/>
                <a:gd name="connsiteX5" fmla="*/ 304406 w 580650"/>
                <a:gd name="connsiteY5" fmla="*/ 73430 h 633500"/>
                <a:gd name="connsiteX6" fmla="*/ 325439 w 580650"/>
                <a:gd name="connsiteY6" fmla="*/ 23822 h 633500"/>
                <a:gd name="connsiteX7" fmla="*/ 275831 w 580650"/>
                <a:gd name="connsiteY7" fmla="*/ 2790 h 633500"/>
                <a:gd name="connsiteX8" fmla="*/ 254799 w 580650"/>
                <a:gd name="connsiteY8" fmla="*/ 52397 h 633500"/>
                <a:gd name="connsiteX9" fmla="*/ 275831 w 580650"/>
                <a:gd name="connsiteY9" fmla="*/ 73430 h 633500"/>
                <a:gd name="connsiteX10" fmla="*/ 273260 w 580650"/>
                <a:gd name="connsiteY10" fmla="*/ 77144 h 633500"/>
                <a:gd name="connsiteX11" fmla="*/ 1797 w 580650"/>
                <a:gd name="connsiteY11" fmla="*/ 605782 h 633500"/>
                <a:gd name="connsiteX12" fmla="*/ 1797 w 580650"/>
                <a:gd name="connsiteY12" fmla="*/ 606353 h 633500"/>
                <a:gd name="connsiteX13" fmla="*/ 178 w 580650"/>
                <a:gd name="connsiteY13" fmla="*/ 611211 h 633500"/>
                <a:gd name="connsiteX14" fmla="*/ 178 w 580650"/>
                <a:gd name="connsiteY14" fmla="*/ 611211 h 633500"/>
                <a:gd name="connsiteX15" fmla="*/ 178 w 580650"/>
                <a:gd name="connsiteY15" fmla="*/ 615974 h 633500"/>
                <a:gd name="connsiteX16" fmla="*/ 178 w 580650"/>
                <a:gd name="connsiteY16" fmla="*/ 617117 h 633500"/>
                <a:gd name="connsiteX17" fmla="*/ 1511 w 580650"/>
                <a:gd name="connsiteY17" fmla="*/ 621593 h 633500"/>
                <a:gd name="connsiteX18" fmla="*/ 1511 w 580650"/>
                <a:gd name="connsiteY18" fmla="*/ 621593 h 633500"/>
                <a:gd name="connsiteX19" fmla="*/ 2845 w 580650"/>
                <a:gd name="connsiteY19" fmla="*/ 623689 h 633500"/>
                <a:gd name="connsiteX20" fmla="*/ 4750 w 580650"/>
                <a:gd name="connsiteY20" fmla="*/ 626451 h 633500"/>
                <a:gd name="connsiteX21" fmla="*/ 4750 w 580650"/>
                <a:gd name="connsiteY21" fmla="*/ 626451 h 633500"/>
                <a:gd name="connsiteX22" fmla="*/ 6274 w 580650"/>
                <a:gd name="connsiteY22" fmla="*/ 627594 h 633500"/>
                <a:gd name="connsiteX23" fmla="*/ 8941 w 580650"/>
                <a:gd name="connsiteY23" fmla="*/ 629690 h 633500"/>
                <a:gd name="connsiteX24" fmla="*/ 11227 w 580650"/>
                <a:gd name="connsiteY24" fmla="*/ 630737 h 633500"/>
                <a:gd name="connsiteX25" fmla="*/ 14084 w 580650"/>
                <a:gd name="connsiteY25" fmla="*/ 631785 h 633500"/>
                <a:gd name="connsiteX26" fmla="*/ 16561 w 580650"/>
                <a:gd name="connsiteY26" fmla="*/ 631785 h 633500"/>
                <a:gd name="connsiteX27" fmla="*/ 18656 w 580650"/>
                <a:gd name="connsiteY27" fmla="*/ 633500 h 633500"/>
                <a:gd name="connsiteX28" fmla="*/ 19990 w 580650"/>
                <a:gd name="connsiteY28" fmla="*/ 633500 h 633500"/>
                <a:gd name="connsiteX29" fmla="*/ 21228 w 580650"/>
                <a:gd name="connsiteY29" fmla="*/ 633500 h 633500"/>
                <a:gd name="connsiteX30" fmla="*/ 26276 w 580650"/>
                <a:gd name="connsiteY30" fmla="*/ 632166 h 633500"/>
                <a:gd name="connsiteX31" fmla="*/ 290309 w 580650"/>
                <a:gd name="connsiteY31" fmla="*/ 516056 h 633500"/>
                <a:gd name="connsiteX32" fmla="*/ 553961 w 580650"/>
                <a:gd name="connsiteY32" fmla="*/ 631880 h 633500"/>
                <a:gd name="connsiteX33" fmla="*/ 561581 w 580650"/>
                <a:gd name="connsiteY33" fmla="*/ 633500 h 633500"/>
                <a:gd name="connsiteX34" fmla="*/ 561581 w 580650"/>
                <a:gd name="connsiteY34" fmla="*/ 633500 h 633500"/>
                <a:gd name="connsiteX35" fmla="*/ 566249 w 580650"/>
                <a:gd name="connsiteY35" fmla="*/ 632833 h 633500"/>
                <a:gd name="connsiteX36" fmla="*/ 567582 w 580650"/>
                <a:gd name="connsiteY36" fmla="*/ 632833 h 633500"/>
                <a:gd name="connsiteX37" fmla="*/ 571106 w 580650"/>
                <a:gd name="connsiteY37" fmla="*/ 631214 h 633500"/>
                <a:gd name="connsiteX38" fmla="*/ 571964 w 580650"/>
                <a:gd name="connsiteY38" fmla="*/ 630642 h 633500"/>
                <a:gd name="connsiteX39" fmla="*/ 575393 w 580650"/>
                <a:gd name="connsiteY39" fmla="*/ 627880 h 633500"/>
                <a:gd name="connsiteX40" fmla="*/ 575393 w 580650"/>
                <a:gd name="connsiteY40" fmla="*/ 627880 h 633500"/>
                <a:gd name="connsiteX41" fmla="*/ 577393 w 580650"/>
                <a:gd name="connsiteY41" fmla="*/ 624927 h 633500"/>
                <a:gd name="connsiteX42" fmla="*/ 578536 w 580650"/>
                <a:gd name="connsiteY42" fmla="*/ 623022 h 633500"/>
                <a:gd name="connsiteX43" fmla="*/ 578536 w 580650"/>
                <a:gd name="connsiteY43" fmla="*/ 623022 h 633500"/>
                <a:gd name="connsiteX44" fmla="*/ 579869 w 580650"/>
                <a:gd name="connsiteY44" fmla="*/ 618450 h 633500"/>
                <a:gd name="connsiteX45" fmla="*/ 579869 w 580650"/>
                <a:gd name="connsiteY45" fmla="*/ 617402 h 633500"/>
                <a:gd name="connsiteX46" fmla="*/ 580631 w 580650"/>
                <a:gd name="connsiteY46" fmla="*/ 611687 h 633500"/>
                <a:gd name="connsiteX47" fmla="*/ 418706 w 580650"/>
                <a:gd name="connsiteY47" fmla="*/ 377849 h 633500"/>
                <a:gd name="connsiteX48" fmla="*/ 322504 w 580650"/>
                <a:gd name="connsiteY48" fmla="*/ 312793 h 633500"/>
                <a:gd name="connsiteX49" fmla="*/ 368891 w 580650"/>
                <a:gd name="connsiteY49" fmla="*/ 281075 h 633500"/>
                <a:gd name="connsiteX50" fmla="*/ 290119 w 580650"/>
                <a:gd name="connsiteY50" fmla="*/ 127532 h 633500"/>
                <a:gd name="connsiteX51" fmla="*/ 351365 w 580650"/>
                <a:gd name="connsiteY51" fmla="*/ 246689 h 633500"/>
                <a:gd name="connsiteX52" fmla="*/ 288690 w 580650"/>
                <a:gd name="connsiteY52" fmla="*/ 289838 h 633500"/>
                <a:gd name="connsiteX53" fmla="*/ 231540 w 580650"/>
                <a:gd name="connsiteY53" fmla="*/ 251738 h 633500"/>
                <a:gd name="connsiteX54" fmla="*/ 227540 w 580650"/>
                <a:gd name="connsiteY54" fmla="*/ 249642 h 633500"/>
                <a:gd name="connsiteX55" fmla="*/ 210299 w 580650"/>
                <a:gd name="connsiteY55" fmla="*/ 282884 h 633500"/>
                <a:gd name="connsiteX56" fmla="*/ 254972 w 580650"/>
                <a:gd name="connsiteY56" fmla="*/ 313079 h 633500"/>
                <a:gd name="connsiteX57" fmla="*/ 161531 w 580650"/>
                <a:gd name="connsiteY57" fmla="*/ 377182 h 633500"/>
                <a:gd name="connsiteX58" fmla="*/ 60090 w 580650"/>
                <a:gd name="connsiteY58" fmla="*/ 575492 h 633500"/>
                <a:gd name="connsiteX59" fmla="*/ 127337 w 580650"/>
                <a:gd name="connsiteY59" fmla="*/ 444428 h 633500"/>
                <a:gd name="connsiteX60" fmla="*/ 242875 w 580650"/>
                <a:gd name="connsiteY60" fmla="*/ 495197 h 633500"/>
                <a:gd name="connsiteX61" fmla="*/ 166675 w 580650"/>
                <a:gd name="connsiteY61" fmla="*/ 420140 h 633500"/>
                <a:gd name="connsiteX62" fmla="*/ 288881 w 580650"/>
                <a:gd name="connsiteY62" fmla="*/ 336034 h 633500"/>
                <a:gd name="connsiteX63" fmla="*/ 413468 w 580650"/>
                <a:gd name="connsiteY63" fmla="*/ 420330 h 633500"/>
                <a:gd name="connsiteX64" fmla="*/ 290309 w 580650"/>
                <a:gd name="connsiteY64" fmla="*/ 474432 h 633500"/>
                <a:gd name="connsiteX65" fmla="*/ 490525 w 580650"/>
                <a:gd name="connsiteY65" fmla="*/ 562443 h 633500"/>
                <a:gd name="connsiteX66" fmla="*/ 337649 w 580650"/>
                <a:gd name="connsiteY66" fmla="*/ 495292 h 633500"/>
                <a:gd name="connsiteX67" fmla="*/ 452996 w 580650"/>
                <a:gd name="connsiteY67" fmla="*/ 444619 h 633500"/>
                <a:gd name="connsiteX68" fmla="*/ 520148 w 580650"/>
                <a:gd name="connsiteY68" fmla="*/ 575397 h 6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80650" h="633500">
                  <a:moveTo>
                    <a:pt x="580631" y="611687"/>
                  </a:moveTo>
                  <a:lnTo>
                    <a:pt x="580631" y="611687"/>
                  </a:lnTo>
                  <a:cubicBezTo>
                    <a:pt x="580338" y="609996"/>
                    <a:pt x="579792" y="608358"/>
                    <a:pt x="579012" y="606830"/>
                  </a:cubicBezTo>
                  <a:cubicBezTo>
                    <a:pt x="579012" y="606830"/>
                    <a:pt x="579012" y="606830"/>
                    <a:pt x="579012" y="606258"/>
                  </a:cubicBezTo>
                  <a:lnTo>
                    <a:pt x="307550" y="77621"/>
                  </a:lnTo>
                  <a:cubicBezTo>
                    <a:pt x="306723" y="76071"/>
                    <a:pt x="305663" y="74657"/>
                    <a:pt x="304406" y="73430"/>
                  </a:cubicBezTo>
                  <a:cubicBezTo>
                    <a:pt x="323913" y="65539"/>
                    <a:pt x="333329" y="43329"/>
                    <a:pt x="325439" y="23822"/>
                  </a:cubicBezTo>
                  <a:cubicBezTo>
                    <a:pt x="317548" y="4316"/>
                    <a:pt x="295338" y="-5100"/>
                    <a:pt x="275831" y="2790"/>
                  </a:cubicBezTo>
                  <a:cubicBezTo>
                    <a:pt x="256325" y="10681"/>
                    <a:pt x="246909" y="32891"/>
                    <a:pt x="254799" y="52397"/>
                  </a:cubicBezTo>
                  <a:cubicBezTo>
                    <a:pt x="258671" y="61968"/>
                    <a:pt x="266261" y="69558"/>
                    <a:pt x="275831" y="73430"/>
                  </a:cubicBezTo>
                  <a:cubicBezTo>
                    <a:pt x="274814" y="74549"/>
                    <a:pt x="273949" y="75798"/>
                    <a:pt x="273260" y="77144"/>
                  </a:cubicBezTo>
                  <a:lnTo>
                    <a:pt x="1797" y="605782"/>
                  </a:lnTo>
                  <a:cubicBezTo>
                    <a:pt x="1797" y="605782"/>
                    <a:pt x="1797" y="605782"/>
                    <a:pt x="1797" y="606353"/>
                  </a:cubicBezTo>
                  <a:cubicBezTo>
                    <a:pt x="1017" y="607882"/>
                    <a:pt x="471" y="609520"/>
                    <a:pt x="178" y="611211"/>
                  </a:cubicBezTo>
                  <a:lnTo>
                    <a:pt x="178" y="611211"/>
                  </a:lnTo>
                  <a:cubicBezTo>
                    <a:pt x="-59" y="612789"/>
                    <a:pt x="-59" y="614395"/>
                    <a:pt x="178" y="615974"/>
                  </a:cubicBezTo>
                  <a:cubicBezTo>
                    <a:pt x="178" y="615974"/>
                    <a:pt x="178" y="616736"/>
                    <a:pt x="178" y="617117"/>
                  </a:cubicBezTo>
                  <a:cubicBezTo>
                    <a:pt x="437" y="618658"/>
                    <a:pt x="885" y="620162"/>
                    <a:pt x="1511" y="621593"/>
                  </a:cubicBezTo>
                  <a:cubicBezTo>
                    <a:pt x="1511" y="621593"/>
                    <a:pt x="1511" y="621593"/>
                    <a:pt x="1511" y="621593"/>
                  </a:cubicBezTo>
                  <a:cubicBezTo>
                    <a:pt x="1511" y="621593"/>
                    <a:pt x="2464" y="622927"/>
                    <a:pt x="2845" y="623689"/>
                  </a:cubicBezTo>
                  <a:cubicBezTo>
                    <a:pt x="3425" y="624646"/>
                    <a:pt x="4061" y="625568"/>
                    <a:pt x="4750" y="626451"/>
                  </a:cubicBezTo>
                  <a:lnTo>
                    <a:pt x="4750" y="626451"/>
                  </a:lnTo>
                  <a:cubicBezTo>
                    <a:pt x="5235" y="626863"/>
                    <a:pt x="5743" y="627244"/>
                    <a:pt x="6274" y="627594"/>
                  </a:cubicBezTo>
                  <a:cubicBezTo>
                    <a:pt x="7097" y="628373"/>
                    <a:pt x="7989" y="629075"/>
                    <a:pt x="8941" y="629690"/>
                  </a:cubicBezTo>
                  <a:cubicBezTo>
                    <a:pt x="9685" y="630078"/>
                    <a:pt x="10448" y="630428"/>
                    <a:pt x="11227" y="630737"/>
                  </a:cubicBezTo>
                  <a:lnTo>
                    <a:pt x="14084" y="631785"/>
                  </a:lnTo>
                  <a:lnTo>
                    <a:pt x="16561" y="631785"/>
                  </a:lnTo>
                  <a:lnTo>
                    <a:pt x="18656" y="633500"/>
                  </a:lnTo>
                  <a:lnTo>
                    <a:pt x="19990" y="633500"/>
                  </a:lnTo>
                  <a:lnTo>
                    <a:pt x="21228" y="633500"/>
                  </a:lnTo>
                  <a:cubicBezTo>
                    <a:pt x="22973" y="633336"/>
                    <a:pt x="24679" y="632885"/>
                    <a:pt x="26276" y="632166"/>
                  </a:cubicBezTo>
                  <a:lnTo>
                    <a:pt x="290309" y="516056"/>
                  </a:lnTo>
                  <a:lnTo>
                    <a:pt x="553961" y="631880"/>
                  </a:lnTo>
                  <a:cubicBezTo>
                    <a:pt x="556353" y="632970"/>
                    <a:pt x="558953" y="633523"/>
                    <a:pt x="561581" y="633500"/>
                  </a:cubicBezTo>
                  <a:lnTo>
                    <a:pt x="561581" y="633500"/>
                  </a:lnTo>
                  <a:cubicBezTo>
                    <a:pt x="563159" y="633471"/>
                    <a:pt x="564727" y="633247"/>
                    <a:pt x="566249" y="632833"/>
                  </a:cubicBezTo>
                  <a:lnTo>
                    <a:pt x="567582" y="632833"/>
                  </a:lnTo>
                  <a:cubicBezTo>
                    <a:pt x="568792" y="632374"/>
                    <a:pt x="569970" y="631833"/>
                    <a:pt x="571106" y="631214"/>
                  </a:cubicBezTo>
                  <a:lnTo>
                    <a:pt x="571964" y="630642"/>
                  </a:lnTo>
                  <a:cubicBezTo>
                    <a:pt x="573210" y="629857"/>
                    <a:pt x="574360" y="628931"/>
                    <a:pt x="575393" y="627880"/>
                  </a:cubicBezTo>
                  <a:lnTo>
                    <a:pt x="575393" y="627880"/>
                  </a:lnTo>
                  <a:cubicBezTo>
                    <a:pt x="576136" y="626949"/>
                    <a:pt x="576804" y="625962"/>
                    <a:pt x="577393" y="624927"/>
                  </a:cubicBezTo>
                  <a:cubicBezTo>
                    <a:pt x="577808" y="624314"/>
                    <a:pt x="578190" y="623677"/>
                    <a:pt x="578536" y="623022"/>
                  </a:cubicBezTo>
                  <a:cubicBezTo>
                    <a:pt x="578536" y="623022"/>
                    <a:pt x="578536" y="623022"/>
                    <a:pt x="578536" y="623022"/>
                  </a:cubicBezTo>
                  <a:cubicBezTo>
                    <a:pt x="579180" y="621564"/>
                    <a:pt x="579628" y="620027"/>
                    <a:pt x="579869" y="618450"/>
                  </a:cubicBezTo>
                  <a:cubicBezTo>
                    <a:pt x="579869" y="618450"/>
                    <a:pt x="579869" y="617783"/>
                    <a:pt x="579869" y="617402"/>
                  </a:cubicBezTo>
                  <a:cubicBezTo>
                    <a:pt x="580468" y="615559"/>
                    <a:pt x="580726" y="613623"/>
                    <a:pt x="580631" y="611687"/>
                  </a:cubicBezTo>
                  <a:close/>
                  <a:moveTo>
                    <a:pt x="418706" y="377849"/>
                  </a:moveTo>
                  <a:lnTo>
                    <a:pt x="322504" y="312793"/>
                  </a:lnTo>
                  <a:lnTo>
                    <a:pt x="368891" y="281075"/>
                  </a:lnTo>
                  <a:close/>
                  <a:moveTo>
                    <a:pt x="290119" y="127532"/>
                  </a:moveTo>
                  <a:lnTo>
                    <a:pt x="351365" y="246689"/>
                  </a:lnTo>
                  <a:lnTo>
                    <a:pt x="288690" y="289838"/>
                  </a:lnTo>
                  <a:lnTo>
                    <a:pt x="231540" y="251738"/>
                  </a:lnTo>
                  <a:cubicBezTo>
                    <a:pt x="230300" y="250873"/>
                    <a:pt x="228956" y="250169"/>
                    <a:pt x="227540" y="249642"/>
                  </a:cubicBezTo>
                  <a:close/>
                  <a:moveTo>
                    <a:pt x="210299" y="282884"/>
                  </a:moveTo>
                  <a:lnTo>
                    <a:pt x="254972" y="313079"/>
                  </a:lnTo>
                  <a:lnTo>
                    <a:pt x="161531" y="377182"/>
                  </a:lnTo>
                  <a:close/>
                  <a:moveTo>
                    <a:pt x="60090" y="575492"/>
                  </a:moveTo>
                  <a:lnTo>
                    <a:pt x="127337" y="444428"/>
                  </a:lnTo>
                  <a:lnTo>
                    <a:pt x="242875" y="495197"/>
                  </a:lnTo>
                  <a:close/>
                  <a:moveTo>
                    <a:pt x="166675" y="420140"/>
                  </a:moveTo>
                  <a:lnTo>
                    <a:pt x="288881" y="336034"/>
                  </a:lnTo>
                  <a:lnTo>
                    <a:pt x="413468" y="420330"/>
                  </a:lnTo>
                  <a:lnTo>
                    <a:pt x="290309" y="474432"/>
                  </a:lnTo>
                  <a:close/>
                  <a:moveTo>
                    <a:pt x="490525" y="562443"/>
                  </a:moveTo>
                  <a:lnTo>
                    <a:pt x="337649" y="495292"/>
                  </a:lnTo>
                  <a:lnTo>
                    <a:pt x="452996" y="444619"/>
                  </a:lnTo>
                  <a:lnTo>
                    <a:pt x="520148" y="57539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DAC7483F-B198-46AE-B161-B61EE8B7072D}"/>
              </a:ext>
            </a:extLst>
          </p:cNvPr>
          <p:cNvSpPr txBox="1"/>
          <p:nvPr/>
        </p:nvSpPr>
        <p:spPr>
          <a:xfrm>
            <a:off x="9238893" y="2239730"/>
            <a:ext cx="2599355" cy="712421"/>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Detect and respond to threats</a:t>
            </a:r>
          </a:p>
        </p:txBody>
      </p:sp>
      <p:sp>
        <p:nvSpPr>
          <p:cNvPr id="6" name="TextBox 5">
            <a:extLst>
              <a:ext uri="{FF2B5EF4-FFF2-40B4-BE49-F238E27FC236}">
                <a16:creationId xmlns:a16="http://schemas.microsoft.com/office/drawing/2014/main" id="{087465F1-3449-4A76-A1B2-A0692F301840}"/>
              </a:ext>
            </a:extLst>
          </p:cNvPr>
          <p:cNvSpPr txBox="1"/>
          <p:nvPr/>
        </p:nvSpPr>
        <p:spPr>
          <a:xfrm>
            <a:off x="8376149" y="3124784"/>
            <a:ext cx="3621264" cy="2554545"/>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4FE7FF"/>
                </a:solidFill>
                <a:effectLst/>
                <a:uLnTx/>
                <a:uFillTx/>
                <a:latin typeface="Segoe UI"/>
                <a:ea typeface="+mn-ea"/>
                <a:cs typeface="+mn-cs"/>
              </a:rPr>
              <a:t>Microsoft Security Graph</a:t>
            </a:r>
            <a:r>
              <a:rPr kumimoji="0" lang="en-US" sz="1400" b="0" i="0" u="none" strike="noStrike" kern="1200" cap="none" spc="0" normalizeH="0" baseline="0" noProof="0">
                <a:ln>
                  <a:noFill/>
                </a:ln>
                <a:solidFill>
                  <a:srgbClr val="FFFFFF"/>
                </a:solidFill>
                <a:effectLst/>
                <a:uLnTx/>
                <a:uFillTx/>
                <a:latin typeface="Segoe UI"/>
                <a:ea typeface="+mn-ea"/>
                <a:cs typeface="+mn-cs"/>
              </a:rPr>
              <a:t>, collects and streamlines secure and scalable delivery of Microsoft Graph data sources for Azure development tools </a:t>
            </a:r>
            <a:r>
              <a:rPr kumimoji="0" lang="en-US" sz="1400" b="0" i="0" u="none" strike="noStrike" kern="1200" cap="none" spc="0" normalizeH="0" baseline="0" noProof="0">
                <a:ln>
                  <a:noFill/>
                </a:ln>
                <a:solidFill>
                  <a:srgbClr val="4FE7FF"/>
                </a:solidFill>
                <a:effectLst/>
                <a:uLnTx/>
                <a:uFillTx/>
                <a:latin typeface="Segoe UI"/>
                <a:ea typeface="+mn-ea"/>
                <a:cs typeface="+mn-cs"/>
              </a:rPr>
              <a:t>to</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4FE7FF"/>
                </a:solidFill>
                <a:effectLst/>
                <a:uLnTx/>
                <a:uFillTx/>
                <a:latin typeface="Segoe UI"/>
                <a:ea typeface="+mn-ea"/>
                <a:cs typeface="+mn-cs"/>
              </a:rPr>
              <a:t>build</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4FE7FF"/>
                </a:solidFill>
                <a:effectLst/>
                <a:uLnTx/>
                <a:uFillTx/>
                <a:latin typeface="Segoe UI"/>
                <a:ea typeface="+mn-ea"/>
                <a:cs typeface="+mn-cs"/>
              </a:rPr>
              <a:t>intelligent</a:t>
            </a:r>
            <a:r>
              <a:rPr kumimoji="0" lang="en-US" sz="1400" b="0" i="0" u="none" strike="noStrike" kern="1200" cap="none" spc="0" normalizeH="0" baseline="0" noProof="0">
                <a:ln>
                  <a:noFill/>
                </a:ln>
                <a:solidFill>
                  <a:srgbClr val="FFFFFF"/>
                </a:solidFill>
                <a:effectLst/>
                <a:uLnTx/>
                <a:uFillTx/>
                <a:latin typeface="Segoe UI"/>
                <a:ea typeface="+mn-ea"/>
                <a:cs typeface="+mn-cs"/>
              </a:rPr>
              <a:t> </a:t>
            </a:r>
            <a:r>
              <a:rPr kumimoji="0" lang="en-US" sz="1400" b="0" i="0" u="none" strike="noStrike" kern="1200" cap="none" spc="0" normalizeH="0" baseline="0" noProof="0">
                <a:ln>
                  <a:noFill/>
                </a:ln>
                <a:solidFill>
                  <a:srgbClr val="4FE7FF"/>
                </a:solidFill>
                <a:effectLst/>
                <a:uLnTx/>
                <a:uFillTx/>
                <a:latin typeface="Segoe UI"/>
                <a:ea typeface="+mn-ea"/>
                <a:cs typeface="+mn-cs"/>
              </a:rPr>
              <a:t>applications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4FE7FF"/>
                </a:solidFill>
                <a:effectLst/>
                <a:uLnTx/>
                <a:uFillTx/>
                <a:latin typeface="Segoe UI"/>
                <a:ea typeface="+mn-ea"/>
                <a:cs typeface="+mn-cs"/>
              </a:rPr>
              <a:t>Azure Defender </a:t>
            </a:r>
            <a:r>
              <a:rPr kumimoji="0" lang="en-US" sz="1400" b="0" i="0" u="none" strike="noStrike" kern="1200" cap="none" spc="0" normalizeH="0" baseline="0" noProof="0">
                <a:ln>
                  <a:noFill/>
                </a:ln>
                <a:solidFill>
                  <a:srgbClr val="FFFFFF"/>
                </a:solidFill>
                <a:effectLst/>
                <a:uLnTx/>
                <a:uFillTx/>
                <a:latin typeface="Segoe UI"/>
                <a:ea typeface="+mn-ea"/>
                <a:cs typeface="+mn-cs"/>
              </a:rPr>
              <a:t>leverages</a:t>
            </a:r>
            <a:r>
              <a:rPr kumimoji="0" lang="en-US" sz="1400" b="0" i="0" u="none" strike="noStrike" kern="1200" cap="none" spc="0" normalizeH="0" baseline="0" noProof="0">
                <a:ln>
                  <a:noFill/>
                </a:ln>
                <a:solidFill>
                  <a:srgbClr val="4FE7FF"/>
                </a:solidFill>
                <a:effectLst/>
                <a:uLnTx/>
                <a:uFillTx/>
                <a:latin typeface="Segoe UI"/>
                <a:ea typeface="+mn-ea"/>
                <a:cs typeface="+mn-cs"/>
              </a:rPr>
              <a:t> automated workflows </a:t>
            </a:r>
            <a:r>
              <a:rPr kumimoji="0" lang="en-US" sz="1400" b="0" i="0" u="none" strike="noStrike" kern="1200" cap="none" spc="0" normalizeH="0" baseline="0" noProof="0">
                <a:ln>
                  <a:noFill/>
                </a:ln>
                <a:solidFill>
                  <a:srgbClr val="FFFFFF"/>
                </a:solidFill>
                <a:effectLst/>
                <a:uLnTx/>
                <a:uFillTx/>
                <a:latin typeface="Segoe UI"/>
                <a:ea typeface="+mn-ea"/>
                <a:cs typeface="+mn-cs"/>
              </a:rPr>
              <a:t>to deploy threat protection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for workload</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12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Azure Sentinel </a:t>
            </a:r>
            <a:r>
              <a:rPr kumimoji="0" lang="en-US" sz="1400" b="0" i="0" u="none" strike="noStrike" kern="1200" cap="none" spc="0" normalizeH="0" baseline="0" noProof="0">
                <a:ln>
                  <a:noFill/>
                </a:ln>
                <a:solidFill>
                  <a:srgbClr val="FFFFFF"/>
                </a:solidFill>
                <a:effectLst/>
                <a:uLnTx/>
                <a:uFillTx/>
                <a:latin typeface="Segoe UI"/>
                <a:ea typeface="+mn-ea"/>
                <a:cs typeface="+mn-cs"/>
              </a:rPr>
              <a:t>identify and mitigate threats against your workloads</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2824975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46" name="Graphic 9">
            <a:extLst>
              <a:ext uri="{FF2B5EF4-FFF2-40B4-BE49-F238E27FC236}">
                <a16:creationId xmlns:a16="http://schemas.microsoft.com/office/drawing/2014/main" id="{C97B7D9F-2260-45D4-90FC-2ACA62B18942}"/>
              </a:ext>
              <a:ext uri="{C183D7F6-B498-43B3-948B-1728B52AA6E4}">
                <adec:decorative xmlns:adec="http://schemas.microsoft.com/office/drawing/2017/decorative" val="1"/>
              </a:ext>
            </a:extLst>
          </p:cNvPr>
          <p:cNvGrpSpPr/>
          <p:nvPr/>
        </p:nvGrpSpPr>
        <p:grpSpPr>
          <a:xfrm>
            <a:off x="593156" y="557603"/>
            <a:ext cx="727644" cy="705551"/>
            <a:chOff x="733599" y="2926831"/>
            <a:chExt cx="731520" cy="731520"/>
          </a:xfrm>
        </p:grpSpPr>
        <p:sp>
          <p:nvSpPr>
            <p:cNvPr id="47" name="Freeform: Shape 46">
              <a:extLst>
                <a:ext uri="{FF2B5EF4-FFF2-40B4-BE49-F238E27FC236}">
                  <a16:creationId xmlns:a16="http://schemas.microsoft.com/office/drawing/2014/main" id="{3AF40A6A-3432-44C8-9DE8-D0BEAC0E9762}"/>
                </a:ext>
              </a:extLst>
            </p:cNvPr>
            <p:cNvSpPr/>
            <p:nvPr/>
          </p:nvSpPr>
          <p:spPr>
            <a:xfrm>
              <a:off x="117555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A486DAA-1D20-4B2B-9EA2-FF432C476039}"/>
                </a:ext>
              </a:extLst>
            </p:cNvPr>
            <p:cNvSpPr/>
            <p:nvPr/>
          </p:nvSpPr>
          <p:spPr>
            <a:xfrm>
              <a:off x="985059" y="2980171"/>
              <a:ext cx="213360" cy="76200"/>
            </a:xfrm>
            <a:custGeom>
              <a:avLst/>
              <a:gdLst>
                <a:gd name="connsiteX0" fmla="*/ 167640 w 213360"/>
                <a:gd name="connsiteY0" fmla="*/ 0 h 76200"/>
                <a:gd name="connsiteX1" fmla="*/ 167640 w 213360"/>
                <a:gd name="connsiteY1" fmla="*/ 38100 h 76200"/>
                <a:gd name="connsiteX2" fmla="*/ 129540 w 213360"/>
                <a:gd name="connsiteY2" fmla="*/ 38100 h 76200"/>
                <a:gd name="connsiteX3" fmla="*/ 129540 w 213360"/>
                <a:gd name="connsiteY3" fmla="*/ 0 h 76200"/>
                <a:gd name="connsiteX4" fmla="*/ 83820 w 213360"/>
                <a:gd name="connsiteY4" fmla="*/ 0 h 76200"/>
                <a:gd name="connsiteX5" fmla="*/ 83820 w 213360"/>
                <a:gd name="connsiteY5" fmla="*/ 38100 h 76200"/>
                <a:gd name="connsiteX6" fmla="*/ 45720 w 213360"/>
                <a:gd name="connsiteY6" fmla="*/ 38100 h 76200"/>
                <a:gd name="connsiteX7" fmla="*/ 45720 w 213360"/>
                <a:gd name="connsiteY7" fmla="*/ 0 h 76200"/>
                <a:gd name="connsiteX8" fmla="*/ 0 w 213360"/>
                <a:gd name="connsiteY8" fmla="*/ 0 h 76200"/>
                <a:gd name="connsiteX9" fmla="*/ 0 w 213360"/>
                <a:gd name="connsiteY9" fmla="*/ 76200 h 76200"/>
                <a:gd name="connsiteX10" fmla="*/ 213360 w 213360"/>
                <a:gd name="connsiteY10" fmla="*/ 76200 h 76200"/>
                <a:gd name="connsiteX11" fmla="*/ 213360 w 213360"/>
                <a:gd name="connsiteY11" fmla="*/ 0 h 76200"/>
                <a:gd name="connsiteX12" fmla="*/ 167640 w 213360"/>
                <a:gd name="connsiteY12"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 h="76200">
                  <a:moveTo>
                    <a:pt x="167640" y="0"/>
                  </a:moveTo>
                  <a:lnTo>
                    <a:pt x="167640" y="38100"/>
                  </a:lnTo>
                  <a:lnTo>
                    <a:pt x="129540" y="38100"/>
                  </a:lnTo>
                  <a:lnTo>
                    <a:pt x="129540" y="0"/>
                  </a:lnTo>
                  <a:lnTo>
                    <a:pt x="83820" y="0"/>
                  </a:lnTo>
                  <a:lnTo>
                    <a:pt x="83820" y="38100"/>
                  </a:lnTo>
                  <a:lnTo>
                    <a:pt x="45720" y="38100"/>
                  </a:lnTo>
                  <a:lnTo>
                    <a:pt x="45720" y="0"/>
                  </a:lnTo>
                  <a:lnTo>
                    <a:pt x="0" y="0"/>
                  </a:lnTo>
                  <a:lnTo>
                    <a:pt x="0" y="76200"/>
                  </a:lnTo>
                  <a:lnTo>
                    <a:pt x="213360" y="76200"/>
                  </a:lnTo>
                  <a:lnTo>
                    <a:pt x="213360" y="0"/>
                  </a:lnTo>
                  <a:lnTo>
                    <a:pt x="1676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2D3F37F-6D5A-445A-9FB1-69858E385003}"/>
                </a:ext>
              </a:extLst>
            </p:cNvPr>
            <p:cNvSpPr/>
            <p:nvPr/>
          </p:nvSpPr>
          <p:spPr>
            <a:xfrm>
              <a:off x="84789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E1A1FE41-E1B8-44E4-A1A6-A21A1F699846}"/>
                </a:ext>
              </a:extLst>
            </p:cNvPr>
            <p:cNvSpPr/>
            <p:nvPr/>
          </p:nvSpPr>
          <p:spPr>
            <a:xfrm>
              <a:off x="1198419" y="3277351"/>
              <a:ext cx="114300" cy="153238"/>
            </a:xfrm>
            <a:custGeom>
              <a:avLst/>
              <a:gdLst>
                <a:gd name="connsiteX0" fmla="*/ 56540 w 114300"/>
                <a:gd name="connsiteY0" fmla="*/ 101498 h 153238"/>
                <a:gd name="connsiteX1" fmla="*/ 114300 w 114300"/>
                <a:gd name="connsiteY1" fmla="*/ 134722 h 153238"/>
                <a:gd name="connsiteX2" fmla="*/ 114300 w 114300"/>
                <a:gd name="connsiteY2" fmla="*/ 0 h 153238"/>
                <a:gd name="connsiteX3" fmla="*/ 0 w 114300"/>
                <a:gd name="connsiteY3" fmla="*/ 0 h 153238"/>
                <a:gd name="connsiteX4" fmla="*/ 0 w 114300"/>
                <a:gd name="connsiteY4" fmla="*/ 153238 h 153238"/>
                <a:gd name="connsiteX5" fmla="*/ 56540 w 114300"/>
                <a:gd name="connsiteY5" fmla="*/ 101498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153238">
                  <a:moveTo>
                    <a:pt x="56540" y="101498"/>
                  </a:moveTo>
                  <a:lnTo>
                    <a:pt x="114300" y="134722"/>
                  </a:lnTo>
                  <a:lnTo>
                    <a:pt x="114300" y="0"/>
                  </a:lnTo>
                  <a:lnTo>
                    <a:pt x="0" y="0"/>
                  </a:lnTo>
                  <a:lnTo>
                    <a:pt x="0" y="153238"/>
                  </a:lnTo>
                  <a:lnTo>
                    <a:pt x="56540" y="101498"/>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7002D8-1004-4B43-BD0D-9D9E6C0B322E}"/>
                </a:ext>
              </a:extLst>
            </p:cNvPr>
            <p:cNvSpPr/>
            <p:nvPr/>
          </p:nvSpPr>
          <p:spPr>
            <a:xfrm>
              <a:off x="1181731" y="3406967"/>
              <a:ext cx="209245" cy="160172"/>
            </a:xfrm>
            <a:custGeom>
              <a:avLst/>
              <a:gdLst>
                <a:gd name="connsiteX0" fmla="*/ 11811 w 209245"/>
                <a:gd name="connsiteY0" fmla="*/ 81534 h 160172"/>
                <a:gd name="connsiteX1" fmla="*/ 80924 w 209245"/>
                <a:gd name="connsiteY1" fmla="*/ 98679 h 160172"/>
                <a:gd name="connsiteX2" fmla="*/ 115062 w 209245"/>
                <a:gd name="connsiteY2" fmla="*/ 134722 h 160172"/>
                <a:gd name="connsiteX3" fmla="*/ 209245 w 209245"/>
                <a:gd name="connsiteY3" fmla="*/ 160172 h 160172"/>
                <a:gd name="connsiteX4" fmla="*/ 168478 w 209245"/>
                <a:gd name="connsiteY4" fmla="*/ 53035 h 160172"/>
                <a:gd name="connsiteX5" fmla="*/ 76352 w 209245"/>
                <a:gd name="connsiteY5" fmla="*/ 0 h 160172"/>
                <a:gd name="connsiteX6" fmla="*/ 0 w 209245"/>
                <a:gd name="connsiteY6" fmla="*/ 69875 h 160172"/>
                <a:gd name="connsiteX7" fmla="*/ 11811 w 209245"/>
                <a:gd name="connsiteY7" fmla="*/ 81534 h 1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245" h="160172">
                  <a:moveTo>
                    <a:pt x="11811" y="81534"/>
                  </a:moveTo>
                  <a:lnTo>
                    <a:pt x="80924" y="98679"/>
                  </a:lnTo>
                  <a:lnTo>
                    <a:pt x="115062" y="134722"/>
                  </a:lnTo>
                  <a:lnTo>
                    <a:pt x="209245" y="160172"/>
                  </a:lnTo>
                  <a:lnTo>
                    <a:pt x="168478" y="53035"/>
                  </a:lnTo>
                  <a:lnTo>
                    <a:pt x="76352" y="0"/>
                  </a:lnTo>
                  <a:lnTo>
                    <a:pt x="0" y="69875"/>
                  </a:lnTo>
                  <a:lnTo>
                    <a:pt x="11811" y="81534"/>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D14AAFB5-F762-4786-859A-5F1BD493B83E}"/>
                </a:ext>
              </a:extLst>
            </p:cNvPr>
            <p:cNvSpPr/>
            <p:nvPr/>
          </p:nvSpPr>
          <p:spPr>
            <a:xfrm>
              <a:off x="870759" y="3277351"/>
              <a:ext cx="114300" cy="223189"/>
            </a:xfrm>
            <a:custGeom>
              <a:avLst/>
              <a:gdLst>
                <a:gd name="connsiteX0" fmla="*/ 40996 w 114300"/>
                <a:gd name="connsiteY0" fmla="*/ 169850 h 223189"/>
                <a:gd name="connsiteX1" fmla="*/ 114300 w 114300"/>
                <a:gd name="connsiteY1" fmla="*/ 151790 h 223189"/>
                <a:gd name="connsiteX2" fmla="*/ 114300 w 114300"/>
                <a:gd name="connsiteY2" fmla="*/ 0 h 223189"/>
                <a:gd name="connsiteX3" fmla="*/ 0 w 114300"/>
                <a:gd name="connsiteY3" fmla="*/ 0 h 223189"/>
                <a:gd name="connsiteX4" fmla="*/ 0 w 114300"/>
                <a:gd name="connsiteY4" fmla="*/ 223190 h 223189"/>
                <a:gd name="connsiteX5" fmla="*/ 40996 w 114300"/>
                <a:gd name="connsiteY5" fmla="*/ 169850 h 22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23189">
                  <a:moveTo>
                    <a:pt x="40996" y="169850"/>
                  </a:moveTo>
                  <a:lnTo>
                    <a:pt x="114300" y="151790"/>
                  </a:lnTo>
                  <a:lnTo>
                    <a:pt x="114300" y="0"/>
                  </a:lnTo>
                  <a:lnTo>
                    <a:pt x="0" y="0"/>
                  </a:lnTo>
                  <a:lnTo>
                    <a:pt x="0" y="223190"/>
                  </a:lnTo>
                  <a:lnTo>
                    <a:pt x="40996" y="16985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8A1C0A6-B0B1-4AD6-9538-652F62E14B0C}"/>
                </a:ext>
              </a:extLst>
            </p:cNvPr>
            <p:cNvSpPr/>
            <p:nvPr/>
          </p:nvSpPr>
          <p:spPr>
            <a:xfrm>
              <a:off x="792882" y="3434399"/>
              <a:ext cx="609599" cy="162991"/>
            </a:xfrm>
            <a:custGeom>
              <a:avLst/>
              <a:gdLst>
                <a:gd name="connsiteX0" fmla="*/ 0 w 609599"/>
                <a:gd name="connsiteY0" fmla="*/ 162992 h 162991"/>
                <a:gd name="connsiteX1" fmla="*/ 66446 w 609599"/>
                <a:gd name="connsiteY1" fmla="*/ 118491 h 162991"/>
                <a:gd name="connsiteX2" fmla="*/ 132055 w 609599"/>
                <a:gd name="connsiteY2" fmla="*/ 33071 h 162991"/>
                <a:gd name="connsiteX3" fmla="*/ 241249 w 609599"/>
                <a:gd name="connsiteY3" fmla="*/ 6096 h 162991"/>
                <a:gd name="connsiteX4" fmla="*/ 271348 w 609599"/>
                <a:gd name="connsiteY4" fmla="*/ 24460 h 162991"/>
                <a:gd name="connsiteX5" fmla="*/ 313411 w 609599"/>
                <a:gd name="connsiteY5" fmla="*/ 0 h 162991"/>
                <a:gd name="connsiteX6" fmla="*/ 389001 w 609599"/>
                <a:gd name="connsiteY6" fmla="*/ 74752 h 162991"/>
                <a:gd name="connsiteX7" fmla="*/ 457810 w 609599"/>
                <a:gd name="connsiteY7" fmla="*/ 91821 h 162991"/>
                <a:gd name="connsiteX8" fmla="*/ 491719 w 609599"/>
                <a:gd name="connsiteY8" fmla="*/ 127635 h 162991"/>
                <a:gd name="connsiteX9" fmla="*/ 609600 w 609599"/>
                <a:gd name="connsiteY9" fmla="*/ 162992 h 162991"/>
                <a:gd name="connsiteX10" fmla="*/ 358140 w 609599"/>
                <a:gd name="connsiteY10" fmla="*/ 162992 h 162991"/>
                <a:gd name="connsiteX11" fmla="*/ 283616 w 609599"/>
                <a:gd name="connsiteY11" fmla="*/ 134188 h 162991"/>
                <a:gd name="connsiteX12" fmla="*/ 205740 w 609599"/>
                <a:gd name="connsiteY12" fmla="*/ 162992 h 162991"/>
                <a:gd name="connsiteX13" fmla="*/ 0 w 609599"/>
                <a:gd name="connsiteY13" fmla="*/ 162992 h 1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599" h="162991">
                  <a:moveTo>
                    <a:pt x="0" y="162992"/>
                  </a:moveTo>
                  <a:lnTo>
                    <a:pt x="66446" y="118491"/>
                  </a:lnTo>
                  <a:lnTo>
                    <a:pt x="132055" y="33071"/>
                  </a:lnTo>
                  <a:lnTo>
                    <a:pt x="241249" y="6096"/>
                  </a:lnTo>
                  <a:lnTo>
                    <a:pt x="271348" y="24460"/>
                  </a:lnTo>
                  <a:lnTo>
                    <a:pt x="313411" y="0"/>
                  </a:lnTo>
                  <a:lnTo>
                    <a:pt x="389001" y="74752"/>
                  </a:lnTo>
                  <a:lnTo>
                    <a:pt x="457810" y="91821"/>
                  </a:lnTo>
                  <a:lnTo>
                    <a:pt x="491719" y="127635"/>
                  </a:lnTo>
                  <a:lnTo>
                    <a:pt x="609600" y="162992"/>
                  </a:lnTo>
                  <a:lnTo>
                    <a:pt x="358140" y="162992"/>
                  </a:lnTo>
                  <a:lnTo>
                    <a:pt x="283616" y="134188"/>
                  </a:lnTo>
                  <a:lnTo>
                    <a:pt x="205740" y="162992"/>
                  </a:lnTo>
                  <a:lnTo>
                    <a:pt x="0" y="162992"/>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23A4070-5CAF-4B20-8255-54BD26AAEB0D}"/>
                </a:ext>
              </a:extLst>
            </p:cNvPr>
            <p:cNvSpPr/>
            <p:nvPr/>
          </p:nvSpPr>
          <p:spPr>
            <a:xfrm>
              <a:off x="1007919" y="3079231"/>
              <a:ext cx="167640" cy="391515"/>
            </a:xfrm>
            <a:custGeom>
              <a:avLst/>
              <a:gdLst>
                <a:gd name="connsiteX0" fmla="*/ 167640 w 167640"/>
                <a:gd name="connsiteY0" fmla="*/ 91440 h 391515"/>
                <a:gd name="connsiteX1" fmla="*/ 167640 w 167640"/>
                <a:gd name="connsiteY1" fmla="*/ 0 h 391515"/>
                <a:gd name="connsiteX2" fmla="*/ 0 w 167640"/>
                <a:gd name="connsiteY2" fmla="*/ 0 h 391515"/>
                <a:gd name="connsiteX3" fmla="*/ 0 w 167640"/>
                <a:gd name="connsiteY3" fmla="*/ 91440 h 391515"/>
                <a:gd name="connsiteX4" fmla="*/ 22860 w 167640"/>
                <a:gd name="connsiteY4" fmla="*/ 91440 h 391515"/>
                <a:gd name="connsiteX5" fmla="*/ 22860 w 167640"/>
                <a:gd name="connsiteY5" fmla="*/ 198120 h 391515"/>
                <a:gd name="connsiteX6" fmla="*/ 0 w 167640"/>
                <a:gd name="connsiteY6" fmla="*/ 198120 h 391515"/>
                <a:gd name="connsiteX7" fmla="*/ 0 w 167640"/>
                <a:gd name="connsiteY7" fmla="*/ 344195 h 391515"/>
                <a:gd name="connsiteX8" fmla="*/ 30023 w 167640"/>
                <a:gd name="connsiteY8" fmla="*/ 336575 h 391515"/>
                <a:gd name="connsiteX9" fmla="*/ 56617 w 167640"/>
                <a:gd name="connsiteY9" fmla="*/ 352806 h 391515"/>
                <a:gd name="connsiteX10" fmla="*/ 102337 w 167640"/>
                <a:gd name="connsiteY10" fmla="*/ 326365 h 391515"/>
                <a:gd name="connsiteX11" fmla="*/ 167640 w 167640"/>
                <a:gd name="connsiteY11" fmla="*/ 391516 h 391515"/>
                <a:gd name="connsiteX12" fmla="*/ 167640 w 167640"/>
                <a:gd name="connsiteY12" fmla="*/ 198120 h 391515"/>
                <a:gd name="connsiteX13" fmla="*/ 144780 w 167640"/>
                <a:gd name="connsiteY13" fmla="*/ 198120 h 391515"/>
                <a:gd name="connsiteX14" fmla="*/ 144780 w 167640"/>
                <a:gd name="connsiteY14" fmla="*/ 91440 h 391515"/>
                <a:gd name="connsiteX15" fmla="*/ 110490 w 167640"/>
                <a:gd name="connsiteY15" fmla="*/ 110490 h 391515"/>
                <a:gd name="connsiteX16" fmla="*/ 57150 w 167640"/>
                <a:gd name="connsiteY16" fmla="*/ 110490 h 391515"/>
                <a:gd name="connsiteX17" fmla="*/ 57150 w 167640"/>
                <a:gd name="connsiteY17" fmla="*/ 61646 h 391515"/>
                <a:gd name="connsiteX18" fmla="*/ 83820 w 167640"/>
                <a:gd name="connsiteY18" fmla="*/ 34976 h 391515"/>
                <a:gd name="connsiteX19" fmla="*/ 110490 w 167640"/>
                <a:gd name="connsiteY19" fmla="*/ 61646 h 3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640" h="391515">
                  <a:moveTo>
                    <a:pt x="167640" y="91440"/>
                  </a:moveTo>
                  <a:lnTo>
                    <a:pt x="167640" y="0"/>
                  </a:lnTo>
                  <a:lnTo>
                    <a:pt x="0" y="0"/>
                  </a:lnTo>
                  <a:lnTo>
                    <a:pt x="0" y="91440"/>
                  </a:lnTo>
                  <a:lnTo>
                    <a:pt x="22860" y="91440"/>
                  </a:lnTo>
                  <a:lnTo>
                    <a:pt x="22860" y="198120"/>
                  </a:lnTo>
                  <a:lnTo>
                    <a:pt x="0" y="198120"/>
                  </a:lnTo>
                  <a:lnTo>
                    <a:pt x="0" y="344195"/>
                  </a:lnTo>
                  <a:lnTo>
                    <a:pt x="30023" y="336575"/>
                  </a:lnTo>
                  <a:lnTo>
                    <a:pt x="56617" y="352806"/>
                  </a:lnTo>
                  <a:lnTo>
                    <a:pt x="102337" y="326365"/>
                  </a:lnTo>
                  <a:lnTo>
                    <a:pt x="167640" y="391516"/>
                  </a:lnTo>
                  <a:lnTo>
                    <a:pt x="167640" y="198120"/>
                  </a:lnTo>
                  <a:lnTo>
                    <a:pt x="144780" y="198120"/>
                  </a:lnTo>
                  <a:lnTo>
                    <a:pt x="144780" y="91440"/>
                  </a:lnTo>
                  <a:close/>
                  <a:moveTo>
                    <a:pt x="110490" y="110490"/>
                  </a:moveTo>
                  <a:lnTo>
                    <a:pt x="57150" y="110490"/>
                  </a:lnTo>
                  <a:lnTo>
                    <a:pt x="57150" y="61646"/>
                  </a:lnTo>
                  <a:cubicBezTo>
                    <a:pt x="57150" y="46916"/>
                    <a:pt x="69091" y="34976"/>
                    <a:pt x="83820" y="34976"/>
                  </a:cubicBezTo>
                  <a:cubicBezTo>
                    <a:pt x="98549" y="34976"/>
                    <a:pt x="110490" y="46916"/>
                    <a:pt x="110490" y="61646"/>
                  </a:cubicBez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7051AD17-8171-43F5-BE9C-A42566004B70}"/>
              </a:ext>
            </a:extLst>
          </p:cNvPr>
          <p:cNvSpPr>
            <a:spLocks noGrp="1"/>
          </p:cNvSpPr>
          <p:nvPr>
            <p:ph type="title"/>
          </p:nvPr>
        </p:nvSpPr>
        <p:spPr>
          <a:xfrm>
            <a:off x="1491429" y="573714"/>
            <a:ext cx="10107415" cy="795089"/>
          </a:xfrm>
        </p:spPr>
        <p:txBody>
          <a:bodyPr anchor="ctr"/>
          <a:lstStyle/>
          <a:p>
            <a:r>
              <a:rPr lang="en-US" sz="3200" spc="-50">
                <a:solidFill>
                  <a:schemeClr val="bg1"/>
                </a:solidFill>
                <a:latin typeface="+mn-lt"/>
                <a:cs typeface="Segoe UI Semibold" panose="020B0702040204020203" pitchFamily="34" charset="0"/>
              </a:rPr>
              <a:t>Built on a secure foundation</a:t>
            </a:r>
            <a:br>
              <a:rPr lang="en-US" sz="2800">
                <a:solidFill>
                  <a:schemeClr val="accent4"/>
                </a:solidFill>
              </a:rPr>
            </a:br>
            <a:r>
              <a:rPr lang="en-GB" sz="2400" i="1">
                <a:solidFill>
                  <a:schemeClr val="bg1"/>
                </a:solidFill>
                <a:latin typeface="+mn-lt"/>
                <a:cs typeface="Segoe UI Semilight" panose="020B0402040204020203" pitchFamily="34" charset="0"/>
              </a:rPr>
              <a:t>Principle: </a:t>
            </a:r>
            <a:r>
              <a:rPr lang="en-US" sz="2400" i="1">
                <a:solidFill>
                  <a:schemeClr val="accent5"/>
                </a:solidFill>
                <a:latin typeface="+mn-lt"/>
                <a:cs typeface="Segoe UI Semilight" panose="020B0402040204020203" pitchFamily="34" charset="0"/>
              </a:rPr>
              <a:t>Build a comprehensive strategy</a:t>
            </a:r>
            <a:endParaRPr lang="en-US" sz="2800" i="1">
              <a:solidFill>
                <a:schemeClr val="accent5"/>
              </a:solidFill>
              <a:latin typeface="+mn-lt"/>
              <a:cs typeface="Segoe UI Semilight" panose="020B0402040204020203" pitchFamily="34" charset="0"/>
            </a:endParaRPr>
          </a:p>
        </p:txBody>
      </p:sp>
      <p:sp>
        <p:nvSpPr>
          <p:cNvPr id="74" name="TextBox 73">
            <a:extLst>
              <a:ext uri="{FF2B5EF4-FFF2-40B4-BE49-F238E27FC236}">
                <a16:creationId xmlns:a16="http://schemas.microsoft.com/office/drawing/2014/main" id="{899D939E-4B5C-416F-8C17-DB48E1998CD5}"/>
              </a:ext>
            </a:extLst>
          </p:cNvPr>
          <p:cNvSpPr txBox="1"/>
          <p:nvPr/>
        </p:nvSpPr>
        <p:spPr>
          <a:xfrm>
            <a:off x="621793" y="2011403"/>
            <a:ext cx="3372466" cy="538874"/>
          </a:xfrm>
          <a:prstGeom prst="rect">
            <a:avLst/>
          </a:prstGeom>
          <a:noFill/>
        </p:spPr>
        <p:txBody>
          <a:bodyPr wrap="square" lIns="179234" tIns="143387" rIns="179234" bIns="143387" rtlCol="0">
            <a:spAutoFit/>
          </a:bodyPr>
          <a:lstStyle>
            <a:defPPr>
              <a:defRPr lang="en-US"/>
            </a:defPPr>
            <a:lvl1pPr>
              <a:lnSpc>
                <a:spcPct val="90000"/>
              </a:lnSpc>
              <a:spcAft>
                <a:spcPts val="800"/>
              </a:spcAft>
              <a:defRPr sz="2000">
                <a:ln w="3175">
                  <a:noFill/>
                </a:ln>
                <a:solidFill>
                  <a:schemeClr val="accent1"/>
                </a:solidFill>
                <a:latin typeface="Segoe UI Semilight" panose="020B0402040204020203" pitchFamily="34" charset="0"/>
                <a:cs typeface="Segoe UI Semilight" panose="020B0402040204020203" pitchFamily="34" charset="0"/>
              </a:defRPr>
            </a:lvl1pPr>
          </a:lstStyle>
          <a:p>
            <a:pPr marL="0" marR="0" lvl="0" indent="0" algn="l" defTabSz="914367" rtl="0" eaLnBrk="1" fontAlgn="auto" latinLnBrk="0" hangingPunct="1">
              <a:lnSpc>
                <a:spcPct val="90000"/>
              </a:lnSpc>
              <a:spcBef>
                <a:spcPts val="0"/>
              </a:spcBef>
              <a:spcAft>
                <a:spcPts val="784"/>
              </a:spcAft>
              <a:buClrTx/>
              <a:buSzTx/>
              <a:buFontTx/>
              <a:buNone/>
              <a:tabLst/>
              <a:defRPr/>
            </a:pPr>
            <a:r>
              <a:rPr kumimoji="0" lang="en-US" sz="1800" b="0" i="0" u="none" strike="noStrike" kern="1200" cap="none" spc="0" normalizeH="0" baseline="0" noProof="0">
                <a:ln w="3175">
                  <a:noFill/>
                </a:ln>
                <a:solidFill>
                  <a:schemeClr val="accent5"/>
                </a:solidFill>
                <a:effectLst/>
                <a:uLnTx/>
                <a:uFillTx/>
                <a:latin typeface="Segoe UI Semibold"/>
                <a:ea typeface="+mn-ea"/>
                <a:cs typeface="Segoe UI Semilight" panose="020B0402040204020203" pitchFamily="34" charset="0"/>
              </a:rPr>
              <a:t>Protect customer data</a:t>
            </a:r>
          </a:p>
        </p:txBody>
      </p:sp>
      <p:sp>
        <p:nvSpPr>
          <p:cNvPr id="58" name="TextBox 57">
            <a:extLst>
              <a:ext uri="{FF2B5EF4-FFF2-40B4-BE49-F238E27FC236}">
                <a16:creationId xmlns:a16="http://schemas.microsoft.com/office/drawing/2014/main" id="{9A5490D5-DD99-4A26-AA66-E3E06F3D97F0}"/>
              </a:ext>
            </a:extLst>
          </p:cNvPr>
          <p:cNvSpPr txBox="1"/>
          <p:nvPr/>
        </p:nvSpPr>
        <p:spPr>
          <a:xfrm>
            <a:off x="621793" y="2608986"/>
            <a:ext cx="3041174" cy="2042610"/>
          </a:xfrm>
          <a:prstGeom prst="rect">
            <a:avLst/>
          </a:prstGeom>
          <a:noFill/>
        </p:spPr>
        <p:txBody>
          <a:bodyPr wrap="square">
            <a:spAutoFit/>
          </a:bodyPr>
          <a:lstStyle/>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Azure Active Directory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manages access to Azure resources.</a:t>
            </a:r>
          </a:p>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Azure Key Vault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stores sensitive data such as certificates, connection strings, and tokens.</a:t>
            </a:r>
          </a:p>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Azure Security Benchmark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provides recommendations to improve the security of your workloads, data, and services.</a:t>
            </a:r>
          </a:p>
        </p:txBody>
      </p:sp>
      <p:sp>
        <p:nvSpPr>
          <p:cNvPr id="76" name="TextBox 75">
            <a:extLst>
              <a:ext uri="{FF2B5EF4-FFF2-40B4-BE49-F238E27FC236}">
                <a16:creationId xmlns:a16="http://schemas.microsoft.com/office/drawing/2014/main" id="{AE1E999F-EC2A-466D-8ADF-D1806EFE1495}"/>
              </a:ext>
            </a:extLst>
          </p:cNvPr>
          <p:cNvSpPr txBox="1"/>
          <p:nvPr/>
        </p:nvSpPr>
        <p:spPr>
          <a:xfrm>
            <a:off x="4241751" y="2015547"/>
            <a:ext cx="3669451" cy="538874"/>
          </a:xfrm>
          <a:prstGeom prst="rect">
            <a:avLst/>
          </a:prstGeom>
          <a:noFill/>
        </p:spPr>
        <p:txBody>
          <a:bodyPr wrap="square" lIns="179234" tIns="143387" rIns="179234" bIns="143387" rtlCol="0">
            <a:spAutoFit/>
          </a:bodyPr>
          <a:lstStyle/>
          <a:p>
            <a:pPr marL="0" marR="0" lvl="0" indent="0" algn="l" defTabSz="914367" rtl="0" eaLnBrk="1" fontAlgn="auto" latinLnBrk="0" hangingPunct="1">
              <a:lnSpc>
                <a:spcPct val="90000"/>
              </a:lnSpc>
              <a:spcBef>
                <a:spcPts val="0"/>
              </a:spcBef>
              <a:spcAft>
                <a:spcPts val="784"/>
              </a:spcAft>
              <a:buClrTx/>
              <a:buSzTx/>
              <a:buFontTx/>
              <a:buNone/>
              <a:tabLst/>
              <a:defRPr/>
            </a:pPr>
            <a:r>
              <a:rPr kumimoji="0" lang="en-US" sz="1800" b="0" i="0" u="none" strike="noStrike" kern="1200" cap="none" spc="0" normalizeH="0" baseline="0" noProof="0">
                <a:ln w="3175">
                  <a:noFill/>
                </a:ln>
                <a:solidFill>
                  <a:schemeClr val="accent5"/>
                </a:solidFill>
                <a:effectLst/>
                <a:uLnTx/>
                <a:uFillTx/>
                <a:latin typeface="Segoe UI Semibold"/>
                <a:ea typeface="+mn-ea"/>
                <a:cs typeface="Segoe UI Semilight" panose="020B0402040204020203" pitchFamily="34" charset="0"/>
              </a:rPr>
              <a:t>Secure hardware</a:t>
            </a:r>
          </a:p>
        </p:txBody>
      </p:sp>
      <p:sp>
        <p:nvSpPr>
          <p:cNvPr id="59" name="TextBox 58">
            <a:extLst>
              <a:ext uri="{FF2B5EF4-FFF2-40B4-BE49-F238E27FC236}">
                <a16:creationId xmlns:a16="http://schemas.microsoft.com/office/drawing/2014/main" id="{5DA100D0-B157-4708-8ADC-28D8785B910B}"/>
              </a:ext>
            </a:extLst>
          </p:cNvPr>
          <p:cNvSpPr txBox="1"/>
          <p:nvPr/>
        </p:nvSpPr>
        <p:spPr>
          <a:xfrm>
            <a:off x="4241751" y="2607109"/>
            <a:ext cx="3197828" cy="1358321"/>
          </a:xfrm>
          <a:prstGeom prst="rect">
            <a:avLst/>
          </a:prstGeom>
          <a:noFill/>
        </p:spPr>
        <p:txBody>
          <a:bodyPr wrap="square">
            <a:spAutoFit/>
          </a:bodyPr>
          <a:lstStyle/>
          <a:p>
            <a:pPr marL="285750" marR="0" lvl="0" indent="-285750" algn="l" defTabSz="914367" rtl="0" eaLnBrk="1" fontAlgn="auto" latinLnBrk="0" hangingPunct="1">
              <a:lnSpc>
                <a:spcPct val="90000"/>
              </a:lnSpc>
              <a:spcBef>
                <a:spcPts val="0"/>
              </a:spcBef>
              <a:spcAft>
                <a:spcPts val="784"/>
              </a:spcAft>
              <a:buClrTx/>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Azure</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 is hosted on </a:t>
            </a: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custom-built hardware with integrated security</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a:t>
            </a:r>
          </a:p>
          <a:p>
            <a:pPr marL="285750" marR="0" lvl="0" indent="-285750" algn="l" defTabSz="914367" rtl="0" eaLnBrk="1" fontAlgn="auto" latinLnBrk="0" hangingPunct="1">
              <a:lnSpc>
                <a:spcPct val="90000"/>
              </a:lnSpc>
              <a:spcBef>
                <a:spcPts val="0"/>
              </a:spcBef>
              <a:spcAft>
                <a:spcPts val="784"/>
              </a:spcAft>
              <a:buClrTx/>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Host Attestation Service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ensures host machines are trust-worthy before allowed to interact with customer data.</a:t>
            </a:r>
          </a:p>
        </p:txBody>
      </p:sp>
      <p:sp>
        <p:nvSpPr>
          <p:cNvPr id="110" name="TextBox 109">
            <a:extLst>
              <a:ext uri="{FF2B5EF4-FFF2-40B4-BE49-F238E27FC236}">
                <a16:creationId xmlns:a16="http://schemas.microsoft.com/office/drawing/2014/main" id="{F91C8AFC-2AE0-49DF-896D-4A8E74B3BDC4}"/>
              </a:ext>
            </a:extLst>
          </p:cNvPr>
          <p:cNvSpPr txBox="1"/>
          <p:nvPr/>
        </p:nvSpPr>
        <p:spPr>
          <a:xfrm>
            <a:off x="8339032" y="2011403"/>
            <a:ext cx="3549791" cy="538874"/>
          </a:xfrm>
          <a:prstGeom prst="rect">
            <a:avLst/>
          </a:prstGeom>
          <a:noFill/>
        </p:spPr>
        <p:txBody>
          <a:bodyPr wrap="square" lIns="179234" tIns="143387" rIns="179234" bIns="143387" rtlCol="0">
            <a:spAutoFit/>
          </a:bodyPr>
          <a:lstStyle/>
          <a:p>
            <a:pPr marL="0" marR="0" lvl="0" indent="0" algn="l" defTabSz="914367" rtl="0" eaLnBrk="1" fontAlgn="auto" latinLnBrk="0" hangingPunct="1">
              <a:lnSpc>
                <a:spcPct val="90000"/>
              </a:lnSpc>
              <a:spcBef>
                <a:spcPts val="0"/>
              </a:spcBef>
              <a:spcAft>
                <a:spcPts val="784"/>
              </a:spcAft>
              <a:buClrTx/>
              <a:buSzTx/>
              <a:buFontTx/>
              <a:buNone/>
              <a:tabLst/>
              <a:defRPr/>
            </a:pPr>
            <a:r>
              <a:rPr kumimoji="0" lang="en-US" sz="1800" b="0" i="0" u="none" strike="noStrike" kern="1200" cap="none" spc="0" normalizeH="0" baseline="0" noProof="0">
                <a:ln w="3175">
                  <a:noFill/>
                </a:ln>
                <a:solidFill>
                  <a:schemeClr val="accent5"/>
                </a:solidFill>
                <a:effectLst/>
                <a:uLnTx/>
                <a:uFillTx/>
                <a:latin typeface="Segoe UI Semibold"/>
                <a:ea typeface="+mn-ea"/>
                <a:cs typeface="Segoe UI Semilight" panose="020B0402040204020203" pitchFamily="34" charset="0"/>
              </a:rPr>
              <a:t>Test and monitor</a:t>
            </a:r>
          </a:p>
        </p:txBody>
      </p:sp>
      <p:sp>
        <p:nvSpPr>
          <p:cNvPr id="60" name="TextBox 59">
            <a:extLst>
              <a:ext uri="{FF2B5EF4-FFF2-40B4-BE49-F238E27FC236}">
                <a16:creationId xmlns:a16="http://schemas.microsoft.com/office/drawing/2014/main" id="{9BB1D6E0-5AE6-4B98-BA3A-E468B5CBF544}"/>
              </a:ext>
            </a:extLst>
          </p:cNvPr>
          <p:cNvSpPr txBox="1"/>
          <p:nvPr/>
        </p:nvSpPr>
        <p:spPr>
          <a:xfrm>
            <a:off x="8339032" y="2597767"/>
            <a:ext cx="3041174" cy="2042610"/>
          </a:xfrm>
          <a:prstGeom prst="rect">
            <a:avLst/>
          </a:prstGeom>
          <a:noFill/>
        </p:spPr>
        <p:txBody>
          <a:bodyPr wrap="square">
            <a:spAutoFit/>
          </a:bodyPr>
          <a:lstStyle/>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Run simulated penetration attacks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to detect system vulnerabilities and validate defenses.</a:t>
            </a:r>
          </a:p>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r>
              <a:rPr kumimoji="0" lang="en-US" sz="1400" b="0" i="0" u="none" strike="noStrike" kern="1200" cap="none" spc="0" normalizeH="0" baseline="0" noProof="0">
                <a:ln w="3175">
                  <a:noFill/>
                </a:ln>
                <a:solidFill>
                  <a:srgbClr val="50E6FF"/>
                </a:solidFill>
                <a:effectLst/>
                <a:uLnTx/>
                <a:uFillTx/>
                <a:latin typeface="Segoe UI"/>
                <a:ea typeface="+mn-ea"/>
                <a:cs typeface="Segoe UI" pitchFamily="34" charset="0"/>
              </a:rPr>
              <a:t>Classify, protect, and monitor sensitive data </a:t>
            </a:r>
            <a:r>
              <a:rPr kumimoji="0" lang="en-US" sz="1400" b="0" i="0" u="none" strike="noStrike" kern="1200" cap="none" spc="0" normalizeH="0" baseline="0" noProof="0">
                <a:ln w="3175">
                  <a:noFill/>
                </a:ln>
                <a:solidFill>
                  <a:srgbClr val="FFFFFF"/>
                </a:solidFill>
                <a:effectLst/>
                <a:uLnTx/>
                <a:uFillTx/>
                <a:latin typeface="Segoe UI"/>
                <a:ea typeface="+mn-ea"/>
                <a:cs typeface="Segoe UI" pitchFamily="34" charset="0"/>
              </a:rPr>
              <a:t>assets using access control, encryption, and logging.</a:t>
            </a:r>
          </a:p>
          <a:p>
            <a:pPr marL="285750" marR="0" lvl="0" indent="-285750" algn="l" defTabSz="914367" rtl="0" eaLnBrk="1" fontAlgn="auto" latinLnBrk="0" hangingPunct="1">
              <a:lnSpc>
                <a:spcPct val="90000"/>
              </a:lnSpc>
              <a:spcBef>
                <a:spcPts val="0"/>
              </a:spcBef>
              <a:spcAft>
                <a:spcPts val="784"/>
              </a:spcAft>
              <a:buClr>
                <a:srgbClr val="FFFFFF"/>
              </a:buClr>
              <a:buSzTx/>
              <a:buFont typeface="Wingdings" panose="05000000000000000000" pitchFamily="2" charset="2"/>
              <a:buChar char="§"/>
              <a:tabLst/>
              <a:defRPr/>
            </a:pPr>
            <a:endParaRPr kumimoji="0" lang="en-US" sz="14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pic>
        <p:nvPicPr>
          <p:cNvPr id="2050" name="Picture 2" descr="Diagram that shows Host Attestation Service architecture.">
            <a:extLst>
              <a:ext uri="{FF2B5EF4-FFF2-40B4-BE49-F238E27FC236}">
                <a16:creationId xmlns:a16="http://schemas.microsoft.com/office/drawing/2014/main" id="{F8D4D24F-98BA-4CB6-8D5E-47DE26B42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752" y="4079166"/>
            <a:ext cx="3197828" cy="15035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BB6D04F-174F-4F77-9651-8A46BA848099}"/>
              </a:ext>
            </a:extLst>
          </p:cNvPr>
          <p:cNvSpPr txBox="1"/>
          <p:nvPr/>
        </p:nvSpPr>
        <p:spPr>
          <a:xfrm>
            <a:off x="2564065" y="5595582"/>
            <a:ext cx="6553200" cy="2838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Host attestation service high-level architecture </a:t>
            </a:r>
          </a:p>
        </p:txBody>
      </p:sp>
    </p:spTree>
    <p:extLst>
      <p:ext uri="{BB962C8B-B14F-4D97-AF65-F5344CB8AC3E}">
        <p14:creationId xmlns:p14="http://schemas.microsoft.com/office/powerpoint/2010/main" val="307895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a:solidFill>
                  <a:schemeClr val="bg1"/>
                </a:solidFill>
                <a:cs typeface="Segoe UI"/>
              </a:rPr>
              <a:t>Run </a:t>
            </a:r>
            <a:r>
              <a:rPr lang="en-US" sz="3400">
                <a:solidFill>
                  <a:schemeClr val="accent5"/>
                </a:solidFill>
                <a:cs typeface="Segoe UI"/>
              </a:rPr>
              <a:t>Well-Architected</a:t>
            </a:r>
            <a:r>
              <a:rPr lang="en-US" sz="3400">
                <a:solidFill>
                  <a:schemeClr val="bg1"/>
                </a:solidFill>
                <a:cs typeface="Segoe UI"/>
              </a:rPr>
              <a:t> cloud workloads</a:t>
            </a:r>
            <a:r>
              <a:rPr lang="en-US" sz="3400">
                <a:solidFill>
                  <a:schemeClr val="bg1"/>
                </a:solidFill>
                <a:cs typeface="+mn-cs"/>
              </a:rPr>
              <a:t>—</a:t>
            </a:r>
            <a:br>
              <a:rPr lang="en-US" sz="3400"/>
            </a:br>
            <a:r>
              <a:rPr lang="en-US" sz="3400">
                <a:solidFill>
                  <a:schemeClr val="bg1"/>
                </a:solidFill>
                <a:cs typeface="Segoe UI"/>
              </a:rPr>
              <a:t>to </a:t>
            </a:r>
            <a:r>
              <a:rPr lang="en-US" sz="3400">
                <a:solidFill>
                  <a:schemeClr val="accent5"/>
                </a:solidFill>
                <a:cs typeface="Segoe UI"/>
              </a:rPr>
              <a:t>create business value</a:t>
            </a: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a:ln w="3175">
                  <a:noFill/>
                </a:ln>
                <a:solidFill>
                  <a:schemeClr val="accent5"/>
                </a:solidFill>
                <a:effectLst/>
                <a:uLnTx/>
                <a:uFillTx/>
                <a:latin typeface="Segoe UI Semibold"/>
                <a:ea typeface="+mn-ea"/>
                <a:cs typeface="+mn-cs"/>
              </a:rPr>
              <a:t>these actions</a:t>
            </a:r>
            <a:r>
              <a:rPr kumimoji="0" lang="en-US" sz="2400" b="0" i="0" u="none" strike="noStrike" kern="1200" cap="none" spc="0" normalizeH="0" baseline="0" noProof="0">
                <a:ln>
                  <a:noFill/>
                </a:ln>
                <a:solidFill>
                  <a:schemeClr val="accent5"/>
                </a:solidFill>
                <a:effectLst/>
                <a:uLnTx/>
                <a:uFillTx/>
                <a:latin typeface="Segoe UI"/>
                <a:ea typeface="+mn-ea"/>
                <a:cs typeface="+mn-cs"/>
              </a:rPr>
              <a:t>:</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a:solidFill>
                  <a:schemeClr val="bg2"/>
                </a:solidFill>
                <a:latin typeface="+mn-lt"/>
              </a:rPr>
              <a:t>Manage budget</a:t>
            </a:r>
          </a:p>
          <a:p>
            <a:pPr marL="342900" indent="-342900">
              <a:buClr>
                <a:schemeClr val="bg1"/>
              </a:buClr>
              <a:buFont typeface="Wingdings" panose="05000000000000000000" pitchFamily="2" charset="2"/>
              <a:buChar char="§"/>
            </a:pPr>
            <a:r>
              <a:rPr lang="en-US" sz="2400">
                <a:solidFill>
                  <a:schemeClr val="bg2"/>
                </a:solidFill>
                <a:latin typeface="+mn-lt"/>
              </a:rPr>
              <a:t>Improve workloads security </a:t>
            </a:r>
            <a:endParaRPr lang="en-US" sz="2400">
              <a:solidFill>
                <a:schemeClr val="bg2"/>
              </a:solidFill>
              <a:latin typeface="+mn-lt"/>
              <a:cs typeface="Segoe UI"/>
            </a:endParaRPr>
          </a:p>
          <a:p>
            <a:pPr marL="342900" indent="-342900">
              <a:buClr>
                <a:schemeClr val="bg1"/>
              </a:buClr>
              <a:buFont typeface="Wingdings" panose="05000000000000000000" pitchFamily="2" charset="2"/>
              <a:buChar char="§"/>
            </a:pPr>
            <a:r>
              <a:rPr lang="en-US" sz="2400">
                <a:solidFill>
                  <a:schemeClr val="bg2"/>
                </a:solidFill>
                <a:latin typeface="+mn-lt"/>
              </a:rPr>
              <a:t>Increase incident response</a:t>
            </a:r>
            <a:endParaRPr lang="en-US" sz="2400">
              <a:solidFill>
                <a:schemeClr val="bg2"/>
              </a:solidFill>
              <a:latin typeface="+mn-lt"/>
              <a:cs typeface="Segoe UI"/>
            </a:endParaRPr>
          </a:p>
          <a:p>
            <a:pPr marL="342900" indent="-342900">
              <a:buClr>
                <a:schemeClr val="bg1"/>
              </a:buClr>
              <a:buFont typeface="Wingdings" panose="05000000000000000000" pitchFamily="2" charset="2"/>
              <a:buChar char="§"/>
            </a:pPr>
            <a:r>
              <a:rPr lang="en-US" sz="2400">
                <a:solidFill>
                  <a:schemeClr val="bg2"/>
                </a:solidFill>
                <a:latin typeface="+mn-lt"/>
              </a:rPr>
              <a:t>Streamline internal processes</a:t>
            </a:r>
            <a:endParaRPr lang="en-US" sz="2400">
              <a:solidFill>
                <a:schemeClr val="bg2"/>
              </a:solidFill>
              <a:latin typeface="+mn-lt"/>
              <a:cs typeface="Segoe UI"/>
            </a:endParaRPr>
          </a:p>
          <a:p>
            <a:pPr marL="342900" indent="-342900">
              <a:buClr>
                <a:schemeClr val="bg1"/>
              </a:buClr>
              <a:buFont typeface="Wingdings" panose="05000000000000000000" pitchFamily="2" charset="2"/>
              <a:buChar char="§"/>
            </a:pPr>
            <a:r>
              <a:rPr lang="en-US" sz="2400">
                <a:solidFill>
                  <a:schemeClr val="bg2"/>
                </a:solidFill>
                <a:latin typeface="+mn-lt"/>
              </a:rPr>
              <a:t>Find costly mistakes</a:t>
            </a:r>
            <a:endParaRPr lang="en-US" sz="2400">
              <a:solidFill>
                <a:schemeClr val="bg2"/>
              </a:solidFill>
              <a:latin typeface="+mn-lt"/>
              <a:cs typeface="Segoe UI"/>
            </a:endParaRPr>
          </a:p>
          <a:p>
            <a:pPr marL="342900" indent="-342900">
              <a:buClr>
                <a:schemeClr val="bg1"/>
              </a:buClr>
              <a:buFont typeface="Wingdings" panose="05000000000000000000" pitchFamily="2" charset="2"/>
              <a:buChar char="§"/>
            </a:pPr>
            <a:r>
              <a:rPr lang="en-US" sz="2400">
                <a:solidFill>
                  <a:schemeClr val="bg2"/>
                </a:solidFill>
                <a:latin typeface="+mn-lt"/>
              </a:rPr>
              <a:t>Enhance workload performance</a:t>
            </a:r>
            <a:endParaRPr lang="en-US" sz="2400">
              <a:solidFill>
                <a:schemeClr val="bg2"/>
              </a:solidFill>
              <a:latin typeface="+mn-lt"/>
              <a:cs typeface="Segoe UI"/>
            </a:endParaRP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a:ln w="3175">
                  <a:noFill/>
                </a:ln>
                <a:solidFill>
                  <a:schemeClr val="accent5"/>
                </a:solidFill>
                <a:effectLst/>
                <a:uLnTx/>
                <a:uFillTx/>
                <a:latin typeface="Segoe UI Semibold"/>
                <a:ea typeface="+mn-ea"/>
                <a:cs typeface="+mn-cs"/>
              </a:rPr>
              <a:t>these consequences</a:t>
            </a:r>
            <a:r>
              <a:rPr kumimoji="0" lang="en-US" sz="2400" b="0" i="0" u="none" strike="noStrike" kern="1200" cap="none" spc="0" normalizeH="0" baseline="0" noProof="0">
                <a:ln>
                  <a:noFill/>
                </a:ln>
                <a:solidFill>
                  <a:schemeClr val="accent5"/>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a:rPr>
              <a:t>     </a:t>
            </a:r>
            <a:r>
              <a:rPr kumimoji="0" lang="en-US" sz="2400" b="0" i="0" u="none" strike="noStrike" kern="1200" cap="none" spc="0" normalizeH="0" baseline="0" noProof="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a:rPr>
              <a:t>            </a:t>
            </a:r>
            <a:r>
              <a:rPr kumimoji="0" lang="en-US" sz="2400" b="0" i="0" u="none" strike="noStrike" kern="1200" cap="none" spc="0" normalizeH="0" baseline="0" noProof="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125" name="Graphic 9">
            <a:extLst>
              <a:ext uri="{FF2B5EF4-FFF2-40B4-BE49-F238E27FC236}">
                <a16:creationId xmlns:a16="http://schemas.microsoft.com/office/drawing/2014/main" id="{39A81F96-2167-4B6C-A219-6D57A4FEDF7F}"/>
              </a:ext>
              <a:ext uri="{C183D7F6-B498-43B3-948B-1728B52AA6E4}">
                <adec:decorative xmlns:adec="http://schemas.microsoft.com/office/drawing/2017/decorative" val="1"/>
              </a:ext>
            </a:extLst>
          </p:cNvPr>
          <p:cNvGrpSpPr/>
          <p:nvPr/>
        </p:nvGrpSpPr>
        <p:grpSpPr>
          <a:xfrm>
            <a:off x="621792" y="621792"/>
            <a:ext cx="731520" cy="731520"/>
            <a:chOff x="733599" y="2926831"/>
            <a:chExt cx="731520" cy="731520"/>
          </a:xfrm>
        </p:grpSpPr>
        <p:sp>
          <p:nvSpPr>
            <p:cNvPr id="126" name="Freeform: Shape 125">
              <a:extLst>
                <a:ext uri="{FF2B5EF4-FFF2-40B4-BE49-F238E27FC236}">
                  <a16:creationId xmlns:a16="http://schemas.microsoft.com/office/drawing/2014/main" id="{89B287BA-415B-4BFB-A325-A59CAA3F912E}"/>
                </a:ext>
              </a:extLst>
            </p:cNvPr>
            <p:cNvSpPr/>
            <p:nvPr/>
          </p:nvSpPr>
          <p:spPr>
            <a:xfrm>
              <a:off x="117555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1E051D5-6C15-48D9-A3B1-35F10BD84469}"/>
                </a:ext>
              </a:extLst>
            </p:cNvPr>
            <p:cNvSpPr/>
            <p:nvPr/>
          </p:nvSpPr>
          <p:spPr>
            <a:xfrm>
              <a:off x="985059" y="2980171"/>
              <a:ext cx="213360" cy="76200"/>
            </a:xfrm>
            <a:custGeom>
              <a:avLst/>
              <a:gdLst>
                <a:gd name="connsiteX0" fmla="*/ 167640 w 213360"/>
                <a:gd name="connsiteY0" fmla="*/ 0 h 76200"/>
                <a:gd name="connsiteX1" fmla="*/ 167640 w 213360"/>
                <a:gd name="connsiteY1" fmla="*/ 38100 h 76200"/>
                <a:gd name="connsiteX2" fmla="*/ 129540 w 213360"/>
                <a:gd name="connsiteY2" fmla="*/ 38100 h 76200"/>
                <a:gd name="connsiteX3" fmla="*/ 129540 w 213360"/>
                <a:gd name="connsiteY3" fmla="*/ 0 h 76200"/>
                <a:gd name="connsiteX4" fmla="*/ 83820 w 213360"/>
                <a:gd name="connsiteY4" fmla="*/ 0 h 76200"/>
                <a:gd name="connsiteX5" fmla="*/ 83820 w 213360"/>
                <a:gd name="connsiteY5" fmla="*/ 38100 h 76200"/>
                <a:gd name="connsiteX6" fmla="*/ 45720 w 213360"/>
                <a:gd name="connsiteY6" fmla="*/ 38100 h 76200"/>
                <a:gd name="connsiteX7" fmla="*/ 45720 w 213360"/>
                <a:gd name="connsiteY7" fmla="*/ 0 h 76200"/>
                <a:gd name="connsiteX8" fmla="*/ 0 w 213360"/>
                <a:gd name="connsiteY8" fmla="*/ 0 h 76200"/>
                <a:gd name="connsiteX9" fmla="*/ 0 w 213360"/>
                <a:gd name="connsiteY9" fmla="*/ 76200 h 76200"/>
                <a:gd name="connsiteX10" fmla="*/ 213360 w 213360"/>
                <a:gd name="connsiteY10" fmla="*/ 76200 h 76200"/>
                <a:gd name="connsiteX11" fmla="*/ 213360 w 213360"/>
                <a:gd name="connsiteY11" fmla="*/ 0 h 76200"/>
                <a:gd name="connsiteX12" fmla="*/ 167640 w 213360"/>
                <a:gd name="connsiteY12"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 h="76200">
                  <a:moveTo>
                    <a:pt x="167640" y="0"/>
                  </a:moveTo>
                  <a:lnTo>
                    <a:pt x="167640" y="38100"/>
                  </a:lnTo>
                  <a:lnTo>
                    <a:pt x="129540" y="38100"/>
                  </a:lnTo>
                  <a:lnTo>
                    <a:pt x="129540" y="0"/>
                  </a:lnTo>
                  <a:lnTo>
                    <a:pt x="83820" y="0"/>
                  </a:lnTo>
                  <a:lnTo>
                    <a:pt x="83820" y="38100"/>
                  </a:lnTo>
                  <a:lnTo>
                    <a:pt x="45720" y="38100"/>
                  </a:lnTo>
                  <a:lnTo>
                    <a:pt x="45720" y="0"/>
                  </a:lnTo>
                  <a:lnTo>
                    <a:pt x="0" y="0"/>
                  </a:lnTo>
                  <a:lnTo>
                    <a:pt x="0" y="76200"/>
                  </a:lnTo>
                  <a:lnTo>
                    <a:pt x="213360" y="76200"/>
                  </a:lnTo>
                  <a:lnTo>
                    <a:pt x="213360" y="0"/>
                  </a:lnTo>
                  <a:lnTo>
                    <a:pt x="1676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FC4C8D0-7212-411B-AFD2-B25B42D77F3F}"/>
                </a:ext>
              </a:extLst>
            </p:cNvPr>
            <p:cNvSpPr/>
            <p:nvPr/>
          </p:nvSpPr>
          <p:spPr>
            <a:xfrm>
              <a:off x="847899" y="3185911"/>
              <a:ext cx="160020" cy="68580"/>
            </a:xfrm>
            <a:custGeom>
              <a:avLst/>
              <a:gdLst>
                <a:gd name="connsiteX0" fmla="*/ 129540 w 160020"/>
                <a:gd name="connsiteY0" fmla="*/ 0 h 68580"/>
                <a:gd name="connsiteX1" fmla="*/ 129540 w 160020"/>
                <a:gd name="connsiteY1" fmla="*/ 30480 h 68580"/>
                <a:gd name="connsiteX2" fmla="*/ 106680 w 160020"/>
                <a:gd name="connsiteY2" fmla="*/ 30480 h 68580"/>
                <a:gd name="connsiteX3" fmla="*/ 106680 w 160020"/>
                <a:gd name="connsiteY3" fmla="*/ 0 h 68580"/>
                <a:gd name="connsiteX4" fmla="*/ 53340 w 160020"/>
                <a:gd name="connsiteY4" fmla="*/ 0 h 68580"/>
                <a:gd name="connsiteX5" fmla="*/ 53340 w 160020"/>
                <a:gd name="connsiteY5" fmla="*/ 30480 h 68580"/>
                <a:gd name="connsiteX6" fmla="*/ 30480 w 160020"/>
                <a:gd name="connsiteY6" fmla="*/ 30480 h 68580"/>
                <a:gd name="connsiteX7" fmla="*/ 30480 w 160020"/>
                <a:gd name="connsiteY7" fmla="*/ 0 h 68580"/>
                <a:gd name="connsiteX8" fmla="*/ 0 w 160020"/>
                <a:gd name="connsiteY8" fmla="*/ 0 h 68580"/>
                <a:gd name="connsiteX9" fmla="*/ 0 w 160020"/>
                <a:gd name="connsiteY9" fmla="*/ 68580 h 68580"/>
                <a:gd name="connsiteX10" fmla="*/ 160020 w 160020"/>
                <a:gd name="connsiteY10" fmla="*/ 68580 h 68580"/>
                <a:gd name="connsiteX11" fmla="*/ 160020 w 160020"/>
                <a:gd name="connsiteY11" fmla="*/ 0 h 68580"/>
                <a:gd name="connsiteX12" fmla="*/ 129540 w 160020"/>
                <a:gd name="connsiteY12"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020" h="68580">
                  <a:moveTo>
                    <a:pt x="129540" y="0"/>
                  </a:moveTo>
                  <a:lnTo>
                    <a:pt x="129540" y="30480"/>
                  </a:lnTo>
                  <a:lnTo>
                    <a:pt x="106680" y="30480"/>
                  </a:lnTo>
                  <a:lnTo>
                    <a:pt x="106680" y="0"/>
                  </a:lnTo>
                  <a:lnTo>
                    <a:pt x="53340" y="0"/>
                  </a:lnTo>
                  <a:lnTo>
                    <a:pt x="53340" y="30480"/>
                  </a:lnTo>
                  <a:lnTo>
                    <a:pt x="30480" y="30480"/>
                  </a:lnTo>
                  <a:lnTo>
                    <a:pt x="30480" y="0"/>
                  </a:lnTo>
                  <a:lnTo>
                    <a:pt x="0" y="0"/>
                  </a:lnTo>
                  <a:lnTo>
                    <a:pt x="0" y="68580"/>
                  </a:lnTo>
                  <a:lnTo>
                    <a:pt x="160020" y="68580"/>
                  </a:lnTo>
                  <a:lnTo>
                    <a:pt x="160020" y="0"/>
                  </a:lnTo>
                  <a:lnTo>
                    <a:pt x="129540" y="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5825B660-8DF1-471D-83EB-31E1EA59DEDD}"/>
                </a:ext>
              </a:extLst>
            </p:cNvPr>
            <p:cNvSpPr/>
            <p:nvPr/>
          </p:nvSpPr>
          <p:spPr>
            <a:xfrm>
              <a:off x="1198419" y="3277351"/>
              <a:ext cx="114300" cy="153238"/>
            </a:xfrm>
            <a:custGeom>
              <a:avLst/>
              <a:gdLst>
                <a:gd name="connsiteX0" fmla="*/ 56540 w 114300"/>
                <a:gd name="connsiteY0" fmla="*/ 101498 h 153238"/>
                <a:gd name="connsiteX1" fmla="*/ 114300 w 114300"/>
                <a:gd name="connsiteY1" fmla="*/ 134722 h 153238"/>
                <a:gd name="connsiteX2" fmla="*/ 114300 w 114300"/>
                <a:gd name="connsiteY2" fmla="*/ 0 h 153238"/>
                <a:gd name="connsiteX3" fmla="*/ 0 w 114300"/>
                <a:gd name="connsiteY3" fmla="*/ 0 h 153238"/>
                <a:gd name="connsiteX4" fmla="*/ 0 w 114300"/>
                <a:gd name="connsiteY4" fmla="*/ 153238 h 153238"/>
                <a:gd name="connsiteX5" fmla="*/ 56540 w 114300"/>
                <a:gd name="connsiteY5" fmla="*/ 101498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153238">
                  <a:moveTo>
                    <a:pt x="56540" y="101498"/>
                  </a:moveTo>
                  <a:lnTo>
                    <a:pt x="114300" y="134722"/>
                  </a:lnTo>
                  <a:lnTo>
                    <a:pt x="114300" y="0"/>
                  </a:lnTo>
                  <a:lnTo>
                    <a:pt x="0" y="0"/>
                  </a:lnTo>
                  <a:lnTo>
                    <a:pt x="0" y="153238"/>
                  </a:lnTo>
                  <a:lnTo>
                    <a:pt x="56540" y="101498"/>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3A94A960-2C0C-453B-9887-BCC4BFBE9DE4}"/>
                </a:ext>
              </a:extLst>
            </p:cNvPr>
            <p:cNvSpPr/>
            <p:nvPr/>
          </p:nvSpPr>
          <p:spPr>
            <a:xfrm>
              <a:off x="1181731" y="3406967"/>
              <a:ext cx="209245" cy="160172"/>
            </a:xfrm>
            <a:custGeom>
              <a:avLst/>
              <a:gdLst>
                <a:gd name="connsiteX0" fmla="*/ 11811 w 209245"/>
                <a:gd name="connsiteY0" fmla="*/ 81534 h 160172"/>
                <a:gd name="connsiteX1" fmla="*/ 80924 w 209245"/>
                <a:gd name="connsiteY1" fmla="*/ 98679 h 160172"/>
                <a:gd name="connsiteX2" fmla="*/ 115062 w 209245"/>
                <a:gd name="connsiteY2" fmla="*/ 134722 h 160172"/>
                <a:gd name="connsiteX3" fmla="*/ 209245 w 209245"/>
                <a:gd name="connsiteY3" fmla="*/ 160172 h 160172"/>
                <a:gd name="connsiteX4" fmla="*/ 168478 w 209245"/>
                <a:gd name="connsiteY4" fmla="*/ 53035 h 160172"/>
                <a:gd name="connsiteX5" fmla="*/ 76352 w 209245"/>
                <a:gd name="connsiteY5" fmla="*/ 0 h 160172"/>
                <a:gd name="connsiteX6" fmla="*/ 0 w 209245"/>
                <a:gd name="connsiteY6" fmla="*/ 69875 h 160172"/>
                <a:gd name="connsiteX7" fmla="*/ 11811 w 209245"/>
                <a:gd name="connsiteY7" fmla="*/ 81534 h 16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245" h="160172">
                  <a:moveTo>
                    <a:pt x="11811" y="81534"/>
                  </a:moveTo>
                  <a:lnTo>
                    <a:pt x="80924" y="98679"/>
                  </a:lnTo>
                  <a:lnTo>
                    <a:pt x="115062" y="134722"/>
                  </a:lnTo>
                  <a:lnTo>
                    <a:pt x="209245" y="160172"/>
                  </a:lnTo>
                  <a:lnTo>
                    <a:pt x="168478" y="53035"/>
                  </a:lnTo>
                  <a:lnTo>
                    <a:pt x="76352" y="0"/>
                  </a:lnTo>
                  <a:lnTo>
                    <a:pt x="0" y="69875"/>
                  </a:lnTo>
                  <a:lnTo>
                    <a:pt x="11811" y="81534"/>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70A2F898-68DA-472F-AB11-B80222AD8A8F}"/>
                </a:ext>
              </a:extLst>
            </p:cNvPr>
            <p:cNvSpPr/>
            <p:nvPr/>
          </p:nvSpPr>
          <p:spPr>
            <a:xfrm>
              <a:off x="870759" y="3277351"/>
              <a:ext cx="114300" cy="223189"/>
            </a:xfrm>
            <a:custGeom>
              <a:avLst/>
              <a:gdLst>
                <a:gd name="connsiteX0" fmla="*/ 40996 w 114300"/>
                <a:gd name="connsiteY0" fmla="*/ 169850 h 223189"/>
                <a:gd name="connsiteX1" fmla="*/ 114300 w 114300"/>
                <a:gd name="connsiteY1" fmla="*/ 151790 h 223189"/>
                <a:gd name="connsiteX2" fmla="*/ 114300 w 114300"/>
                <a:gd name="connsiteY2" fmla="*/ 0 h 223189"/>
                <a:gd name="connsiteX3" fmla="*/ 0 w 114300"/>
                <a:gd name="connsiteY3" fmla="*/ 0 h 223189"/>
                <a:gd name="connsiteX4" fmla="*/ 0 w 114300"/>
                <a:gd name="connsiteY4" fmla="*/ 223190 h 223189"/>
                <a:gd name="connsiteX5" fmla="*/ 40996 w 114300"/>
                <a:gd name="connsiteY5" fmla="*/ 169850 h 22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23189">
                  <a:moveTo>
                    <a:pt x="40996" y="169850"/>
                  </a:moveTo>
                  <a:lnTo>
                    <a:pt x="114300" y="151790"/>
                  </a:lnTo>
                  <a:lnTo>
                    <a:pt x="114300" y="0"/>
                  </a:lnTo>
                  <a:lnTo>
                    <a:pt x="0" y="0"/>
                  </a:lnTo>
                  <a:lnTo>
                    <a:pt x="0" y="223190"/>
                  </a:lnTo>
                  <a:lnTo>
                    <a:pt x="40996" y="169850"/>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13635F25-EB98-4524-8546-C248A6A6F382}"/>
                </a:ext>
              </a:extLst>
            </p:cNvPr>
            <p:cNvSpPr/>
            <p:nvPr/>
          </p:nvSpPr>
          <p:spPr>
            <a:xfrm>
              <a:off x="792882" y="3434399"/>
              <a:ext cx="609599" cy="162991"/>
            </a:xfrm>
            <a:custGeom>
              <a:avLst/>
              <a:gdLst>
                <a:gd name="connsiteX0" fmla="*/ 0 w 609599"/>
                <a:gd name="connsiteY0" fmla="*/ 162992 h 162991"/>
                <a:gd name="connsiteX1" fmla="*/ 66446 w 609599"/>
                <a:gd name="connsiteY1" fmla="*/ 118491 h 162991"/>
                <a:gd name="connsiteX2" fmla="*/ 132055 w 609599"/>
                <a:gd name="connsiteY2" fmla="*/ 33071 h 162991"/>
                <a:gd name="connsiteX3" fmla="*/ 241249 w 609599"/>
                <a:gd name="connsiteY3" fmla="*/ 6096 h 162991"/>
                <a:gd name="connsiteX4" fmla="*/ 271348 w 609599"/>
                <a:gd name="connsiteY4" fmla="*/ 24460 h 162991"/>
                <a:gd name="connsiteX5" fmla="*/ 313411 w 609599"/>
                <a:gd name="connsiteY5" fmla="*/ 0 h 162991"/>
                <a:gd name="connsiteX6" fmla="*/ 389001 w 609599"/>
                <a:gd name="connsiteY6" fmla="*/ 74752 h 162991"/>
                <a:gd name="connsiteX7" fmla="*/ 457810 w 609599"/>
                <a:gd name="connsiteY7" fmla="*/ 91821 h 162991"/>
                <a:gd name="connsiteX8" fmla="*/ 491719 w 609599"/>
                <a:gd name="connsiteY8" fmla="*/ 127635 h 162991"/>
                <a:gd name="connsiteX9" fmla="*/ 609600 w 609599"/>
                <a:gd name="connsiteY9" fmla="*/ 162992 h 162991"/>
                <a:gd name="connsiteX10" fmla="*/ 358140 w 609599"/>
                <a:gd name="connsiteY10" fmla="*/ 162992 h 162991"/>
                <a:gd name="connsiteX11" fmla="*/ 283616 w 609599"/>
                <a:gd name="connsiteY11" fmla="*/ 134188 h 162991"/>
                <a:gd name="connsiteX12" fmla="*/ 205740 w 609599"/>
                <a:gd name="connsiteY12" fmla="*/ 162992 h 162991"/>
                <a:gd name="connsiteX13" fmla="*/ 0 w 609599"/>
                <a:gd name="connsiteY13" fmla="*/ 162992 h 1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599" h="162991">
                  <a:moveTo>
                    <a:pt x="0" y="162992"/>
                  </a:moveTo>
                  <a:lnTo>
                    <a:pt x="66446" y="118491"/>
                  </a:lnTo>
                  <a:lnTo>
                    <a:pt x="132055" y="33071"/>
                  </a:lnTo>
                  <a:lnTo>
                    <a:pt x="241249" y="6096"/>
                  </a:lnTo>
                  <a:lnTo>
                    <a:pt x="271348" y="24460"/>
                  </a:lnTo>
                  <a:lnTo>
                    <a:pt x="313411" y="0"/>
                  </a:lnTo>
                  <a:lnTo>
                    <a:pt x="389001" y="74752"/>
                  </a:lnTo>
                  <a:lnTo>
                    <a:pt x="457810" y="91821"/>
                  </a:lnTo>
                  <a:lnTo>
                    <a:pt x="491719" y="127635"/>
                  </a:lnTo>
                  <a:lnTo>
                    <a:pt x="609600" y="162992"/>
                  </a:lnTo>
                  <a:lnTo>
                    <a:pt x="358140" y="162992"/>
                  </a:lnTo>
                  <a:lnTo>
                    <a:pt x="283616" y="134188"/>
                  </a:lnTo>
                  <a:lnTo>
                    <a:pt x="205740" y="162992"/>
                  </a:lnTo>
                  <a:lnTo>
                    <a:pt x="0" y="162992"/>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B723511D-C790-49D5-9128-8CFE3B86DB14}"/>
                </a:ext>
              </a:extLst>
            </p:cNvPr>
            <p:cNvSpPr/>
            <p:nvPr/>
          </p:nvSpPr>
          <p:spPr>
            <a:xfrm>
              <a:off x="1007919" y="3079231"/>
              <a:ext cx="167640" cy="391515"/>
            </a:xfrm>
            <a:custGeom>
              <a:avLst/>
              <a:gdLst>
                <a:gd name="connsiteX0" fmla="*/ 167640 w 167640"/>
                <a:gd name="connsiteY0" fmla="*/ 91440 h 391515"/>
                <a:gd name="connsiteX1" fmla="*/ 167640 w 167640"/>
                <a:gd name="connsiteY1" fmla="*/ 0 h 391515"/>
                <a:gd name="connsiteX2" fmla="*/ 0 w 167640"/>
                <a:gd name="connsiteY2" fmla="*/ 0 h 391515"/>
                <a:gd name="connsiteX3" fmla="*/ 0 w 167640"/>
                <a:gd name="connsiteY3" fmla="*/ 91440 h 391515"/>
                <a:gd name="connsiteX4" fmla="*/ 22860 w 167640"/>
                <a:gd name="connsiteY4" fmla="*/ 91440 h 391515"/>
                <a:gd name="connsiteX5" fmla="*/ 22860 w 167640"/>
                <a:gd name="connsiteY5" fmla="*/ 198120 h 391515"/>
                <a:gd name="connsiteX6" fmla="*/ 0 w 167640"/>
                <a:gd name="connsiteY6" fmla="*/ 198120 h 391515"/>
                <a:gd name="connsiteX7" fmla="*/ 0 w 167640"/>
                <a:gd name="connsiteY7" fmla="*/ 344195 h 391515"/>
                <a:gd name="connsiteX8" fmla="*/ 30023 w 167640"/>
                <a:gd name="connsiteY8" fmla="*/ 336575 h 391515"/>
                <a:gd name="connsiteX9" fmla="*/ 56617 w 167640"/>
                <a:gd name="connsiteY9" fmla="*/ 352806 h 391515"/>
                <a:gd name="connsiteX10" fmla="*/ 102337 w 167640"/>
                <a:gd name="connsiteY10" fmla="*/ 326365 h 391515"/>
                <a:gd name="connsiteX11" fmla="*/ 167640 w 167640"/>
                <a:gd name="connsiteY11" fmla="*/ 391516 h 391515"/>
                <a:gd name="connsiteX12" fmla="*/ 167640 w 167640"/>
                <a:gd name="connsiteY12" fmla="*/ 198120 h 391515"/>
                <a:gd name="connsiteX13" fmla="*/ 144780 w 167640"/>
                <a:gd name="connsiteY13" fmla="*/ 198120 h 391515"/>
                <a:gd name="connsiteX14" fmla="*/ 144780 w 167640"/>
                <a:gd name="connsiteY14" fmla="*/ 91440 h 391515"/>
                <a:gd name="connsiteX15" fmla="*/ 110490 w 167640"/>
                <a:gd name="connsiteY15" fmla="*/ 110490 h 391515"/>
                <a:gd name="connsiteX16" fmla="*/ 57150 w 167640"/>
                <a:gd name="connsiteY16" fmla="*/ 110490 h 391515"/>
                <a:gd name="connsiteX17" fmla="*/ 57150 w 167640"/>
                <a:gd name="connsiteY17" fmla="*/ 61646 h 391515"/>
                <a:gd name="connsiteX18" fmla="*/ 83820 w 167640"/>
                <a:gd name="connsiteY18" fmla="*/ 34976 h 391515"/>
                <a:gd name="connsiteX19" fmla="*/ 110490 w 167640"/>
                <a:gd name="connsiteY19" fmla="*/ 61646 h 3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640" h="391515">
                  <a:moveTo>
                    <a:pt x="167640" y="91440"/>
                  </a:moveTo>
                  <a:lnTo>
                    <a:pt x="167640" y="0"/>
                  </a:lnTo>
                  <a:lnTo>
                    <a:pt x="0" y="0"/>
                  </a:lnTo>
                  <a:lnTo>
                    <a:pt x="0" y="91440"/>
                  </a:lnTo>
                  <a:lnTo>
                    <a:pt x="22860" y="91440"/>
                  </a:lnTo>
                  <a:lnTo>
                    <a:pt x="22860" y="198120"/>
                  </a:lnTo>
                  <a:lnTo>
                    <a:pt x="0" y="198120"/>
                  </a:lnTo>
                  <a:lnTo>
                    <a:pt x="0" y="344195"/>
                  </a:lnTo>
                  <a:lnTo>
                    <a:pt x="30023" y="336575"/>
                  </a:lnTo>
                  <a:lnTo>
                    <a:pt x="56617" y="352806"/>
                  </a:lnTo>
                  <a:lnTo>
                    <a:pt x="102337" y="326365"/>
                  </a:lnTo>
                  <a:lnTo>
                    <a:pt x="167640" y="391516"/>
                  </a:lnTo>
                  <a:lnTo>
                    <a:pt x="167640" y="198120"/>
                  </a:lnTo>
                  <a:lnTo>
                    <a:pt x="144780" y="198120"/>
                  </a:lnTo>
                  <a:lnTo>
                    <a:pt x="144780" y="91440"/>
                  </a:lnTo>
                  <a:close/>
                  <a:moveTo>
                    <a:pt x="110490" y="110490"/>
                  </a:moveTo>
                  <a:lnTo>
                    <a:pt x="57150" y="110490"/>
                  </a:lnTo>
                  <a:lnTo>
                    <a:pt x="57150" y="61646"/>
                  </a:lnTo>
                  <a:cubicBezTo>
                    <a:pt x="57150" y="46916"/>
                    <a:pt x="69091" y="34976"/>
                    <a:pt x="83820" y="34976"/>
                  </a:cubicBezTo>
                  <a:cubicBezTo>
                    <a:pt x="98549" y="34976"/>
                    <a:pt x="110490" y="46916"/>
                    <a:pt x="110490" y="61646"/>
                  </a:cubicBez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24" name="Title 1">
            <a:extLst>
              <a:ext uri="{FF2B5EF4-FFF2-40B4-BE49-F238E27FC236}">
                <a16:creationId xmlns:a16="http://schemas.microsoft.com/office/drawing/2014/main" id="{CED9E5F4-3130-466A-97DB-36DE5706FA67}"/>
              </a:ext>
            </a:extLst>
          </p:cNvPr>
          <p:cNvSpPr>
            <a:spLocks noGrp="1"/>
          </p:cNvSpPr>
          <p:nvPr>
            <p:ph type="title"/>
          </p:nvPr>
        </p:nvSpPr>
        <p:spPr>
          <a:xfrm>
            <a:off x="1491429" y="594360"/>
            <a:ext cx="10107415" cy="753796"/>
          </a:xfrm>
        </p:spPr>
        <p:txBody>
          <a:bodyPr anchor="ctr"/>
          <a:lstStyle/>
          <a:p>
            <a:r>
              <a:rPr lang="en-US" sz="3200" spc="-50">
                <a:solidFill>
                  <a:schemeClr val="bg1"/>
                </a:solidFill>
                <a:latin typeface="+mn-lt"/>
                <a:cs typeface="Segoe UI Semibold" panose="020B0702040204020203" pitchFamily="34" charset="0"/>
              </a:rPr>
              <a:t>Built on a secure foundation</a:t>
            </a:r>
            <a:br>
              <a:rPr lang="en-US" sz="2800">
                <a:solidFill>
                  <a:schemeClr val="bg1"/>
                </a:solidFill>
                <a:latin typeface="+mn-lt"/>
              </a:rPr>
            </a:br>
            <a:r>
              <a:rPr lang="en-US" sz="2400" i="1">
                <a:solidFill>
                  <a:schemeClr val="bg1"/>
                </a:solidFill>
                <a:latin typeface="+mn-lt"/>
              </a:rPr>
              <a:t>P</a:t>
            </a:r>
            <a:r>
              <a:rPr lang="en-GB" sz="2400" i="1" err="1">
                <a:solidFill>
                  <a:schemeClr val="bg1"/>
                </a:solidFill>
                <a:latin typeface="+mn-lt"/>
                <a:cs typeface="Segoe UI Semilight" panose="020B0402040204020203" pitchFamily="34" charset="0"/>
              </a:rPr>
              <a:t>rinciple</a:t>
            </a:r>
            <a:r>
              <a:rPr lang="en-GB" sz="2400" i="1">
                <a:solidFill>
                  <a:schemeClr val="bg1"/>
                </a:solidFill>
                <a:latin typeface="+mn-lt"/>
                <a:cs typeface="Segoe UI Semilight" panose="020B0402040204020203" pitchFamily="34" charset="0"/>
              </a:rPr>
              <a:t>: </a:t>
            </a:r>
            <a:r>
              <a:rPr lang="en-US" sz="2400" i="1">
                <a:solidFill>
                  <a:schemeClr val="bg1"/>
                </a:solidFill>
                <a:latin typeface="+mn-lt"/>
                <a:cs typeface="Segoe UI Semilight" panose="020B0402040204020203" pitchFamily="34" charset="0"/>
              </a:rPr>
              <a:t>Assume </a:t>
            </a:r>
            <a:r>
              <a:rPr lang="en-US" sz="2400" i="1">
                <a:solidFill>
                  <a:schemeClr val="accent5"/>
                </a:solidFill>
                <a:latin typeface="+mn-lt"/>
                <a:cs typeface="Segoe UI Semilight" panose="020B0402040204020203" pitchFamily="34" charset="0"/>
              </a:rPr>
              <a:t>Zero Trust </a:t>
            </a:r>
            <a:endParaRPr lang="en-US" sz="2800" i="1">
              <a:solidFill>
                <a:schemeClr val="accent5"/>
              </a:solidFill>
              <a:latin typeface="+mn-lt"/>
              <a:cs typeface="Segoe UI Semilight" panose="020B0402040204020203" pitchFamily="34" charset="0"/>
            </a:endParaRPr>
          </a:p>
        </p:txBody>
      </p:sp>
      <p:sp>
        <p:nvSpPr>
          <p:cNvPr id="44" name="Graphic 42" descr="Diagram showing 5 circles, each with a symbol to visualize 5 key Azure services to deliver on Zero Trust principle: DDoS protection, Web Application Firewall, Azure Firewall, Network Security Groups and VNet Integration">
            <a:extLst>
              <a:ext uri="{FF2B5EF4-FFF2-40B4-BE49-F238E27FC236}">
                <a16:creationId xmlns:a16="http://schemas.microsoft.com/office/drawing/2014/main" id="{44B21B81-1BF6-4935-83E6-0D02E291E5D5}"/>
              </a:ext>
            </a:extLst>
          </p:cNvPr>
          <p:cNvSpPr/>
          <p:nvPr/>
        </p:nvSpPr>
        <p:spPr>
          <a:xfrm>
            <a:off x="972456" y="1905987"/>
            <a:ext cx="10179698" cy="2085815"/>
          </a:xfrm>
          <a:custGeom>
            <a:avLst/>
            <a:gdLst>
              <a:gd name="connsiteX0" fmla="*/ 9153830 w 11038083"/>
              <a:gd name="connsiteY0" fmla="*/ 323235 h 2207488"/>
              <a:gd name="connsiteX1" fmla="*/ 9934340 w 11038083"/>
              <a:gd name="connsiteY1" fmla="*/ 0 h 2207488"/>
              <a:gd name="connsiteX2" fmla="*/ 10714849 w 11038083"/>
              <a:gd name="connsiteY2" fmla="*/ 323235 h 2207488"/>
              <a:gd name="connsiteX3" fmla="*/ 11038084 w 11038083"/>
              <a:gd name="connsiteY3" fmla="*/ 1103744 h 2207488"/>
              <a:gd name="connsiteX4" fmla="*/ 10714849 w 11038083"/>
              <a:gd name="connsiteY4" fmla="*/ 1884253 h 2207488"/>
              <a:gd name="connsiteX5" fmla="*/ 9934340 w 11038083"/>
              <a:gd name="connsiteY5" fmla="*/ 2207488 h 2207488"/>
              <a:gd name="connsiteX6" fmla="*/ 9153830 w 11038083"/>
              <a:gd name="connsiteY6" fmla="*/ 1884253 h 2207488"/>
              <a:gd name="connsiteX7" fmla="*/ 8829954 w 11038083"/>
              <a:gd name="connsiteY7" fmla="*/ 1103744 h 2207488"/>
              <a:gd name="connsiteX8" fmla="*/ 8829954 w 11038083"/>
              <a:gd name="connsiteY8" fmla="*/ 1103744 h 2207488"/>
              <a:gd name="connsiteX9" fmla="*/ 8829954 w 11038083"/>
              <a:gd name="connsiteY9" fmla="*/ 1103744 h 2207488"/>
              <a:gd name="connsiteX10" fmla="*/ 8829954 w 11038083"/>
              <a:gd name="connsiteY10" fmla="*/ 1103744 h 2207488"/>
              <a:gd name="connsiteX11" fmla="*/ 7725569 w 11038083"/>
              <a:gd name="connsiteY11" fmla="*/ 0 h 2207488"/>
              <a:gd name="connsiteX12" fmla="*/ 6621824 w 11038083"/>
              <a:gd name="connsiteY12" fmla="*/ 1103744 h 2207488"/>
              <a:gd name="connsiteX13" fmla="*/ 6621824 w 11038083"/>
              <a:gd name="connsiteY13" fmla="*/ 1103744 h 2207488"/>
              <a:gd name="connsiteX14" fmla="*/ 6621824 w 11038083"/>
              <a:gd name="connsiteY14" fmla="*/ 1103744 h 2207488"/>
              <a:gd name="connsiteX15" fmla="*/ 5518080 w 11038083"/>
              <a:gd name="connsiteY15" fmla="*/ 2207488 h 2207488"/>
              <a:gd name="connsiteX16" fmla="*/ 4414336 w 11038083"/>
              <a:gd name="connsiteY16" fmla="*/ 1103744 h 2207488"/>
              <a:gd name="connsiteX17" fmla="*/ 4414336 w 11038083"/>
              <a:gd name="connsiteY17" fmla="*/ 1103744 h 2207488"/>
              <a:gd name="connsiteX18" fmla="*/ 4414336 w 11038083"/>
              <a:gd name="connsiteY18" fmla="*/ 1103744 h 2207488"/>
              <a:gd name="connsiteX19" fmla="*/ 3309950 w 11038083"/>
              <a:gd name="connsiteY19" fmla="*/ 0 h 2207488"/>
              <a:gd name="connsiteX20" fmla="*/ 2206206 w 11038083"/>
              <a:gd name="connsiteY20" fmla="*/ 1103744 h 2207488"/>
              <a:gd name="connsiteX21" fmla="*/ 2206206 w 11038083"/>
              <a:gd name="connsiteY21" fmla="*/ 1103744 h 2207488"/>
              <a:gd name="connsiteX22" fmla="*/ 1882971 w 11038083"/>
              <a:gd name="connsiteY22" fmla="*/ 1884253 h 2207488"/>
              <a:gd name="connsiteX23" fmla="*/ 1102462 w 11038083"/>
              <a:gd name="connsiteY23" fmla="*/ 2207488 h 2207488"/>
              <a:gd name="connsiteX24" fmla="*/ 323235 w 11038083"/>
              <a:gd name="connsiteY24" fmla="*/ 1883612 h 2207488"/>
              <a:gd name="connsiteX25" fmla="*/ 0 w 11038083"/>
              <a:gd name="connsiteY25" fmla="*/ 1103744 h 2207488"/>
              <a:gd name="connsiteX26" fmla="*/ 0 w 11038083"/>
              <a:gd name="connsiteY26" fmla="*/ 1103744 h 2207488"/>
              <a:gd name="connsiteX27" fmla="*/ 0 w 11038083"/>
              <a:gd name="connsiteY27" fmla="*/ 1103744 h 2207488"/>
              <a:gd name="connsiteX28" fmla="*/ 323235 w 11038083"/>
              <a:gd name="connsiteY28" fmla="*/ 323235 h 2207488"/>
              <a:gd name="connsiteX29" fmla="*/ 1103744 w 11038083"/>
              <a:gd name="connsiteY29" fmla="*/ 0 h 2207488"/>
              <a:gd name="connsiteX30" fmla="*/ 1884254 w 11038083"/>
              <a:gd name="connsiteY30" fmla="*/ 323235 h 220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038083" h="2207488">
                <a:moveTo>
                  <a:pt x="9153830" y="323235"/>
                </a:moveTo>
                <a:cubicBezTo>
                  <a:pt x="9353928" y="123778"/>
                  <a:pt x="9629704" y="0"/>
                  <a:pt x="9934340" y="0"/>
                </a:cubicBezTo>
                <a:cubicBezTo>
                  <a:pt x="10238976" y="0"/>
                  <a:pt x="10514751" y="123778"/>
                  <a:pt x="10714849" y="323235"/>
                </a:cubicBezTo>
                <a:cubicBezTo>
                  <a:pt x="10914306" y="522691"/>
                  <a:pt x="11038084" y="799108"/>
                  <a:pt x="11038084" y="1103744"/>
                </a:cubicBezTo>
                <a:cubicBezTo>
                  <a:pt x="11038084" y="1408380"/>
                  <a:pt x="10914306" y="1684156"/>
                  <a:pt x="10714849" y="1884253"/>
                </a:cubicBezTo>
                <a:cubicBezTo>
                  <a:pt x="10515392" y="2083710"/>
                  <a:pt x="10238976" y="2207488"/>
                  <a:pt x="9934340" y="2207488"/>
                </a:cubicBezTo>
                <a:cubicBezTo>
                  <a:pt x="9629704" y="2207488"/>
                  <a:pt x="9353928" y="2083710"/>
                  <a:pt x="9153830" y="1884253"/>
                </a:cubicBezTo>
                <a:cubicBezTo>
                  <a:pt x="8954373" y="1684797"/>
                  <a:pt x="8829954" y="1408380"/>
                  <a:pt x="8829954" y="1103744"/>
                </a:cubicBezTo>
                <a:lnTo>
                  <a:pt x="8829954" y="1103744"/>
                </a:lnTo>
                <a:lnTo>
                  <a:pt x="8829954" y="1103744"/>
                </a:lnTo>
                <a:lnTo>
                  <a:pt x="8829954" y="1103744"/>
                </a:lnTo>
                <a:cubicBezTo>
                  <a:pt x="8829954" y="494472"/>
                  <a:pt x="8334840" y="0"/>
                  <a:pt x="7725569" y="0"/>
                </a:cubicBezTo>
                <a:cubicBezTo>
                  <a:pt x="7116297" y="0"/>
                  <a:pt x="6621824" y="493831"/>
                  <a:pt x="6621824" y="1103744"/>
                </a:cubicBezTo>
                <a:lnTo>
                  <a:pt x="6621824" y="1103744"/>
                </a:lnTo>
                <a:lnTo>
                  <a:pt x="6621824" y="1103744"/>
                </a:lnTo>
                <a:cubicBezTo>
                  <a:pt x="6621824" y="1713016"/>
                  <a:pt x="6127993" y="2207488"/>
                  <a:pt x="5518080" y="2207488"/>
                </a:cubicBezTo>
                <a:cubicBezTo>
                  <a:pt x="4908167" y="2207488"/>
                  <a:pt x="4414336" y="1713657"/>
                  <a:pt x="4414336" y="1103744"/>
                </a:cubicBezTo>
                <a:lnTo>
                  <a:pt x="4414336" y="1103744"/>
                </a:lnTo>
                <a:lnTo>
                  <a:pt x="4414336" y="1103744"/>
                </a:lnTo>
                <a:cubicBezTo>
                  <a:pt x="4414336" y="494472"/>
                  <a:pt x="3919222" y="0"/>
                  <a:pt x="3309950" y="0"/>
                </a:cubicBezTo>
                <a:cubicBezTo>
                  <a:pt x="2700678" y="0"/>
                  <a:pt x="2206206" y="493831"/>
                  <a:pt x="2206206" y="1103744"/>
                </a:cubicBezTo>
                <a:lnTo>
                  <a:pt x="2206206" y="1103744"/>
                </a:lnTo>
                <a:cubicBezTo>
                  <a:pt x="2206206" y="1408380"/>
                  <a:pt x="2082428" y="1684156"/>
                  <a:pt x="1882971" y="1884253"/>
                </a:cubicBezTo>
                <a:cubicBezTo>
                  <a:pt x="1683515" y="2084351"/>
                  <a:pt x="1407098" y="2207488"/>
                  <a:pt x="1102462" y="2207488"/>
                </a:cubicBezTo>
                <a:cubicBezTo>
                  <a:pt x="797826" y="2207488"/>
                  <a:pt x="522691" y="2083710"/>
                  <a:pt x="323235" y="1883612"/>
                </a:cubicBezTo>
                <a:cubicBezTo>
                  <a:pt x="123778" y="1683514"/>
                  <a:pt x="0" y="1408380"/>
                  <a:pt x="0" y="1103744"/>
                </a:cubicBezTo>
                <a:lnTo>
                  <a:pt x="0" y="1103744"/>
                </a:lnTo>
                <a:lnTo>
                  <a:pt x="0" y="1103744"/>
                </a:lnTo>
                <a:cubicBezTo>
                  <a:pt x="0" y="798467"/>
                  <a:pt x="123778" y="522691"/>
                  <a:pt x="323235" y="323235"/>
                </a:cubicBezTo>
                <a:cubicBezTo>
                  <a:pt x="522691" y="123778"/>
                  <a:pt x="798467" y="0"/>
                  <a:pt x="1103744" y="0"/>
                </a:cubicBezTo>
                <a:cubicBezTo>
                  <a:pt x="1409022" y="0"/>
                  <a:pt x="1684156" y="123778"/>
                  <a:pt x="1884254" y="323235"/>
                </a:cubicBezTo>
              </a:path>
            </a:pathLst>
          </a:custGeom>
          <a:noFill/>
          <a:ln w="31750" cap="rnd">
            <a:solidFill>
              <a:schemeClr val="accent5"/>
            </a:solidFill>
            <a:prstDash val="sysDot"/>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7454D45-DAA4-47C6-BA34-21012452C298}"/>
              </a:ext>
              <a:ext uri="{C183D7F6-B498-43B3-948B-1728B52AA6E4}">
                <adec:decorative xmlns:adec="http://schemas.microsoft.com/office/drawing/2017/decorative" val="1"/>
              </a:ext>
            </a:extLst>
          </p:cNvPr>
          <p:cNvGrpSpPr/>
          <p:nvPr/>
        </p:nvGrpSpPr>
        <p:grpSpPr>
          <a:xfrm>
            <a:off x="1232068" y="2108939"/>
            <a:ext cx="1572688" cy="1611304"/>
            <a:chOff x="968011" y="1780002"/>
            <a:chExt cx="1572688" cy="1611304"/>
          </a:xfrm>
        </p:grpSpPr>
        <p:sp>
          <p:nvSpPr>
            <p:cNvPr id="56" name="Oval 55">
              <a:extLst>
                <a:ext uri="{FF2B5EF4-FFF2-40B4-BE49-F238E27FC236}">
                  <a16:creationId xmlns:a16="http://schemas.microsoft.com/office/drawing/2014/main" id="{77932178-7886-45FE-8F4B-A7D95BCF05D8}"/>
                </a:ext>
              </a:extLst>
            </p:cNvPr>
            <p:cNvSpPr/>
            <p:nvPr/>
          </p:nvSpPr>
          <p:spPr bwMode="auto">
            <a:xfrm flipH="1">
              <a:off x="968011" y="1780002"/>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D4EECEEB-3537-4D07-947C-894CA3825088}"/>
                </a:ext>
              </a:extLst>
            </p:cNvPr>
            <p:cNvGrpSpPr/>
            <p:nvPr/>
          </p:nvGrpSpPr>
          <p:grpSpPr>
            <a:xfrm>
              <a:off x="1206314" y="2212895"/>
              <a:ext cx="1052193" cy="691884"/>
              <a:chOff x="1223831" y="2240720"/>
              <a:chExt cx="928437" cy="595874"/>
            </a:xfrm>
          </p:grpSpPr>
          <p:sp>
            <p:nvSpPr>
              <p:cNvPr id="117" name="Graphic 7">
                <a:extLst>
                  <a:ext uri="{FF2B5EF4-FFF2-40B4-BE49-F238E27FC236}">
                    <a16:creationId xmlns:a16="http://schemas.microsoft.com/office/drawing/2014/main" id="{671BA029-DF39-402C-ABBB-F524415AA1A7}"/>
                  </a:ext>
                </a:extLst>
              </p:cNvPr>
              <p:cNvSpPr/>
              <p:nvPr/>
            </p:nvSpPr>
            <p:spPr>
              <a:xfrm>
                <a:off x="1223831" y="2240720"/>
                <a:ext cx="928437" cy="595874"/>
              </a:xfrm>
              <a:custGeom>
                <a:avLst/>
                <a:gdLst>
                  <a:gd name="connsiteX0" fmla="*/ 787718 w 5554980"/>
                  <a:gd name="connsiteY0" fmla="*/ 3564255 h 3565207"/>
                  <a:gd name="connsiteX1" fmla="*/ 0 w 5554980"/>
                  <a:gd name="connsiteY1" fmla="*/ 2776538 h 3565207"/>
                  <a:gd name="connsiteX2" fmla="*/ 423863 w 5554980"/>
                  <a:gd name="connsiteY2" fmla="*/ 2078355 h 3565207"/>
                  <a:gd name="connsiteX3" fmla="*/ 398145 w 5554980"/>
                  <a:gd name="connsiteY3" fmla="*/ 1782128 h 3565207"/>
                  <a:gd name="connsiteX4" fmla="*/ 2180273 w 5554980"/>
                  <a:gd name="connsiteY4" fmla="*/ 0 h 3565207"/>
                  <a:gd name="connsiteX5" fmla="*/ 3068003 w 5554980"/>
                  <a:gd name="connsiteY5" fmla="*/ 237173 h 3565207"/>
                  <a:gd name="connsiteX6" fmla="*/ 3619500 w 5554980"/>
                  <a:gd name="connsiteY6" fmla="*/ 734378 h 3565207"/>
                  <a:gd name="connsiteX7" fmla="*/ 3921443 w 5554980"/>
                  <a:gd name="connsiteY7" fmla="*/ 696278 h 3565207"/>
                  <a:gd name="connsiteX8" fmla="*/ 5156835 w 5554980"/>
                  <a:gd name="connsiteY8" fmla="*/ 1931670 h 3565207"/>
                  <a:gd name="connsiteX9" fmla="*/ 5146358 w 5554980"/>
                  <a:gd name="connsiteY9" fmla="*/ 2087880 h 3565207"/>
                  <a:gd name="connsiteX10" fmla="*/ 5554980 w 5554980"/>
                  <a:gd name="connsiteY10" fmla="*/ 2777490 h 3565207"/>
                  <a:gd name="connsiteX11" fmla="*/ 4767263 w 5554980"/>
                  <a:gd name="connsiteY11" fmla="*/ 3565208 h 3565207"/>
                  <a:gd name="connsiteX12" fmla="*/ 787718 w 5554980"/>
                  <a:gd name="connsiteY12" fmla="*/ 3565208 h 356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54980" h="3565207">
                    <a:moveTo>
                      <a:pt x="787718" y="3564255"/>
                    </a:moveTo>
                    <a:cubicBezTo>
                      <a:pt x="353378" y="3564255"/>
                      <a:pt x="0" y="3210878"/>
                      <a:pt x="0" y="2776538"/>
                    </a:cubicBezTo>
                    <a:cubicBezTo>
                      <a:pt x="0" y="2477453"/>
                      <a:pt x="167640" y="2210753"/>
                      <a:pt x="423863" y="2078355"/>
                    </a:cubicBezTo>
                    <a:cubicBezTo>
                      <a:pt x="406718" y="1979295"/>
                      <a:pt x="398145" y="1879283"/>
                      <a:pt x="398145" y="1782128"/>
                    </a:cubicBezTo>
                    <a:cubicBezTo>
                      <a:pt x="398145" y="799148"/>
                      <a:pt x="1197293" y="0"/>
                      <a:pt x="2180273" y="0"/>
                    </a:cubicBezTo>
                    <a:cubicBezTo>
                      <a:pt x="2491740" y="0"/>
                      <a:pt x="2799398" y="81915"/>
                      <a:pt x="3068003" y="237173"/>
                    </a:cubicBezTo>
                    <a:cubicBezTo>
                      <a:pt x="3284220" y="361950"/>
                      <a:pt x="3472815" y="532448"/>
                      <a:pt x="3619500" y="734378"/>
                    </a:cubicBezTo>
                    <a:cubicBezTo>
                      <a:pt x="3718560" y="709613"/>
                      <a:pt x="3819525" y="696278"/>
                      <a:pt x="3921443" y="696278"/>
                    </a:cubicBezTo>
                    <a:cubicBezTo>
                      <a:pt x="4602480" y="696278"/>
                      <a:pt x="5156835" y="1250633"/>
                      <a:pt x="5156835" y="1931670"/>
                    </a:cubicBezTo>
                    <a:cubicBezTo>
                      <a:pt x="5156835" y="1983105"/>
                      <a:pt x="5153025" y="2035493"/>
                      <a:pt x="5146358" y="2087880"/>
                    </a:cubicBezTo>
                    <a:cubicBezTo>
                      <a:pt x="5393055" y="2224088"/>
                      <a:pt x="5554980" y="2486978"/>
                      <a:pt x="5554980" y="2777490"/>
                    </a:cubicBezTo>
                    <a:cubicBezTo>
                      <a:pt x="5554980" y="3211830"/>
                      <a:pt x="5201603" y="3565208"/>
                      <a:pt x="4767263" y="3565208"/>
                    </a:cubicBezTo>
                    <a:lnTo>
                      <a:pt x="787718" y="3565208"/>
                    </a:lnTo>
                    <a:close/>
                  </a:path>
                </a:pathLst>
              </a:custGeom>
              <a:noFill/>
              <a:ln w="19050" cap="rnd">
                <a:solidFill>
                  <a:schemeClr val="accent1"/>
                </a:solidFill>
                <a:prstDash val="sysDot"/>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Graphic 8">
                <a:extLst>
                  <a:ext uri="{FF2B5EF4-FFF2-40B4-BE49-F238E27FC236}">
                    <a16:creationId xmlns:a16="http://schemas.microsoft.com/office/drawing/2014/main" id="{5D2C6471-4FE0-48FC-9A97-8BB4910583F5}"/>
                  </a:ext>
                </a:extLst>
              </p:cNvPr>
              <p:cNvSpPr/>
              <p:nvPr/>
            </p:nvSpPr>
            <p:spPr>
              <a:xfrm>
                <a:off x="1300350" y="2307920"/>
                <a:ext cx="775399" cy="477060"/>
              </a:xfrm>
              <a:custGeom>
                <a:avLst/>
                <a:gdLst>
                  <a:gd name="connsiteX0" fmla="*/ 4737735 w 5173980"/>
                  <a:gd name="connsiteY0" fmla="*/ 2012633 h 3183255"/>
                  <a:gd name="connsiteX1" fmla="*/ 4774883 w 5173980"/>
                  <a:gd name="connsiteY1" fmla="*/ 1741170 h 3183255"/>
                  <a:gd name="connsiteX2" fmla="*/ 3729990 w 5173980"/>
                  <a:gd name="connsiteY2" fmla="*/ 696278 h 3183255"/>
                  <a:gd name="connsiteX3" fmla="*/ 3349943 w 5173980"/>
                  <a:gd name="connsiteY3" fmla="*/ 768668 h 3183255"/>
                  <a:gd name="connsiteX4" fmla="*/ 1989773 w 5173980"/>
                  <a:gd name="connsiteY4" fmla="*/ 0 h 3183255"/>
                  <a:gd name="connsiteX5" fmla="*/ 398145 w 5173980"/>
                  <a:gd name="connsiteY5" fmla="*/ 1591628 h 3183255"/>
                  <a:gd name="connsiteX6" fmla="*/ 455295 w 5173980"/>
                  <a:gd name="connsiteY6" fmla="*/ 2006918 h 3183255"/>
                  <a:gd name="connsiteX7" fmla="*/ 0 w 5173980"/>
                  <a:gd name="connsiteY7" fmla="*/ 2586038 h 3183255"/>
                  <a:gd name="connsiteX8" fmla="*/ 0 w 5173980"/>
                  <a:gd name="connsiteY8" fmla="*/ 2586038 h 3183255"/>
                  <a:gd name="connsiteX9" fmla="*/ 597218 w 5173980"/>
                  <a:gd name="connsiteY9" fmla="*/ 3183255 h 3183255"/>
                  <a:gd name="connsiteX10" fmla="*/ 4576763 w 5173980"/>
                  <a:gd name="connsiteY10" fmla="*/ 3183255 h 3183255"/>
                  <a:gd name="connsiteX11" fmla="*/ 5173980 w 5173980"/>
                  <a:gd name="connsiteY11" fmla="*/ 2586038 h 3183255"/>
                  <a:gd name="connsiteX12" fmla="*/ 5173980 w 5173980"/>
                  <a:gd name="connsiteY12" fmla="*/ 2586038 h 3183255"/>
                  <a:gd name="connsiteX13" fmla="*/ 4737735 w 5173980"/>
                  <a:gd name="connsiteY13" fmla="*/ 2012633 h 318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980" h="3183255">
                    <a:moveTo>
                      <a:pt x="4737735" y="2012633"/>
                    </a:moveTo>
                    <a:cubicBezTo>
                      <a:pt x="4760595" y="1925955"/>
                      <a:pt x="4774883" y="1835468"/>
                      <a:pt x="4774883" y="1741170"/>
                    </a:cubicBezTo>
                    <a:cubicBezTo>
                      <a:pt x="4774883" y="1163955"/>
                      <a:pt x="4307205" y="696278"/>
                      <a:pt x="3729990" y="696278"/>
                    </a:cubicBezTo>
                    <a:cubicBezTo>
                      <a:pt x="3595688" y="696278"/>
                      <a:pt x="3468053" y="722948"/>
                      <a:pt x="3349943" y="768668"/>
                    </a:cubicBezTo>
                    <a:cubicBezTo>
                      <a:pt x="3070860" y="308610"/>
                      <a:pt x="2566988" y="0"/>
                      <a:pt x="1989773" y="0"/>
                    </a:cubicBezTo>
                    <a:cubicBezTo>
                      <a:pt x="1110615" y="0"/>
                      <a:pt x="398145" y="712470"/>
                      <a:pt x="398145" y="1591628"/>
                    </a:cubicBezTo>
                    <a:cubicBezTo>
                      <a:pt x="398145" y="1735455"/>
                      <a:pt x="419100" y="1874520"/>
                      <a:pt x="455295" y="2006918"/>
                    </a:cubicBezTo>
                    <a:cubicBezTo>
                      <a:pt x="193358" y="2070735"/>
                      <a:pt x="0" y="2306003"/>
                      <a:pt x="0" y="2586038"/>
                    </a:cubicBezTo>
                    <a:lnTo>
                      <a:pt x="0" y="2586038"/>
                    </a:lnTo>
                    <a:cubicBezTo>
                      <a:pt x="0" y="2915603"/>
                      <a:pt x="267653" y="3183255"/>
                      <a:pt x="597218" y="3183255"/>
                    </a:cubicBezTo>
                    <a:lnTo>
                      <a:pt x="4576763" y="3183255"/>
                    </a:lnTo>
                    <a:cubicBezTo>
                      <a:pt x="4906328" y="3183255"/>
                      <a:pt x="5173980" y="2916555"/>
                      <a:pt x="5173980" y="2586038"/>
                    </a:cubicBezTo>
                    <a:lnTo>
                      <a:pt x="5173980" y="2586038"/>
                    </a:lnTo>
                    <a:cubicBezTo>
                      <a:pt x="5173028" y="2312670"/>
                      <a:pt x="4989195" y="2083118"/>
                      <a:pt x="4737735" y="2012633"/>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0" name="Graphic 39" descr="Key with solid fill">
              <a:extLst>
                <a:ext uri="{FF2B5EF4-FFF2-40B4-BE49-F238E27FC236}">
                  <a16:creationId xmlns:a16="http://schemas.microsoft.com/office/drawing/2014/main" id="{BB023F12-8D0C-48FB-A68E-C9FE0C430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0707" y="2348424"/>
              <a:ext cx="536116" cy="536116"/>
            </a:xfrm>
            <a:prstGeom prst="rect">
              <a:avLst/>
            </a:prstGeom>
          </p:spPr>
        </p:pic>
      </p:grpSp>
      <p:sp>
        <p:nvSpPr>
          <p:cNvPr id="66" name="TextBox 65">
            <a:extLst>
              <a:ext uri="{FF2B5EF4-FFF2-40B4-BE49-F238E27FC236}">
                <a16:creationId xmlns:a16="http://schemas.microsoft.com/office/drawing/2014/main" id="{32FE457A-03D6-453B-B7CF-43F5C2F1480C}"/>
              </a:ext>
            </a:extLst>
          </p:cNvPr>
          <p:cNvSpPr txBox="1"/>
          <p:nvPr/>
        </p:nvSpPr>
        <p:spPr>
          <a:xfrm>
            <a:off x="942384" y="4304979"/>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DDoS protection</a:t>
            </a:r>
          </a:p>
        </p:txBody>
      </p:sp>
      <p:sp>
        <p:nvSpPr>
          <p:cNvPr id="79" name="TextBox 78">
            <a:extLst>
              <a:ext uri="{FF2B5EF4-FFF2-40B4-BE49-F238E27FC236}">
                <a16:creationId xmlns:a16="http://schemas.microsoft.com/office/drawing/2014/main" id="{4CDAB801-6321-484D-A3F0-276B14D1F352}"/>
              </a:ext>
            </a:extLst>
          </p:cNvPr>
          <p:cNvSpPr txBox="1"/>
          <p:nvPr/>
        </p:nvSpPr>
        <p:spPr>
          <a:xfrm>
            <a:off x="988104" y="4746613"/>
            <a:ext cx="2011680" cy="822960"/>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DDOS protection </a:t>
            </a:r>
            <a:r>
              <a:rPr kumimoji="0" lang="en-US" sz="1200" b="0" i="0" u="none" strike="noStrike" kern="1200" cap="none" spc="0" normalizeH="0" baseline="0" noProof="0">
                <a:ln>
                  <a:noFill/>
                </a:ln>
                <a:solidFill>
                  <a:srgbClr val="50E6FF"/>
                </a:solidFill>
                <a:effectLst/>
                <a:uLnTx/>
                <a:uFillTx/>
                <a:latin typeface="Segoe UI"/>
                <a:ea typeface="+mn-ea"/>
                <a:cs typeface="+mn-cs"/>
              </a:rPr>
              <a:t>tuned to your application traffic patterns</a:t>
            </a:r>
          </a:p>
        </p:txBody>
      </p:sp>
      <p:grpSp>
        <p:nvGrpSpPr>
          <p:cNvPr id="18" name="Group 17">
            <a:extLst>
              <a:ext uri="{FF2B5EF4-FFF2-40B4-BE49-F238E27FC236}">
                <a16:creationId xmlns:a16="http://schemas.microsoft.com/office/drawing/2014/main" id="{84CB004B-AF58-42B5-8A9D-82A5A378DFDC}"/>
              </a:ext>
              <a:ext uri="{C183D7F6-B498-43B3-948B-1728B52AA6E4}">
                <adec:decorative xmlns:adec="http://schemas.microsoft.com/office/drawing/2017/decorative" val="1"/>
              </a:ext>
            </a:extLst>
          </p:cNvPr>
          <p:cNvGrpSpPr/>
          <p:nvPr/>
        </p:nvGrpSpPr>
        <p:grpSpPr>
          <a:xfrm>
            <a:off x="3246271" y="2108939"/>
            <a:ext cx="1572688" cy="1611304"/>
            <a:chOff x="3696215" y="1741205"/>
            <a:chExt cx="1572688" cy="1611304"/>
          </a:xfrm>
        </p:grpSpPr>
        <p:sp>
          <p:nvSpPr>
            <p:cNvPr id="52" name="Oval 51">
              <a:extLst>
                <a:ext uri="{FF2B5EF4-FFF2-40B4-BE49-F238E27FC236}">
                  <a16:creationId xmlns:a16="http://schemas.microsoft.com/office/drawing/2014/main" id="{C9056F3D-7BAC-44EF-94DC-8360E41CAE16}"/>
                </a:ext>
              </a:extLst>
            </p:cNvPr>
            <p:cNvSpPr/>
            <p:nvPr/>
          </p:nvSpPr>
          <p:spPr bwMode="auto">
            <a:xfrm flipH="1">
              <a:off x="3696215" y="1741205"/>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66F0D2E4-4047-4F1A-9044-A387CFB9F1E7}"/>
                </a:ext>
              </a:extLst>
            </p:cNvPr>
            <p:cNvGrpSpPr/>
            <p:nvPr/>
          </p:nvGrpSpPr>
          <p:grpSpPr>
            <a:xfrm>
              <a:off x="3999751" y="2052193"/>
              <a:ext cx="965616" cy="989328"/>
              <a:chOff x="4032213" y="2034052"/>
              <a:chExt cx="965616" cy="989328"/>
            </a:xfrm>
          </p:grpSpPr>
          <p:grpSp>
            <p:nvGrpSpPr>
              <p:cNvPr id="34" name="Group 33">
                <a:extLst>
                  <a:ext uri="{FF2B5EF4-FFF2-40B4-BE49-F238E27FC236}">
                    <a16:creationId xmlns:a16="http://schemas.microsoft.com/office/drawing/2014/main" id="{C5C07412-2327-4A59-9F9B-9301BFF4C819}"/>
                  </a:ext>
                </a:extLst>
              </p:cNvPr>
              <p:cNvGrpSpPr/>
              <p:nvPr/>
            </p:nvGrpSpPr>
            <p:grpSpPr>
              <a:xfrm>
                <a:off x="4032213" y="2034052"/>
                <a:ext cx="965616" cy="989328"/>
                <a:chOff x="3279558" y="1925687"/>
                <a:chExt cx="1225940" cy="1225940"/>
              </a:xfrm>
            </p:grpSpPr>
            <p:grpSp>
              <p:nvGrpSpPr>
                <p:cNvPr id="33" name="Group 32">
                  <a:extLst>
                    <a:ext uri="{FF2B5EF4-FFF2-40B4-BE49-F238E27FC236}">
                      <a16:creationId xmlns:a16="http://schemas.microsoft.com/office/drawing/2014/main" id="{1E2CCEFE-A678-4A3A-9A82-786272B940C5}"/>
                    </a:ext>
                  </a:extLst>
                </p:cNvPr>
                <p:cNvGrpSpPr/>
                <p:nvPr/>
              </p:nvGrpSpPr>
              <p:grpSpPr>
                <a:xfrm>
                  <a:off x="3813204" y="1925687"/>
                  <a:ext cx="158647" cy="1225940"/>
                  <a:chOff x="3812387" y="1925878"/>
                  <a:chExt cx="158647" cy="1225940"/>
                </a:xfrm>
              </p:grpSpPr>
              <p:grpSp>
                <p:nvGrpSpPr>
                  <p:cNvPr id="32" name="Group 31">
                    <a:extLst>
                      <a:ext uri="{FF2B5EF4-FFF2-40B4-BE49-F238E27FC236}">
                        <a16:creationId xmlns:a16="http://schemas.microsoft.com/office/drawing/2014/main" id="{CD05C326-B7B2-44C4-BD34-B58034D43AA5}"/>
                      </a:ext>
                    </a:extLst>
                  </p:cNvPr>
                  <p:cNvGrpSpPr/>
                  <p:nvPr/>
                </p:nvGrpSpPr>
                <p:grpSpPr>
                  <a:xfrm>
                    <a:off x="3812387" y="1925878"/>
                    <a:ext cx="158647" cy="331706"/>
                    <a:chOff x="-503458" y="1686007"/>
                    <a:chExt cx="158647" cy="331706"/>
                  </a:xfrm>
                </p:grpSpPr>
                <p:cxnSp>
                  <p:nvCxnSpPr>
                    <p:cNvPr id="104" name="Straight Connector 103">
                      <a:extLst>
                        <a:ext uri="{FF2B5EF4-FFF2-40B4-BE49-F238E27FC236}">
                          <a16:creationId xmlns:a16="http://schemas.microsoft.com/office/drawing/2014/main" id="{7BF62C10-F28B-448F-9BB3-CEF872A5BD2E}"/>
                        </a:ext>
                      </a:extLst>
                    </p:cNvPr>
                    <p:cNvCxnSpPr>
                      <a:cxnSpLocks/>
                    </p:cNvCxnSpPr>
                    <p:nvPr/>
                  </p:nvCxnSpPr>
                  <p:spPr>
                    <a:xfrm>
                      <a:off x="-424135" y="1686007"/>
                      <a:ext cx="0" cy="331706"/>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Rectangle 34">
                      <a:extLst>
                        <a:ext uri="{FF2B5EF4-FFF2-40B4-BE49-F238E27FC236}">
                          <a16:creationId xmlns:a16="http://schemas.microsoft.com/office/drawing/2014/main" id="{DF08EB72-85CB-4910-8BAC-101D5DFA8D4A}"/>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8EFFFEBE-C17E-492C-8982-3ACD7EF476C8}"/>
                      </a:ext>
                    </a:extLst>
                  </p:cNvPr>
                  <p:cNvGrpSpPr/>
                  <p:nvPr/>
                </p:nvGrpSpPr>
                <p:grpSpPr>
                  <a:xfrm rot="10800000">
                    <a:off x="3812387" y="2820112"/>
                    <a:ext cx="158647" cy="331706"/>
                    <a:chOff x="-503458" y="1686007"/>
                    <a:chExt cx="158647" cy="331706"/>
                  </a:xfrm>
                </p:grpSpPr>
                <p:cxnSp>
                  <p:nvCxnSpPr>
                    <p:cNvPr id="108" name="Straight Connector 107">
                      <a:extLst>
                        <a:ext uri="{FF2B5EF4-FFF2-40B4-BE49-F238E27FC236}">
                          <a16:creationId xmlns:a16="http://schemas.microsoft.com/office/drawing/2014/main" id="{D7033C06-9F0A-47F6-AD25-3CC7E0369C88}"/>
                        </a:ext>
                      </a:extLst>
                    </p:cNvPr>
                    <p:cNvCxnSpPr>
                      <a:cxnSpLocks/>
                    </p:cNvCxnSpPr>
                    <p:nvPr/>
                  </p:nvCxnSpPr>
                  <p:spPr>
                    <a:xfrm>
                      <a:off x="-424135" y="1686007"/>
                      <a:ext cx="0" cy="331706"/>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Rectangle 34">
                      <a:extLst>
                        <a:ext uri="{FF2B5EF4-FFF2-40B4-BE49-F238E27FC236}">
                          <a16:creationId xmlns:a16="http://schemas.microsoft.com/office/drawing/2014/main" id="{B031E290-A871-4F6F-A173-8C0C6D9E4C5E}"/>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207EF8B0-27A4-4C45-9841-9F2248343539}"/>
                    </a:ext>
                  </a:extLst>
                </p:cNvPr>
                <p:cNvGrpSpPr/>
                <p:nvPr/>
              </p:nvGrpSpPr>
              <p:grpSpPr>
                <a:xfrm rot="5400000">
                  <a:off x="3813204" y="1925687"/>
                  <a:ext cx="158647" cy="1225940"/>
                  <a:chOff x="3812387" y="1925878"/>
                  <a:chExt cx="158647" cy="1225940"/>
                </a:xfrm>
              </p:grpSpPr>
              <p:grpSp>
                <p:nvGrpSpPr>
                  <p:cNvPr id="111" name="Group 110">
                    <a:extLst>
                      <a:ext uri="{FF2B5EF4-FFF2-40B4-BE49-F238E27FC236}">
                        <a16:creationId xmlns:a16="http://schemas.microsoft.com/office/drawing/2014/main" id="{55C74456-F1F9-46A7-ACDD-2AB5ACF0BF71}"/>
                      </a:ext>
                    </a:extLst>
                  </p:cNvPr>
                  <p:cNvGrpSpPr/>
                  <p:nvPr/>
                </p:nvGrpSpPr>
                <p:grpSpPr>
                  <a:xfrm>
                    <a:off x="3812387" y="1925878"/>
                    <a:ext cx="158647" cy="331706"/>
                    <a:chOff x="-503458" y="1686007"/>
                    <a:chExt cx="158647" cy="331706"/>
                  </a:xfrm>
                </p:grpSpPr>
                <p:cxnSp>
                  <p:nvCxnSpPr>
                    <p:cNvPr id="115" name="Straight Connector 114">
                      <a:extLst>
                        <a:ext uri="{FF2B5EF4-FFF2-40B4-BE49-F238E27FC236}">
                          <a16:creationId xmlns:a16="http://schemas.microsoft.com/office/drawing/2014/main" id="{3941DF52-F0A0-4379-81B1-295CB1C53DCB}"/>
                        </a:ext>
                      </a:extLst>
                    </p:cNvPr>
                    <p:cNvCxnSpPr>
                      <a:cxnSpLocks/>
                    </p:cNvCxnSpPr>
                    <p:nvPr/>
                  </p:nvCxnSpPr>
                  <p:spPr>
                    <a:xfrm>
                      <a:off x="-424135" y="1686007"/>
                      <a:ext cx="0" cy="331706"/>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34">
                      <a:extLst>
                        <a:ext uri="{FF2B5EF4-FFF2-40B4-BE49-F238E27FC236}">
                          <a16:creationId xmlns:a16="http://schemas.microsoft.com/office/drawing/2014/main" id="{88C6A458-30AD-43CA-B04D-1C7055CFC162}"/>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DE12D930-79B6-489D-99B4-CD5B8E9D8507}"/>
                      </a:ext>
                    </a:extLst>
                  </p:cNvPr>
                  <p:cNvGrpSpPr/>
                  <p:nvPr/>
                </p:nvGrpSpPr>
                <p:grpSpPr>
                  <a:xfrm rot="10800000">
                    <a:off x="3812387" y="2820112"/>
                    <a:ext cx="158647" cy="331706"/>
                    <a:chOff x="-503458" y="1686007"/>
                    <a:chExt cx="158647" cy="331706"/>
                  </a:xfrm>
                </p:grpSpPr>
                <p:cxnSp>
                  <p:nvCxnSpPr>
                    <p:cNvPr id="113" name="Straight Connector 112">
                      <a:extLst>
                        <a:ext uri="{FF2B5EF4-FFF2-40B4-BE49-F238E27FC236}">
                          <a16:creationId xmlns:a16="http://schemas.microsoft.com/office/drawing/2014/main" id="{8FB34B1E-7043-42A5-849C-DD94328BC3BD}"/>
                        </a:ext>
                      </a:extLst>
                    </p:cNvPr>
                    <p:cNvCxnSpPr>
                      <a:cxnSpLocks/>
                    </p:cNvCxnSpPr>
                    <p:nvPr/>
                  </p:nvCxnSpPr>
                  <p:spPr>
                    <a:xfrm>
                      <a:off x="-424135" y="1686007"/>
                      <a:ext cx="0" cy="331706"/>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Rectangle 34">
                      <a:extLst>
                        <a:ext uri="{FF2B5EF4-FFF2-40B4-BE49-F238E27FC236}">
                          <a16:creationId xmlns:a16="http://schemas.microsoft.com/office/drawing/2014/main" id="{E497D50D-50C9-4045-94AB-07A85E2544CC}"/>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sp>
            <p:nvSpPr>
              <p:cNvPr id="30" name="Oval 29">
                <a:extLst>
                  <a:ext uri="{FF2B5EF4-FFF2-40B4-BE49-F238E27FC236}">
                    <a16:creationId xmlns:a16="http://schemas.microsoft.com/office/drawing/2014/main" id="{35C82592-6893-4472-BB34-3C3EE23C7232}"/>
                  </a:ext>
                </a:extLst>
              </p:cNvPr>
              <p:cNvSpPr/>
              <p:nvPr/>
            </p:nvSpPr>
            <p:spPr>
              <a:xfrm>
                <a:off x="4175874" y="2185417"/>
                <a:ext cx="651834" cy="6678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7" name="Picture 86">
                <a:extLst>
                  <a:ext uri="{FF2B5EF4-FFF2-40B4-BE49-F238E27FC236}">
                    <a16:creationId xmlns:a16="http://schemas.microsoft.com/office/drawing/2014/main" id="{2FFF16B4-89E9-4CF3-A37B-B868F8C748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1383" y="2229692"/>
                <a:ext cx="579666" cy="573812"/>
              </a:xfrm>
              <a:prstGeom prst="rect">
                <a:avLst/>
              </a:prstGeom>
            </p:spPr>
          </p:pic>
        </p:grpSp>
      </p:grpSp>
      <p:sp>
        <p:nvSpPr>
          <p:cNvPr id="67" name="TextBox 66">
            <a:extLst>
              <a:ext uri="{FF2B5EF4-FFF2-40B4-BE49-F238E27FC236}">
                <a16:creationId xmlns:a16="http://schemas.microsoft.com/office/drawing/2014/main" id="{FD8F4CE2-199E-4695-9F61-999D3967ABA9}"/>
              </a:ext>
            </a:extLst>
          </p:cNvPr>
          <p:cNvSpPr txBox="1"/>
          <p:nvPr/>
        </p:nvSpPr>
        <p:spPr>
          <a:xfrm>
            <a:off x="2957250" y="4340165"/>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Web Application Firewall</a:t>
            </a:r>
          </a:p>
        </p:txBody>
      </p:sp>
      <p:sp>
        <p:nvSpPr>
          <p:cNvPr id="78" name="TextBox 77">
            <a:extLst>
              <a:ext uri="{FF2B5EF4-FFF2-40B4-BE49-F238E27FC236}">
                <a16:creationId xmlns:a16="http://schemas.microsoft.com/office/drawing/2014/main" id="{01CF0FEC-9AF0-4831-94E3-6420D3327486}"/>
              </a:ext>
            </a:extLst>
          </p:cNvPr>
          <p:cNvSpPr txBox="1"/>
          <p:nvPr/>
        </p:nvSpPr>
        <p:spPr>
          <a:xfrm>
            <a:off x="2980382" y="4731899"/>
            <a:ext cx="2105637" cy="822960"/>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Centralized inbound web application </a:t>
            </a:r>
            <a:r>
              <a:rPr kumimoji="0" lang="en-US" sz="1200" b="0" i="0" u="none" strike="noStrike" kern="1200" cap="none" spc="0" normalizeH="0" baseline="0" noProof="0">
                <a:ln>
                  <a:noFill/>
                </a:ln>
                <a:solidFill>
                  <a:srgbClr val="50E6FF"/>
                </a:solidFill>
                <a:effectLst/>
                <a:uLnTx/>
                <a:uFillTx/>
                <a:latin typeface="Segoe UI"/>
                <a:ea typeface="+mn-ea"/>
                <a:cs typeface="+mn-cs"/>
              </a:rPr>
              <a:t>protection </a:t>
            </a:r>
            <a:br>
              <a:rPr kumimoji="0" lang="en-US" sz="1200" b="0" i="0" u="none" strike="noStrike" kern="1200" cap="none" spc="0" normalizeH="0" baseline="0" noProof="0">
                <a:ln>
                  <a:noFill/>
                </a:ln>
                <a:solidFill>
                  <a:srgbClr val="50E6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a:ea typeface="+mn-ea"/>
                <a:cs typeface="+mn-cs"/>
              </a:rPr>
              <a:t>from common exploits </a:t>
            </a:r>
            <a:br>
              <a:rPr kumimoji="0" lang="en-US" sz="1200" b="0" i="0" u="none" strike="noStrike" kern="1200" cap="none" spc="0" normalizeH="0" baseline="0" noProof="0">
                <a:ln>
                  <a:noFill/>
                </a:ln>
                <a:solidFill>
                  <a:srgbClr val="50E6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a:ea typeface="+mn-ea"/>
                <a:cs typeface="+mn-cs"/>
              </a:rPr>
              <a:t>and vulnerabilities</a:t>
            </a:r>
          </a:p>
        </p:txBody>
      </p:sp>
      <p:grpSp>
        <p:nvGrpSpPr>
          <p:cNvPr id="21" name="Group 20">
            <a:extLst>
              <a:ext uri="{FF2B5EF4-FFF2-40B4-BE49-F238E27FC236}">
                <a16:creationId xmlns:a16="http://schemas.microsoft.com/office/drawing/2014/main" id="{C91E7D15-D285-4C81-AD1E-D1659950E16A}"/>
              </a:ext>
              <a:ext uri="{C183D7F6-B498-43B3-948B-1728B52AA6E4}">
                <adec:decorative xmlns:adec="http://schemas.microsoft.com/office/drawing/2017/decorative" val="1"/>
              </a:ext>
            </a:extLst>
          </p:cNvPr>
          <p:cNvGrpSpPr/>
          <p:nvPr/>
        </p:nvGrpSpPr>
        <p:grpSpPr>
          <a:xfrm>
            <a:off x="5275366" y="2108939"/>
            <a:ext cx="1572688" cy="1611304"/>
            <a:chOff x="5376967" y="1780002"/>
            <a:chExt cx="1572688" cy="1611304"/>
          </a:xfrm>
        </p:grpSpPr>
        <p:sp>
          <p:nvSpPr>
            <p:cNvPr id="53" name="Oval 52">
              <a:extLst>
                <a:ext uri="{FF2B5EF4-FFF2-40B4-BE49-F238E27FC236}">
                  <a16:creationId xmlns:a16="http://schemas.microsoft.com/office/drawing/2014/main" id="{0654CFEE-3CDA-4CD4-B030-6EBFC3C7AEF1}"/>
                </a:ext>
              </a:extLst>
            </p:cNvPr>
            <p:cNvSpPr/>
            <p:nvPr/>
          </p:nvSpPr>
          <p:spPr bwMode="auto">
            <a:xfrm flipH="1">
              <a:off x="5376967" y="1780002"/>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75F6C305-5434-4D14-BD16-D8C34E70218A}"/>
                </a:ext>
              </a:extLst>
            </p:cNvPr>
            <p:cNvGrpSpPr/>
            <p:nvPr/>
          </p:nvGrpSpPr>
          <p:grpSpPr>
            <a:xfrm>
              <a:off x="5622063" y="2169534"/>
              <a:ext cx="1035161" cy="731133"/>
              <a:chOff x="5396061" y="2085039"/>
              <a:chExt cx="1148280" cy="791590"/>
            </a:xfrm>
          </p:grpSpPr>
          <p:sp>
            <p:nvSpPr>
              <p:cNvPr id="60" name="Freeform: Shape 59">
                <a:extLst>
                  <a:ext uri="{FF2B5EF4-FFF2-40B4-BE49-F238E27FC236}">
                    <a16:creationId xmlns:a16="http://schemas.microsoft.com/office/drawing/2014/main" id="{25297AC9-1908-4FED-BB8A-3A8A0AE068C7}"/>
                  </a:ext>
                </a:extLst>
              </p:cNvPr>
              <p:cNvSpPr/>
              <p:nvPr/>
            </p:nvSpPr>
            <p:spPr bwMode="auto">
              <a:xfrm>
                <a:off x="5396061" y="2085039"/>
                <a:ext cx="1110953" cy="632422"/>
              </a:xfrm>
              <a:custGeom>
                <a:avLst/>
                <a:gdLst>
                  <a:gd name="connsiteX0" fmla="*/ 710491 w 1348044"/>
                  <a:gd name="connsiteY0" fmla="*/ 0 h 767392"/>
                  <a:gd name="connsiteX1" fmla="*/ 996287 w 1348044"/>
                  <a:gd name="connsiteY1" fmla="*/ 189438 h 767392"/>
                  <a:gd name="connsiteX2" fmla="*/ 996585 w 1348044"/>
                  <a:gd name="connsiteY2" fmla="*/ 190913 h 767392"/>
                  <a:gd name="connsiteX3" fmla="*/ 1026946 w 1348044"/>
                  <a:gd name="connsiteY3" fmla="*/ 187852 h 767392"/>
                  <a:gd name="connsiteX4" fmla="*/ 1224991 w 1348044"/>
                  <a:gd name="connsiteY4" fmla="*/ 385897 h 767392"/>
                  <a:gd name="connsiteX5" fmla="*/ 1211804 w 1348044"/>
                  <a:gd name="connsiteY5" fmla="*/ 451213 h 767392"/>
                  <a:gd name="connsiteX6" fmla="*/ 1249991 w 1348044"/>
                  <a:gd name="connsiteY6" fmla="*/ 458922 h 767392"/>
                  <a:gd name="connsiteX7" fmla="*/ 1348044 w 1348044"/>
                  <a:gd name="connsiteY7" fmla="*/ 606849 h 767392"/>
                  <a:gd name="connsiteX8" fmla="*/ 1348043 w 1348044"/>
                  <a:gd name="connsiteY8" fmla="*/ 606849 h 767392"/>
                  <a:gd name="connsiteX9" fmla="*/ 1187500 w 1348044"/>
                  <a:gd name="connsiteY9" fmla="*/ 767392 h 767392"/>
                  <a:gd name="connsiteX10" fmla="*/ 160543 w 1348044"/>
                  <a:gd name="connsiteY10" fmla="*/ 767391 h 767392"/>
                  <a:gd name="connsiteX11" fmla="*/ 12616 w 1348044"/>
                  <a:gd name="connsiteY11" fmla="*/ 669339 h 767392"/>
                  <a:gd name="connsiteX12" fmla="*/ 0 w 1348044"/>
                  <a:gd name="connsiteY12" fmla="*/ 606849 h 767392"/>
                  <a:gd name="connsiteX13" fmla="*/ 12616 w 1348044"/>
                  <a:gd name="connsiteY13" fmla="*/ 544359 h 767392"/>
                  <a:gd name="connsiteX14" fmla="*/ 98052 w 1348044"/>
                  <a:gd name="connsiteY14" fmla="*/ 458922 h 767392"/>
                  <a:gd name="connsiteX15" fmla="*/ 157320 w 1348044"/>
                  <a:gd name="connsiteY15" fmla="*/ 446957 h 767392"/>
                  <a:gd name="connsiteX16" fmla="*/ 167732 w 1348044"/>
                  <a:gd name="connsiteY16" fmla="*/ 395385 h 767392"/>
                  <a:gd name="connsiteX17" fmla="*/ 348083 w 1348044"/>
                  <a:gd name="connsiteY17" fmla="*/ 275840 h 767392"/>
                  <a:gd name="connsiteX18" fmla="*/ 405499 w 1348044"/>
                  <a:gd name="connsiteY18" fmla="*/ 284521 h 767392"/>
                  <a:gd name="connsiteX19" fmla="*/ 424695 w 1348044"/>
                  <a:gd name="connsiteY19" fmla="*/ 189438 h 767392"/>
                  <a:gd name="connsiteX20" fmla="*/ 710491 w 1348044"/>
                  <a:gd name="connsiteY20" fmla="*/ 0 h 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8044" h="767392">
                    <a:moveTo>
                      <a:pt x="710491" y="0"/>
                    </a:moveTo>
                    <a:cubicBezTo>
                      <a:pt x="838968" y="0"/>
                      <a:pt x="949201" y="78113"/>
                      <a:pt x="996287" y="189438"/>
                    </a:cubicBezTo>
                    <a:lnTo>
                      <a:pt x="996585" y="190913"/>
                    </a:lnTo>
                    <a:lnTo>
                      <a:pt x="1026946" y="187852"/>
                    </a:lnTo>
                    <a:cubicBezTo>
                      <a:pt x="1136323" y="187852"/>
                      <a:pt x="1224991" y="276520"/>
                      <a:pt x="1224991" y="385897"/>
                    </a:cubicBezTo>
                    <a:lnTo>
                      <a:pt x="1211804" y="451213"/>
                    </a:lnTo>
                    <a:lnTo>
                      <a:pt x="1249991" y="458922"/>
                    </a:lnTo>
                    <a:cubicBezTo>
                      <a:pt x="1307613" y="483294"/>
                      <a:pt x="1348044" y="540350"/>
                      <a:pt x="1348044" y="606849"/>
                    </a:cubicBezTo>
                    <a:lnTo>
                      <a:pt x="1348043" y="606849"/>
                    </a:lnTo>
                    <a:cubicBezTo>
                      <a:pt x="1348043" y="695514"/>
                      <a:pt x="1276165" y="767392"/>
                      <a:pt x="1187500" y="767392"/>
                    </a:cubicBezTo>
                    <a:lnTo>
                      <a:pt x="160543" y="767391"/>
                    </a:lnTo>
                    <a:cubicBezTo>
                      <a:pt x="94044" y="767391"/>
                      <a:pt x="36988" y="726960"/>
                      <a:pt x="12616" y="669339"/>
                    </a:cubicBezTo>
                    <a:lnTo>
                      <a:pt x="0" y="606849"/>
                    </a:lnTo>
                    <a:lnTo>
                      <a:pt x="12616" y="544359"/>
                    </a:lnTo>
                    <a:cubicBezTo>
                      <a:pt x="28864" y="505945"/>
                      <a:pt x="59638" y="475170"/>
                      <a:pt x="98052" y="458922"/>
                    </a:cubicBezTo>
                    <a:lnTo>
                      <a:pt x="157320" y="446957"/>
                    </a:lnTo>
                    <a:lnTo>
                      <a:pt x="167732" y="395385"/>
                    </a:lnTo>
                    <a:cubicBezTo>
                      <a:pt x="197446" y="325134"/>
                      <a:pt x="267008" y="275840"/>
                      <a:pt x="348083" y="275840"/>
                    </a:cubicBezTo>
                    <a:lnTo>
                      <a:pt x="405499" y="284521"/>
                    </a:lnTo>
                    <a:lnTo>
                      <a:pt x="424695" y="189438"/>
                    </a:lnTo>
                    <a:cubicBezTo>
                      <a:pt x="471781" y="78113"/>
                      <a:pt x="582014" y="0"/>
                      <a:pt x="710491" y="0"/>
                    </a:cubicBezTo>
                    <a:close/>
                  </a:path>
                </a:pathLst>
              </a:cu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EA4C28C-518F-41EB-B657-AF72D560BCEC}"/>
                  </a:ext>
                </a:extLst>
              </p:cNvPr>
              <p:cNvSpPr/>
              <p:nvPr/>
            </p:nvSpPr>
            <p:spPr>
              <a:xfrm>
                <a:off x="5870499" y="2524008"/>
                <a:ext cx="673842" cy="352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F034B77C-54F1-470D-AA50-A56B374CF40C}"/>
                  </a:ext>
                </a:extLst>
              </p:cNvPr>
              <p:cNvGrpSpPr/>
              <p:nvPr/>
            </p:nvGrpSpPr>
            <p:grpSpPr>
              <a:xfrm>
                <a:off x="5891762" y="2545273"/>
                <a:ext cx="628433" cy="287652"/>
                <a:chOff x="1002602" y="6154310"/>
                <a:chExt cx="711814" cy="325818"/>
              </a:xfrm>
              <a:solidFill>
                <a:schemeClr val="tx2"/>
              </a:solidFill>
            </p:grpSpPr>
            <p:sp>
              <p:nvSpPr>
                <p:cNvPr id="62" name="Rectangle 61">
                  <a:extLst>
                    <a:ext uri="{FF2B5EF4-FFF2-40B4-BE49-F238E27FC236}">
                      <a16:creationId xmlns:a16="http://schemas.microsoft.com/office/drawing/2014/main" id="{2EF86AEF-0D6F-4F59-964D-FC1F3E68A47F}"/>
                    </a:ext>
                  </a:extLst>
                </p:cNvPr>
                <p:cNvSpPr/>
                <p:nvPr/>
              </p:nvSpPr>
              <p:spPr bwMode="auto">
                <a:xfrm>
                  <a:off x="1002602" y="6154310"/>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47F9515B-8897-4729-8A5F-23E4F490564E}"/>
                    </a:ext>
                  </a:extLst>
                </p:cNvPr>
                <p:cNvSpPr/>
                <p:nvPr/>
              </p:nvSpPr>
              <p:spPr bwMode="auto">
                <a:xfrm>
                  <a:off x="1304752" y="6154310"/>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A9C902E8-820B-4FBE-9520-497ACD54F26B}"/>
                    </a:ext>
                  </a:extLst>
                </p:cNvPr>
                <p:cNvSpPr/>
                <p:nvPr/>
              </p:nvSpPr>
              <p:spPr bwMode="auto">
                <a:xfrm>
                  <a:off x="1606902" y="6154310"/>
                  <a:ext cx="10705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6F9526FF-0429-458F-B911-7DDA71FCBA30}"/>
                    </a:ext>
                  </a:extLst>
                </p:cNvPr>
                <p:cNvSpPr/>
                <p:nvPr/>
              </p:nvSpPr>
              <p:spPr bwMode="auto">
                <a:xfrm>
                  <a:off x="1002602" y="6273579"/>
                  <a:ext cx="10751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7DA3695-CF2B-4A86-BB9E-68937C58A740}"/>
                    </a:ext>
                  </a:extLst>
                </p:cNvPr>
                <p:cNvSpPr/>
                <p:nvPr/>
              </p:nvSpPr>
              <p:spPr bwMode="auto">
                <a:xfrm>
                  <a:off x="1128724" y="6273579"/>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421A74BE-ECB0-4843-97B4-8F0891411BAC}"/>
                    </a:ext>
                  </a:extLst>
                </p:cNvPr>
                <p:cNvSpPr/>
                <p:nvPr/>
              </p:nvSpPr>
              <p:spPr bwMode="auto">
                <a:xfrm>
                  <a:off x="1430874" y="6273579"/>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464B877-F1C2-4589-BEDE-7C99B3B7C4F4}"/>
                    </a:ext>
                  </a:extLst>
                </p:cNvPr>
                <p:cNvSpPr/>
                <p:nvPr/>
              </p:nvSpPr>
              <p:spPr bwMode="auto">
                <a:xfrm>
                  <a:off x="1002602" y="6384898"/>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E0BC5BC9-52EB-487E-97A4-A1898F4C3D60}"/>
                    </a:ext>
                  </a:extLst>
                </p:cNvPr>
                <p:cNvSpPr/>
                <p:nvPr/>
              </p:nvSpPr>
              <p:spPr bwMode="auto">
                <a:xfrm>
                  <a:off x="1304752" y="6384898"/>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211D0873-EE29-4536-96E7-4C200DAE2D3E}"/>
                    </a:ext>
                  </a:extLst>
                </p:cNvPr>
                <p:cNvSpPr/>
                <p:nvPr/>
              </p:nvSpPr>
              <p:spPr bwMode="auto">
                <a:xfrm>
                  <a:off x="1606902" y="6384898"/>
                  <a:ext cx="10705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sp>
        <p:nvSpPr>
          <p:cNvPr id="65" name="TextBox 64">
            <a:extLst>
              <a:ext uri="{FF2B5EF4-FFF2-40B4-BE49-F238E27FC236}">
                <a16:creationId xmlns:a16="http://schemas.microsoft.com/office/drawing/2014/main" id="{69DC79A5-BDBF-42D3-912A-49EDC9D8058E}"/>
              </a:ext>
            </a:extLst>
          </p:cNvPr>
          <p:cNvSpPr txBox="1"/>
          <p:nvPr/>
        </p:nvSpPr>
        <p:spPr>
          <a:xfrm>
            <a:off x="5028605" y="4321319"/>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Firewall</a:t>
            </a:r>
          </a:p>
        </p:txBody>
      </p:sp>
      <p:sp>
        <p:nvSpPr>
          <p:cNvPr id="75" name="TextBox 74">
            <a:extLst>
              <a:ext uri="{FF2B5EF4-FFF2-40B4-BE49-F238E27FC236}">
                <a16:creationId xmlns:a16="http://schemas.microsoft.com/office/drawing/2014/main" id="{D7A38A4E-6E43-4EC4-B6F0-E4B6EF3A8DD6}"/>
              </a:ext>
            </a:extLst>
          </p:cNvPr>
          <p:cNvSpPr txBox="1"/>
          <p:nvPr/>
        </p:nvSpPr>
        <p:spPr>
          <a:xfrm>
            <a:off x="4980973" y="4746613"/>
            <a:ext cx="2204954" cy="822960"/>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Data exfiltration protection with </a:t>
            </a:r>
            <a:r>
              <a:rPr kumimoji="0" lang="en-US" sz="1200" b="0" i="0" u="none" strike="noStrike" kern="1200" cap="none" spc="0" normalizeH="0" baseline="0" noProof="0">
                <a:ln>
                  <a:noFill/>
                </a:ln>
                <a:solidFill>
                  <a:srgbClr val="50E6FF"/>
                </a:solidFill>
                <a:effectLst/>
                <a:uLnTx/>
                <a:uFillTx/>
                <a:latin typeface="Segoe UI"/>
                <a:ea typeface="+mn-ea"/>
                <a:cs typeface="+mn-cs"/>
              </a:rPr>
              <a:t>centralized outbound &amp; inbound (non-HTTP/S) network &amp; application (L3-L7) filtering</a:t>
            </a:r>
          </a:p>
        </p:txBody>
      </p:sp>
      <p:grpSp>
        <p:nvGrpSpPr>
          <p:cNvPr id="2" name="Group 1">
            <a:extLst>
              <a:ext uri="{FF2B5EF4-FFF2-40B4-BE49-F238E27FC236}">
                <a16:creationId xmlns:a16="http://schemas.microsoft.com/office/drawing/2014/main" id="{58497702-2A69-4173-BAED-B01833A8C2B5}"/>
              </a:ext>
              <a:ext uri="{C183D7F6-B498-43B3-948B-1728B52AA6E4}">
                <adec:decorative xmlns:adec="http://schemas.microsoft.com/office/drawing/2017/decorative" val="1"/>
              </a:ext>
            </a:extLst>
          </p:cNvPr>
          <p:cNvGrpSpPr/>
          <p:nvPr/>
        </p:nvGrpSpPr>
        <p:grpSpPr>
          <a:xfrm>
            <a:off x="7302252" y="2108939"/>
            <a:ext cx="1572688" cy="1611304"/>
            <a:chOff x="7302252" y="2108939"/>
            <a:chExt cx="1572688" cy="1611304"/>
          </a:xfrm>
        </p:grpSpPr>
        <p:grpSp>
          <p:nvGrpSpPr>
            <p:cNvPr id="22" name="Group 21">
              <a:extLst>
                <a:ext uri="{FF2B5EF4-FFF2-40B4-BE49-F238E27FC236}">
                  <a16:creationId xmlns:a16="http://schemas.microsoft.com/office/drawing/2014/main" id="{E44CA816-994E-4207-A448-D85A314F80FD}"/>
                </a:ext>
                <a:ext uri="{C183D7F6-B498-43B3-948B-1728B52AA6E4}">
                  <adec:decorative xmlns:adec="http://schemas.microsoft.com/office/drawing/2017/decorative" val="1"/>
                </a:ext>
              </a:extLst>
            </p:cNvPr>
            <p:cNvGrpSpPr/>
            <p:nvPr/>
          </p:nvGrpSpPr>
          <p:grpSpPr>
            <a:xfrm>
              <a:off x="7302252" y="2108939"/>
              <a:ext cx="1572688" cy="1611304"/>
              <a:chOff x="7581445" y="1780002"/>
              <a:chExt cx="1572688" cy="1611304"/>
            </a:xfrm>
          </p:grpSpPr>
          <p:sp>
            <p:nvSpPr>
              <p:cNvPr id="39" name="Oval 38">
                <a:extLst>
                  <a:ext uri="{FF2B5EF4-FFF2-40B4-BE49-F238E27FC236}">
                    <a16:creationId xmlns:a16="http://schemas.microsoft.com/office/drawing/2014/main" id="{E5E78B37-7128-4B40-86CB-60491F760DF2}"/>
                  </a:ext>
                </a:extLst>
              </p:cNvPr>
              <p:cNvSpPr/>
              <p:nvPr/>
            </p:nvSpPr>
            <p:spPr bwMode="auto">
              <a:xfrm flipH="1">
                <a:off x="7581445" y="1780002"/>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1" name="Group 80">
                <a:extLst>
                  <a:ext uri="{FF2B5EF4-FFF2-40B4-BE49-F238E27FC236}">
                    <a16:creationId xmlns:a16="http://schemas.microsoft.com/office/drawing/2014/main" id="{0076C8F7-3EFE-4FDB-8725-146FB2504630}"/>
                  </a:ext>
                </a:extLst>
              </p:cNvPr>
              <p:cNvGrpSpPr/>
              <p:nvPr/>
            </p:nvGrpSpPr>
            <p:grpSpPr>
              <a:xfrm>
                <a:off x="8118406" y="2260460"/>
                <a:ext cx="498767" cy="609272"/>
                <a:chOff x="9260363" y="5079914"/>
                <a:chExt cx="707821" cy="843916"/>
              </a:xfrm>
            </p:grpSpPr>
            <p:sp>
              <p:nvSpPr>
                <p:cNvPr id="82" name="Freeform: Shape 81" descr="Shield">
                  <a:extLst>
                    <a:ext uri="{FF2B5EF4-FFF2-40B4-BE49-F238E27FC236}">
                      <a16:creationId xmlns:a16="http://schemas.microsoft.com/office/drawing/2014/main" id="{2DB9A992-F134-4AB3-8C1A-D45CE0EDE170}"/>
                    </a:ext>
                  </a:extLst>
                </p:cNvPr>
                <p:cNvSpPr/>
                <p:nvPr/>
              </p:nvSpPr>
              <p:spPr>
                <a:xfrm>
                  <a:off x="9260363" y="5080876"/>
                  <a:ext cx="349341" cy="435289"/>
                </a:xfrm>
                <a:custGeom>
                  <a:avLst/>
                  <a:gdLst>
                    <a:gd name="connsiteX0" fmla="*/ 349341 w 349341"/>
                    <a:gd name="connsiteY0" fmla="*/ 0 h 435289"/>
                    <a:gd name="connsiteX1" fmla="*/ 349341 w 349341"/>
                    <a:gd name="connsiteY1" fmla="*/ 435289 h 435289"/>
                    <a:gd name="connsiteX2" fmla="*/ 20428 w 349341"/>
                    <a:gd name="connsiteY2" fmla="*/ 435289 h 435289"/>
                    <a:gd name="connsiteX3" fmla="*/ 6353 w 349341"/>
                    <a:gd name="connsiteY3" fmla="*/ 375153 h 435289"/>
                    <a:gd name="connsiteX4" fmla="*/ 1 w 349341"/>
                    <a:gd name="connsiteY4" fmla="*/ 294149 h 435289"/>
                    <a:gd name="connsiteX5" fmla="*/ 1 w 349341"/>
                    <a:gd name="connsiteY5" fmla="*/ 193566 h 435289"/>
                    <a:gd name="connsiteX6" fmla="*/ 36029 w 349341"/>
                    <a:gd name="connsiteY6" fmla="*/ 153715 h 435289"/>
                    <a:gd name="connsiteX7" fmla="*/ 324337 w 349341"/>
                    <a:gd name="connsiteY7" fmla="*/ 12582 h 435289"/>
                    <a:gd name="connsiteX8" fmla="*/ 349341 w 349341"/>
                    <a:gd name="connsiteY8" fmla="*/ 0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41" h="435289">
                      <a:moveTo>
                        <a:pt x="349341" y="0"/>
                      </a:moveTo>
                      <a:lnTo>
                        <a:pt x="349341" y="435289"/>
                      </a:lnTo>
                      <a:lnTo>
                        <a:pt x="20428" y="435289"/>
                      </a:lnTo>
                      <a:lnTo>
                        <a:pt x="6353" y="375153"/>
                      </a:lnTo>
                      <a:cubicBezTo>
                        <a:pt x="2174" y="348518"/>
                        <a:pt x="1" y="321479"/>
                        <a:pt x="1" y="294149"/>
                      </a:cubicBezTo>
                      <a:lnTo>
                        <a:pt x="1" y="193566"/>
                      </a:lnTo>
                      <a:cubicBezTo>
                        <a:pt x="-148" y="172947"/>
                        <a:pt x="15499" y="155639"/>
                        <a:pt x="36029" y="153715"/>
                      </a:cubicBezTo>
                      <a:cubicBezTo>
                        <a:pt x="146540" y="144890"/>
                        <a:pt x="249582" y="94449"/>
                        <a:pt x="324337" y="12582"/>
                      </a:cubicBezTo>
                      <a:lnTo>
                        <a:pt x="349341" y="0"/>
                      </a:lnTo>
                      <a:close/>
                    </a:path>
                  </a:pathLst>
                </a:custGeom>
                <a:solidFill>
                  <a:schemeClr val="accent1"/>
                </a:solidFill>
                <a:ln w="104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descr="Shield">
                  <a:extLst>
                    <a:ext uri="{FF2B5EF4-FFF2-40B4-BE49-F238E27FC236}">
                      <a16:creationId xmlns:a16="http://schemas.microsoft.com/office/drawing/2014/main" id="{3573167E-737C-4440-B766-E4086A280372}"/>
                    </a:ext>
                  </a:extLst>
                </p:cNvPr>
                <p:cNvSpPr/>
                <p:nvPr/>
              </p:nvSpPr>
              <p:spPr>
                <a:xfrm>
                  <a:off x="9280791" y="5516165"/>
                  <a:ext cx="328913" cy="406325"/>
                </a:xfrm>
                <a:custGeom>
                  <a:avLst/>
                  <a:gdLst>
                    <a:gd name="connsiteX0" fmla="*/ 0 w 328913"/>
                    <a:gd name="connsiteY0" fmla="*/ 0 h 406325"/>
                    <a:gd name="connsiteX1" fmla="*/ 328913 w 328913"/>
                    <a:gd name="connsiteY1" fmla="*/ 0 h 406325"/>
                    <a:gd name="connsiteX2" fmla="*/ 328913 w 328913"/>
                    <a:gd name="connsiteY2" fmla="*/ 30861 h 406325"/>
                    <a:gd name="connsiteX3" fmla="*/ 328913 w 328913"/>
                    <a:gd name="connsiteY3" fmla="*/ 406325 h 406325"/>
                    <a:gd name="connsiteX4" fmla="*/ 311713 w 328913"/>
                    <a:gd name="connsiteY4" fmla="*/ 401281 h 406325"/>
                    <a:gd name="connsiteX5" fmla="*/ 33755 w 328913"/>
                    <a:gd name="connsiteY5" fmla="*/ 93933 h 406325"/>
                    <a:gd name="connsiteX6" fmla="*/ 9160 w 328913"/>
                    <a:gd name="connsiteY6" fmla="*/ 30861 h 406325"/>
                    <a:gd name="connsiteX7" fmla="*/ 9159 w 328913"/>
                    <a:gd name="connsiteY7" fmla="*/ 30861 h 406325"/>
                    <a:gd name="connsiteX8" fmla="*/ 4318 w 328913"/>
                    <a:gd name="connsiteY8" fmla="*/ 18447 h 406325"/>
                    <a:gd name="connsiteX9" fmla="*/ 0 w 328913"/>
                    <a:gd name="connsiteY9" fmla="*/ 0 h 40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913" h="406325">
                      <a:moveTo>
                        <a:pt x="0" y="0"/>
                      </a:moveTo>
                      <a:lnTo>
                        <a:pt x="328913" y="0"/>
                      </a:lnTo>
                      <a:lnTo>
                        <a:pt x="328913" y="30861"/>
                      </a:lnTo>
                      <a:lnTo>
                        <a:pt x="328913" y="406325"/>
                      </a:lnTo>
                      <a:lnTo>
                        <a:pt x="311713" y="401281"/>
                      </a:lnTo>
                      <a:cubicBezTo>
                        <a:pt x="191038" y="323929"/>
                        <a:pt x="91465" y="216789"/>
                        <a:pt x="33755" y="93933"/>
                      </a:cubicBezTo>
                      <a:lnTo>
                        <a:pt x="9160" y="30861"/>
                      </a:lnTo>
                      <a:lnTo>
                        <a:pt x="9159" y="30861"/>
                      </a:lnTo>
                      <a:lnTo>
                        <a:pt x="4318" y="18447"/>
                      </a:lnTo>
                      <a:lnTo>
                        <a:pt x="0" y="0"/>
                      </a:lnTo>
                      <a:close/>
                    </a:path>
                  </a:pathLst>
                </a:custGeom>
                <a:solidFill>
                  <a:schemeClr val="accent2"/>
                </a:solidFill>
                <a:ln w="104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descr="Shield">
                  <a:extLst>
                    <a:ext uri="{FF2B5EF4-FFF2-40B4-BE49-F238E27FC236}">
                      <a16:creationId xmlns:a16="http://schemas.microsoft.com/office/drawing/2014/main" id="{DD93C5D8-5885-4C05-8CCA-4B2893AE7CB5}"/>
                    </a:ext>
                  </a:extLst>
                </p:cNvPr>
                <p:cNvSpPr/>
                <p:nvPr/>
              </p:nvSpPr>
              <p:spPr>
                <a:xfrm>
                  <a:off x="9609704" y="5079914"/>
                  <a:ext cx="358480" cy="436251"/>
                </a:xfrm>
                <a:custGeom>
                  <a:avLst/>
                  <a:gdLst>
                    <a:gd name="connsiteX0" fmla="*/ 1700 w 358480"/>
                    <a:gd name="connsiteY0" fmla="*/ 106 h 436251"/>
                    <a:gd name="connsiteX1" fmla="*/ 30086 w 358480"/>
                    <a:gd name="connsiteY1" fmla="*/ 9487 h 436251"/>
                    <a:gd name="connsiteX2" fmla="*/ 34143 w 358480"/>
                    <a:gd name="connsiteY2" fmla="*/ 13544 h 436251"/>
                    <a:gd name="connsiteX3" fmla="*/ 322451 w 358480"/>
                    <a:gd name="connsiteY3" fmla="*/ 154677 h 436251"/>
                    <a:gd name="connsiteX4" fmla="*/ 358479 w 358480"/>
                    <a:gd name="connsiteY4" fmla="*/ 194528 h 436251"/>
                    <a:gd name="connsiteX5" fmla="*/ 358479 w 358480"/>
                    <a:gd name="connsiteY5" fmla="*/ 295111 h 436251"/>
                    <a:gd name="connsiteX6" fmla="*/ 352127 w 358480"/>
                    <a:gd name="connsiteY6" fmla="*/ 376115 h 436251"/>
                    <a:gd name="connsiteX7" fmla="*/ 338052 w 358480"/>
                    <a:gd name="connsiteY7" fmla="*/ 436251 h 436251"/>
                    <a:gd name="connsiteX8" fmla="*/ 0 w 358480"/>
                    <a:gd name="connsiteY8" fmla="*/ 436251 h 436251"/>
                    <a:gd name="connsiteX9" fmla="*/ 0 w 358480"/>
                    <a:gd name="connsiteY9" fmla="*/ 962 h 436251"/>
                    <a:gd name="connsiteX10" fmla="*/ 1700 w 358480"/>
                    <a:gd name="connsiteY10" fmla="*/ 106 h 43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480" h="436251">
                      <a:moveTo>
                        <a:pt x="1700" y="106"/>
                      </a:moveTo>
                      <a:cubicBezTo>
                        <a:pt x="11670" y="-628"/>
                        <a:pt x="21919" y="2441"/>
                        <a:pt x="30086" y="9487"/>
                      </a:cubicBezTo>
                      <a:cubicBezTo>
                        <a:pt x="31535" y="10738"/>
                        <a:pt x="32892" y="12094"/>
                        <a:pt x="34143" y="13544"/>
                      </a:cubicBezTo>
                      <a:cubicBezTo>
                        <a:pt x="108898" y="95411"/>
                        <a:pt x="211940" y="145852"/>
                        <a:pt x="322451" y="154677"/>
                      </a:cubicBezTo>
                      <a:cubicBezTo>
                        <a:pt x="342981" y="156601"/>
                        <a:pt x="358628" y="173909"/>
                        <a:pt x="358479" y="194528"/>
                      </a:cubicBezTo>
                      <a:lnTo>
                        <a:pt x="358479" y="295111"/>
                      </a:lnTo>
                      <a:cubicBezTo>
                        <a:pt x="358479" y="322441"/>
                        <a:pt x="356306" y="349480"/>
                        <a:pt x="352127" y="376115"/>
                      </a:cubicBezTo>
                      <a:lnTo>
                        <a:pt x="338052" y="436251"/>
                      </a:lnTo>
                      <a:lnTo>
                        <a:pt x="0" y="436251"/>
                      </a:lnTo>
                      <a:lnTo>
                        <a:pt x="0" y="962"/>
                      </a:lnTo>
                      <a:lnTo>
                        <a:pt x="1700" y="106"/>
                      </a:lnTo>
                      <a:close/>
                    </a:path>
                  </a:pathLst>
                </a:custGeom>
                <a:solidFill>
                  <a:schemeClr val="accent2"/>
                </a:solidFill>
                <a:ln w="104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descr="Shield">
                  <a:extLst>
                    <a:ext uri="{FF2B5EF4-FFF2-40B4-BE49-F238E27FC236}">
                      <a16:creationId xmlns:a16="http://schemas.microsoft.com/office/drawing/2014/main" id="{D536E52C-16FE-462F-8ED8-7B501147A060}"/>
                    </a:ext>
                  </a:extLst>
                </p:cNvPr>
                <p:cNvSpPr/>
                <p:nvPr/>
              </p:nvSpPr>
              <p:spPr>
                <a:xfrm>
                  <a:off x="9609704" y="5516165"/>
                  <a:ext cx="338052" cy="407665"/>
                </a:xfrm>
                <a:custGeom>
                  <a:avLst/>
                  <a:gdLst>
                    <a:gd name="connsiteX0" fmla="*/ 0 w 338052"/>
                    <a:gd name="connsiteY0" fmla="*/ 0 h 407665"/>
                    <a:gd name="connsiteX1" fmla="*/ 338052 w 338052"/>
                    <a:gd name="connsiteY1" fmla="*/ 0 h 407665"/>
                    <a:gd name="connsiteX2" fmla="*/ 333734 w 338052"/>
                    <a:gd name="connsiteY2" fmla="*/ 18447 h 407665"/>
                    <a:gd name="connsiteX3" fmla="*/ 328893 w 338052"/>
                    <a:gd name="connsiteY3" fmla="*/ 30861 h 407665"/>
                    <a:gd name="connsiteX4" fmla="*/ 328894 w 338052"/>
                    <a:gd name="connsiteY4" fmla="*/ 30861 h 407665"/>
                    <a:gd name="connsiteX5" fmla="*/ 304299 w 338052"/>
                    <a:gd name="connsiteY5" fmla="*/ 93933 h 407665"/>
                    <a:gd name="connsiteX6" fmla="*/ 26340 w 338052"/>
                    <a:gd name="connsiteY6" fmla="*/ 401281 h 407665"/>
                    <a:gd name="connsiteX7" fmla="*/ 4570 w 338052"/>
                    <a:gd name="connsiteY7" fmla="*/ 407665 h 407665"/>
                    <a:gd name="connsiteX8" fmla="*/ 0 w 338052"/>
                    <a:gd name="connsiteY8" fmla="*/ 406325 h 407665"/>
                    <a:gd name="connsiteX9" fmla="*/ 0 w 338052"/>
                    <a:gd name="connsiteY9" fmla="*/ 30861 h 407665"/>
                    <a:gd name="connsiteX10" fmla="*/ 0 w 338052"/>
                    <a:gd name="connsiteY10" fmla="*/ 0 h 40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052" h="407665">
                      <a:moveTo>
                        <a:pt x="0" y="0"/>
                      </a:moveTo>
                      <a:lnTo>
                        <a:pt x="338052" y="0"/>
                      </a:lnTo>
                      <a:lnTo>
                        <a:pt x="333734" y="18447"/>
                      </a:lnTo>
                      <a:lnTo>
                        <a:pt x="328893" y="30861"/>
                      </a:lnTo>
                      <a:lnTo>
                        <a:pt x="328894" y="30861"/>
                      </a:lnTo>
                      <a:lnTo>
                        <a:pt x="304299" y="93933"/>
                      </a:lnTo>
                      <a:cubicBezTo>
                        <a:pt x="246589" y="216789"/>
                        <a:pt x="147016" y="323929"/>
                        <a:pt x="26340" y="401281"/>
                      </a:cubicBezTo>
                      <a:cubicBezTo>
                        <a:pt x="19708" y="405537"/>
                        <a:pt x="12139" y="407665"/>
                        <a:pt x="4570" y="407665"/>
                      </a:cubicBezTo>
                      <a:lnTo>
                        <a:pt x="0" y="406325"/>
                      </a:lnTo>
                      <a:lnTo>
                        <a:pt x="0" y="30861"/>
                      </a:lnTo>
                      <a:lnTo>
                        <a:pt x="0" y="0"/>
                      </a:lnTo>
                      <a:close/>
                    </a:path>
                  </a:pathLst>
                </a:custGeom>
                <a:solidFill>
                  <a:schemeClr val="accent1"/>
                </a:solidFill>
                <a:ln w="104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0" name="Graphic 87">
              <a:extLst>
                <a:ext uri="{FF2B5EF4-FFF2-40B4-BE49-F238E27FC236}">
                  <a16:creationId xmlns:a16="http://schemas.microsoft.com/office/drawing/2014/main" id="{16D8DC1E-BB6F-40BB-B4D4-1D9DE81C8720}"/>
                </a:ext>
                <a:ext uri="{C183D7F6-B498-43B3-948B-1728B52AA6E4}">
                  <adec:decorative xmlns:adec="http://schemas.microsoft.com/office/drawing/2017/decorative" val="1"/>
                </a:ext>
              </a:extLst>
            </p:cNvPr>
            <p:cNvGrpSpPr/>
            <p:nvPr/>
          </p:nvGrpSpPr>
          <p:grpSpPr>
            <a:xfrm>
              <a:off x="7718894" y="2805970"/>
              <a:ext cx="282145" cy="216848"/>
              <a:chOff x="3646125" y="-491120"/>
              <a:chExt cx="705702" cy="529381"/>
            </a:xfrm>
            <a:solidFill>
              <a:schemeClr val="accent4"/>
            </a:solidFill>
          </p:grpSpPr>
          <p:sp>
            <p:nvSpPr>
              <p:cNvPr id="91" name="Freeform: Shape 90">
                <a:extLst>
                  <a:ext uri="{FF2B5EF4-FFF2-40B4-BE49-F238E27FC236}">
                    <a16:creationId xmlns:a16="http://schemas.microsoft.com/office/drawing/2014/main" id="{2413C519-9ED4-4E32-91EF-E1584010EECA}"/>
                  </a:ext>
                </a:extLst>
              </p:cNvPr>
              <p:cNvSpPr/>
              <p:nvPr/>
            </p:nvSpPr>
            <p:spPr>
              <a:xfrm rot="-8100000">
                <a:off x="4029987" y="-543609"/>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B78B5BC-F6B8-412E-959A-BC6098CD3841}"/>
                  </a:ext>
                </a:extLst>
              </p:cNvPr>
              <p:cNvSpPr/>
              <p:nvPr/>
            </p:nvSpPr>
            <p:spPr>
              <a:xfrm rot="8100000">
                <a:off x="3757354" y="-312300"/>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TextBox 67">
            <a:extLst>
              <a:ext uri="{FF2B5EF4-FFF2-40B4-BE49-F238E27FC236}">
                <a16:creationId xmlns:a16="http://schemas.microsoft.com/office/drawing/2014/main" id="{CD5EFEFC-9083-4B5C-B3F3-7ECBE61C4557}"/>
              </a:ext>
            </a:extLst>
          </p:cNvPr>
          <p:cNvSpPr txBox="1"/>
          <p:nvPr/>
        </p:nvSpPr>
        <p:spPr>
          <a:xfrm>
            <a:off x="7037036" y="4297978"/>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Network Security Groups</a:t>
            </a:r>
          </a:p>
        </p:txBody>
      </p:sp>
      <p:sp>
        <p:nvSpPr>
          <p:cNvPr id="76" name="TextBox 75">
            <a:extLst>
              <a:ext uri="{FF2B5EF4-FFF2-40B4-BE49-F238E27FC236}">
                <a16:creationId xmlns:a16="http://schemas.microsoft.com/office/drawing/2014/main" id="{2E17E7FA-0280-4330-9B9A-D12601F9DF7F}"/>
              </a:ext>
            </a:extLst>
          </p:cNvPr>
          <p:cNvSpPr txBox="1"/>
          <p:nvPr/>
        </p:nvSpPr>
        <p:spPr>
          <a:xfrm>
            <a:off x="7072216" y="4767469"/>
            <a:ext cx="2090666" cy="822960"/>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Distributed inbound &amp; outbound </a:t>
            </a:r>
            <a:r>
              <a:rPr kumimoji="0" lang="en-US" sz="1200" b="0" i="0" u="none" strike="noStrike" kern="1200" cap="none" spc="0" normalizeH="0" baseline="0" noProof="0">
                <a:ln>
                  <a:noFill/>
                </a:ln>
                <a:solidFill>
                  <a:srgbClr val="50E6FF"/>
                </a:solidFill>
                <a:effectLst/>
                <a:uLnTx/>
                <a:uFillTx/>
                <a:latin typeface="Segoe UI"/>
                <a:ea typeface="+mn-ea"/>
                <a:cs typeface="+mn-cs"/>
              </a:rPr>
              <a:t>network </a:t>
            </a:r>
            <a:br>
              <a:rPr kumimoji="0" lang="en-US" sz="1200" b="0" i="0" u="none" strike="noStrike" kern="1200" cap="none" spc="0" normalizeH="0" baseline="0" noProof="0">
                <a:ln>
                  <a:noFill/>
                </a:ln>
                <a:solidFill>
                  <a:srgbClr val="50E6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a:ea typeface="+mn-ea"/>
                <a:cs typeface="+mn-cs"/>
              </a:rPr>
              <a:t>(L3-L4) traffic filtering on VM, Container or subnet</a:t>
            </a:r>
          </a:p>
        </p:txBody>
      </p:sp>
      <p:grpSp>
        <p:nvGrpSpPr>
          <p:cNvPr id="29" name="Group 28">
            <a:extLst>
              <a:ext uri="{FF2B5EF4-FFF2-40B4-BE49-F238E27FC236}">
                <a16:creationId xmlns:a16="http://schemas.microsoft.com/office/drawing/2014/main" id="{AC14F725-EE45-44C1-A013-D44643469A0F}"/>
              </a:ext>
              <a:ext uri="{C183D7F6-B498-43B3-948B-1728B52AA6E4}">
                <adec:decorative xmlns:adec="http://schemas.microsoft.com/office/drawing/2017/decorative" val="1"/>
              </a:ext>
            </a:extLst>
          </p:cNvPr>
          <p:cNvGrpSpPr/>
          <p:nvPr/>
        </p:nvGrpSpPr>
        <p:grpSpPr>
          <a:xfrm>
            <a:off x="9360707" y="2108939"/>
            <a:ext cx="1572688" cy="1611304"/>
            <a:chOff x="9785926" y="1780002"/>
            <a:chExt cx="1572688" cy="1611304"/>
          </a:xfrm>
        </p:grpSpPr>
        <p:sp>
          <p:nvSpPr>
            <p:cNvPr id="55" name="Oval 54">
              <a:extLst>
                <a:ext uri="{FF2B5EF4-FFF2-40B4-BE49-F238E27FC236}">
                  <a16:creationId xmlns:a16="http://schemas.microsoft.com/office/drawing/2014/main" id="{6559188A-4D14-4ABB-8615-643A72B47D53}"/>
                </a:ext>
              </a:extLst>
            </p:cNvPr>
            <p:cNvSpPr/>
            <p:nvPr/>
          </p:nvSpPr>
          <p:spPr bwMode="auto">
            <a:xfrm rot="10800000" flipH="1" flipV="1">
              <a:off x="9785926" y="1780002"/>
              <a:ext cx="1572688" cy="1611304"/>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056" name="Group 2055">
              <a:extLst>
                <a:ext uri="{FF2B5EF4-FFF2-40B4-BE49-F238E27FC236}">
                  <a16:creationId xmlns:a16="http://schemas.microsoft.com/office/drawing/2014/main" id="{22131293-525E-4F47-A8D0-EC3035E7BAB2}"/>
                </a:ext>
              </a:extLst>
            </p:cNvPr>
            <p:cNvGrpSpPr/>
            <p:nvPr/>
          </p:nvGrpSpPr>
          <p:grpSpPr>
            <a:xfrm>
              <a:off x="10224098" y="2019626"/>
              <a:ext cx="615643" cy="1006864"/>
              <a:chOff x="10172185" y="1715471"/>
              <a:chExt cx="667556" cy="1065597"/>
            </a:xfrm>
          </p:grpSpPr>
          <p:sp>
            <p:nvSpPr>
              <p:cNvPr id="2052" name="Oval 2051">
                <a:extLst>
                  <a:ext uri="{FF2B5EF4-FFF2-40B4-BE49-F238E27FC236}">
                    <a16:creationId xmlns:a16="http://schemas.microsoft.com/office/drawing/2014/main" id="{E131D7EA-E756-42D0-8C5E-32BA34539F68}"/>
                  </a:ext>
                </a:extLst>
              </p:cNvPr>
              <p:cNvSpPr/>
              <p:nvPr/>
            </p:nvSpPr>
            <p:spPr bwMode="auto">
              <a:xfrm>
                <a:off x="10446006" y="2308326"/>
                <a:ext cx="119914" cy="1199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5" name="Rectangle 2054">
                <a:extLst>
                  <a:ext uri="{FF2B5EF4-FFF2-40B4-BE49-F238E27FC236}">
                    <a16:creationId xmlns:a16="http://schemas.microsoft.com/office/drawing/2014/main" id="{D1CC6AF5-D66E-4CC9-90EF-394920762C03}"/>
                  </a:ext>
                </a:extLst>
              </p:cNvPr>
              <p:cNvSpPr/>
              <p:nvPr/>
            </p:nvSpPr>
            <p:spPr bwMode="auto">
              <a:xfrm>
                <a:off x="10475119" y="2225278"/>
                <a:ext cx="60721" cy="123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50" name="Straight Connector 2049">
                <a:extLst>
                  <a:ext uri="{FF2B5EF4-FFF2-40B4-BE49-F238E27FC236}">
                    <a16:creationId xmlns:a16="http://schemas.microsoft.com/office/drawing/2014/main" id="{88C46BE0-D782-47A6-832E-D4F69586F063}"/>
                  </a:ext>
                </a:extLst>
              </p:cNvPr>
              <p:cNvCxnSpPr>
                <a:cxnSpLocks/>
              </p:cNvCxnSpPr>
              <p:nvPr/>
            </p:nvCxnSpPr>
            <p:spPr>
              <a:xfrm>
                <a:off x="10505963" y="1995128"/>
                <a:ext cx="0" cy="370354"/>
              </a:xfrm>
              <a:prstGeom prst="line">
                <a:avLst/>
              </a:prstGeom>
              <a:ln w="25400">
                <a:solidFill>
                  <a:srgbClr val="1C84D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 name="Graphic 17">
                <a:extLst>
                  <a:ext uri="{FF2B5EF4-FFF2-40B4-BE49-F238E27FC236}">
                    <a16:creationId xmlns:a16="http://schemas.microsoft.com/office/drawing/2014/main" id="{93DD1BFE-8CE7-4C03-BF82-17A3B3AF33B6}"/>
                  </a:ext>
                </a:extLst>
              </p:cNvPr>
              <p:cNvGrpSpPr/>
              <p:nvPr/>
            </p:nvGrpSpPr>
            <p:grpSpPr>
              <a:xfrm>
                <a:off x="10226306" y="1715471"/>
                <a:ext cx="559315" cy="559315"/>
                <a:chOff x="10226306" y="1715471"/>
                <a:chExt cx="559315" cy="559315"/>
              </a:xfrm>
            </p:grpSpPr>
            <p:sp>
              <p:nvSpPr>
                <p:cNvPr id="6" name="Freeform: Shape 5">
                  <a:extLst>
                    <a:ext uri="{FF2B5EF4-FFF2-40B4-BE49-F238E27FC236}">
                      <a16:creationId xmlns:a16="http://schemas.microsoft.com/office/drawing/2014/main" id="{800A3BC6-B57A-42D6-B670-F3D85BF28F77}"/>
                    </a:ext>
                  </a:extLst>
                </p:cNvPr>
                <p:cNvSpPr/>
                <p:nvPr/>
              </p:nvSpPr>
              <p:spPr>
                <a:xfrm>
                  <a:off x="10586131" y="1958773"/>
                  <a:ext cx="72089" cy="72089"/>
                </a:xfrm>
                <a:custGeom>
                  <a:avLst/>
                  <a:gdLst>
                    <a:gd name="connsiteX0" fmla="*/ 72089 w 72089"/>
                    <a:gd name="connsiteY0" fmla="*/ 36045 h 72089"/>
                    <a:gd name="connsiteX1" fmla="*/ 36045 w 72089"/>
                    <a:gd name="connsiteY1" fmla="*/ 72089 h 72089"/>
                    <a:gd name="connsiteX2" fmla="*/ 0 w 72089"/>
                    <a:gd name="connsiteY2" fmla="*/ 36045 h 72089"/>
                    <a:gd name="connsiteX3" fmla="*/ 36045 w 72089"/>
                    <a:gd name="connsiteY3" fmla="*/ 0 h 72089"/>
                    <a:gd name="connsiteX4" fmla="*/ 72089 w 72089"/>
                    <a:gd name="connsiteY4" fmla="*/ 36045 h 72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9" h="72089">
                      <a:moveTo>
                        <a:pt x="72089" y="36045"/>
                      </a:moveTo>
                      <a:cubicBezTo>
                        <a:pt x="72089" y="55952"/>
                        <a:pt x="55952" y="72089"/>
                        <a:pt x="36045" y="72089"/>
                      </a:cubicBezTo>
                      <a:cubicBezTo>
                        <a:pt x="16138" y="72089"/>
                        <a:pt x="0" y="55952"/>
                        <a:pt x="0" y="36045"/>
                      </a:cubicBezTo>
                      <a:cubicBezTo>
                        <a:pt x="0" y="16138"/>
                        <a:pt x="16138" y="0"/>
                        <a:pt x="36045" y="0"/>
                      </a:cubicBezTo>
                      <a:cubicBezTo>
                        <a:pt x="55952" y="0"/>
                        <a:pt x="72089" y="16138"/>
                        <a:pt x="72089" y="36045"/>
                      </a:cubicBezTo>
                      <a:close/>
                    </a:path>
                  </a:pathLst>
                </a:custGeom>
                <a:solidFill>
                  <a:srgbClr val="0078D4"/>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37E7194-F55C-4095-B1BE-B199C672B92E}"/>
                    </a:ext>
                  </a:extLst>
                </p:cNvPr>
                <p:cNvSpPr/>
                <p:nvPr/>
              </p:nvSpPr>
              <p:spPr>
                <a:xfrm>
                  <a:off x="10471161" y="1959083"/>
                  <a:ext cx="72089" cy="72089"/>
                </a:xfrm>
                <a:custGeom>
                  <a:avLst/>
                  <a:gdLst>
                    <a:gd name="connsiteX0" fmla="*/ 72089 w 72089"/>
                    <a:gd name="connsiteY0" fmla="*/ 36045 h 72089"/>
                    <a:gd name="connsiteX1" fmla="*/ 36045 w 72089"/>
                    <a:gd name="connsiteY1" fmla="*/ 72089 h 72089"/>
                    <a:gd name="connsiteX2" fmla="*/ 0 w 72089"/>
                    <a:gd name="connsiteY2" fmla="*/ 36045 h 72089"/>
                    <a:gd name="connsiteX3" fmla="*/ 36045 w 72089"/>
                    <a:gd name="connsiteY3" fmla="*/ 0 h 72089"/>
                    <a:gd name="connsiteX4" fmla="*/ 72089 w 72089"/>
                    <a:gd name="connsiteY4" fmla="*/ 36045 h 72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9" h="72089">
                      <a:moveTo>
                        <a:pt x="72089" y="36045"/>
                      </a:moveTo>
                      <a:cubicBezTo>
                        <a:pt x="72089" y="55952"/>
                        <a:pt x="55952" y="72089"/>
                        <a:pt x="36045" y="72089"/>
                      </a:cubicBezTo>
                      <a:cubicBezTo>
                        <a:pt x="16138" y="72089"/>
                        <a:pt x="0" y="55952"/>
                        <a:pt x="0" y="36045"/>
                      </a:cubicBezTo>
                      <a:cubicBezTo>
                        <a:pt x="0" y="16138"/>
                        <a:pt x="16138" y="0"/>
                        <a:pt x="36045" y="0"/>
                      </a:cubicBezTo>
                      <a:cubicBezTo>
                        <a:pt x="55952" y="0"/>
                        <a:pt x="72089" y="16138"/>
                        <a:pt x="72089" y="36045"/>
                      </a:cubicBezTo>
                      <a:close/>
                    </a:path>
                  </a:pathLst>
                </a:custGeom>
                <a:solidFill>
                  <a:srgbClr val="0078D4"/>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9F7E108-AC8D-46B2-9F94-2FD864185097}"/>
                    </a:ext>
                  </a:extLst>
                </p:cNvPr>
                <p:cNvSpPr/>
                <p:nvPr/>
              </p:nvSpPr>
              <p:spPr>
                <a:xfrm>
                  <a:off x="10356191" y="1959083"/>
                  <a:ext cx="72089" cy="72089"/>
                </a:xfrm>
                <a:custGeom>
                  <a:avLst/>
                  <a:gdLst>
                    <a:gd name="connsiteX0" fmla="*/ 72089 w 72089"/>
                    <a:gd name="connsiteY0" fmla="*/ 36045 h 72089"/>
                    <a:gd name="connsiteX1" fmla="*/ 36045 w 72089"/>
                    <a:gd name="connsiteY1" fmla="*/ 72089 h 72089"/>
                    <a:gd name="connsiteX2" fmla="*/ 0 w 72089"/>
                    <a:gd name="connsiteY2" fmla="*/ 36045 h 72089"/>
                    <a:gd name="connsiteX3" fmla="*/ 36045 w 72089"/>
                    <a:gd name="connsiteY3" fmla="*/ 0 h 72089"/>
                    <a:gd name="connsiteX4" fmla="*/ 72089 w 72089"/>
                    <a:gd name="connsiteY4" fmla="*/ 36045 h 72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89" h="72089">
                      <a:moveTo>
                        <a:pt x="72089" y="36045"/>
                      </a:moveTo>
                      <a:cubicBezTo>
                        <a:pt x="72089" y="55952"/>
                        <a:pt x="55952" y="72089"/>
                        <a:pt x="36045" y="72089"/>
                      </a:cubicBezTo>
                      <a:cubicBezTo>
                        <a:pt x="16138" y="72089"/>
                        <a:pt x="0" y="55952"/>
                        <a:pt x="0" y="36045"/>
                      </a:cubicBezTo>
                      <a:cubicBezTo>
                        <a:pt x="0" y="16138"/>
                        <a:pt x="16138" y="0"/>
                        <a:pt x="36045" y="0"/>
                      </a:cubicBezTo>
                      <a:cubicBezTo>
                        <a:pt x="55952" y="0"/>
                        <a:pt x="72089" y="16138"/>
                        <a:pt x="72089" y="36045"/>
                      </a:cubicBezTo>
                      <a:close/>
                    </a:path>
                  </a:pathLst>
                </a:custGeom>
                <a:solidFill>
                  <a:srgbClr val="0078D4"/>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F1FCE7A-04D1-48BF-A9B5-6D4AC5638022}"/>
                    </a:ext>
                  </a:extLst>
                </p:cNvPr>
                <p:cNvSpPr/>
                <p:nvPr/>
              </p:nvSpPr>
              <p:spPr>
                <a:xfrm rot="8095201">
                  <a:off x="10297914" y="1941757"/>
                  <a:ext cx="47852" cy="243612"/>
                </a:xfrm>
                <a:custGeom>
                  <a:avLst/>
                  <a:gdLst>
                    <a:gd name="connsiteX0" fmla="*/ 9322 w 47852"/>
                    <a:gd name="connsiteY0" fmla="*/ 0 h 243612"/>
                    <a:gd name="connsiteX1" fmla="*/ 38531 w 47852"/>
                    <a:gd name="connsiteY1" fmla="*/ 0 h 243612"/>
                    <a:gd name="connsiteX2" fmla="*/ 47852 w 47852"/>
                    <a:gd name="connsiteY2" fmla="*/ 9322 h 243612"/>
                    <a:gd name="connsiteX3" fmla="*/ 47852 w 47852"/>
                    <a:gd name="connsiteY3" fmla="*/ 224969 h 243612"/>
                    <a:gd name="connsiteX4" fmla="*/ 29209 w 47852"/>
                    <a:gd name="connsiteY4" fmla="*/ 243613 h 243612"/>
                    <a:gd name="connsiteX5" fmla="*/ 0 w 47852"/>
                    <a:gd name="connsiteY5" fmla="*/ 243613 h 243612"/>
                    <a:gd name="connsiteX6" fmla="*/ 0 w 47852"/>
                    <a:gd name="connsiteY6" fmla="*/ 243613 h 243612"/>
                    <a:gd name="connsiteX7" fmla="*/ 0 w 47852"/>
                    <a:gd name="connsiteY7" fmla="*/ 9322 h 243612"/>
                    <a:gd name="connsiteX8" fmla="*/ 9322 w 47852"/>
                    <a:gd name="connsiteY8" fmla="*/ 0 h 24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52" h="243612">
                      <a:moveTo>
                        <a:pt x="9322" y="0"/>
                      </a:moveTo>
                      <a:lnTo>
                        <a:pt x="38531" y="0"/>
                      </a:lnTo>
                      <a:cubicBezTo>
                        <a:pt x="43679" y="0"/>
                        <a:pt x="47852" y="4173"/>
                        <a:pt x="47852" y="9322"/>
                      </a:cubicBezTo>
                      <a:lnTo>
                        <a:pt x="47852" y="224969"/>
                      </a:lnTo>
                      <a:cubicBezTo>
                        <a:pt x="47852" y="235267"/>
                        <a:pt x="39505" y="243613"/>
                        <a:pt x="29209" y="243613"/>
                      </a:cubicBezTo>
                      <a:lnTo>
                        <a:pt x="0" y="243613"/>
                      </a:lnTo>
                      <a:lnTo>
                        <a:pt x="0" y="243613"/>
                      </a:lnTo>
                      <a:lnTo>
                        <a:pt x="0" y="9322"/>
                      </a:lnTo>
                      <a:cubicBezTo>
                        <a:pt x="0" y="4173"/>
                        <a:pt x="4173" y="0"/>
                        <a:pt x="9322" y="0"/>
                      </a:cubicBezTo>
                      <a:close/>
                    </a:path>
                  </a:pathLst>
                </a:custGeom>
                <a:solidFill>
                  <a:srgbClr val="50E6FF"/>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92E923B-45E8-4EB7-9F56-812289936A83}"/>
                    </a:ext>
                  </a:extLst>
                </p:cNvPr>
                <p:cNvSpPr/>
                <p:nvPr/>
              </p:nvSpPr>
              <p:spPr>
                <a:xfrm rot="2695202">
                  <a:off x="10296269" y="1805951"/>
                  <a:ext cx="47852" cy="240194"/>
                </a:xfrm>
                <a:custGeom>
                  <a:avLst/>
                  <a:gdLst>
                    <a:gd name="connsiteX0" fmla="*/ 9322 w 47852"/>
                    <a:gd name="connsiteY0" fmla="*/ 0 h 240194"/>
                    <a:gd name="connsiteX1" fmla="*/ 38531 w 47852"/>
                    <a:gd name="connsiteY1" fmla="*/ 0 h 240194"/>
                    <a:gd name="connsiteX2" fmla="*/ 47852 w 47852"/>
                    <a:gd name="connsiteY2" fmla="*/ 9322 h 240194"/>
                    <a:gd name="connsiteX3" fmla="*/ 47852 w 47852"/>
                    <a:gd name="connsiteY3" fmla="*/ 240195 h 240194"/>
                    <a:gd name="connsiteX4" fmla="*/ 47852 w 47852"/>
                    <a:gd name="connsiteY4" fmla="*/ 240195 h 240194"/>
                    <a:gd name="connsiteX5" fmla="*/ 18644 w 47852"/>
                    <a:gd name="connsiteY5" fmla="*/ 240195 h 240194"/>
                    <a:gd name="connsiteX6" fmla="*/ 0 w 47852"/>
                    <a:gd name="connsiteY6" fmla="*/ 221551 h 240194"/>
                    <a:gd name="connsiteX7" fmla="*/ 0 w 47852"/>
                    <a:gd name="connsiteY7" fmla="*/ 9322 h 240194"/>
                    <a:gd name="connsiteX8" fmla="*/ 9322 w 47852"/>
                    <a:gd name="connsiteY8" fmla="*/ 0 h 24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52" h="240194">
                      <a:moveTo>
                        <a:pt x="9322" y="0"/>
                      </a:moveTo>
                      <a:lnTo>
                        <a:pt x="38531" y="0"/>
                      </a:lnTo>
                      <a:cubicBezTo>
                        <a:pt x="43679" y="0"/>
                        <a:pt x="47852" y="4173"/>
                        <a:pt x="47852" y="9322"/>
                      </a:cubicBezTo>
                      <a:lnTo>
                        <a:pt x="47852" y="240195"/>
                      </a:lnTo>
                      <a:lnTo>
                        <a:pt x="47852" y="240195"/>
                      </a:lnTo>
                      <a:lnTo>
                        <a:pt x="18644" y="240195"/>
                      </a:lnTo>
                      <a:cubicBezTo>
                        <a:pt x="8347" y="240195"/>
                        <a:pt x="0" y="231848"/>
                        <a:pt x="0" y="221551"/>
                      </a:cubicBezTo>
                      <a:lnTo>
                        <a:pt x="0" y="9322"/>
                      </a:lnTo>
                      <a:cubicBezTo>
                        <a:pt x="0" y="4173"/>
                        <a:pt x="4173" y="0"/>
                        <a:pt x="9322" y="0"/>
                      </a:cubicBezTo>
                      <a:close/>
                    </a:path>
                  </a:pathLst>
                </a:custGeom>
                <a:solidFill>
                  <a:srgbClr val="1490DF"/>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9EF35E-848C-404F-ACC4-8DA3E840BE41}"/>
                    </a:ext>
                  </a:extLst>
                </p:cNvPr>
                <p:cNvSpPr/>
                <p:nvPr/>
              </p:nvSpPr>
              <p:spPr>
                <a:xfrm rot="2704799">
                  <a:off x="10666134" y="1941474"/>
                  <a:ext cx="47852" cy="243612"/>
                </a:xfrm>
                <a:custGeom>
                  <a:avLst/>
                  <a:gdLst>
                    <a:gd name="connsiteX0" fmla="*/ 0 w 47852"/>
                    <a:gd name="connsiteY0" fmla="*/ 0 h 243612"/>
                    <a:gd name="connsiteX1" fmla="*/ 29209 w 47852"/>
                    <a:gd name="connsiteY1" fmla="*/ 0 h 243612"/>
                    <a:gd name="connsiteX2" fmla="*/ 47853 w 47852"/>
                    <a:gd name="connsiteY2" fmla="*/ 18644 h 243612"/>
                    <a:gd name="connsiteX3" fmla="*/ 47853 w 47852"/>
                    <a:gd name="connsiteY3" fmla="*/ 234291 h 243612"/>
                    <a:gd name="connsiteX4" fmla="*/ 38531 w 47852"/>
                    <a:gd name="connsiteY4" fmla="*/ 243613 h 243612"/>
                    <a:gd name="connsiteX5" fmla="*/ 9322 w 47852"/>
                    <a:gd name="connsiteY5" fmla="*/ 243613 h 243612"/>
                    <a:gd name="connsiteX6" fmla="*/ 0 w 47852"/>
                    <a:gd name="connsiteY6" fmla="*/ 234291 h 243612"/>
                    <a:gd name="connsiteX7" fmla="*/ 0 w 47852"/>
                    <a:gd name="connsiteY7" fmla="*/ 0 h 243612"/>
                    <a:gd name="connsiteX8" fmla="*/ 0 w 47852"/>
                    <a:gd name="connsiteY8" fmla="*/ 0 h 24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52" h="243612">
                      <a:moveTo>
                        <a:pt x="0" y="0"/>
                      </a:moveTo>
                      <a:lnTo>
                        <a:pt x="29209" y="0"/>
                      </a:lnTo>
                      <a:cubicBezTo>
                        <a:pt x="39506" y="0"/>
                        <a:pt x="47853" y="8347"/>
                        <a:pt x="47853" y="18644"/>
                      </a:cubicBezTo>
                      <a:lnTo>
                        <a:pt x="47853" y="234291"/>
                      </a:lnTo>
                      <a:cubicBezTo>
                        <a:pt x="47853" y="239440"/>
                        <a:pt x="43679" y="243613"/>
                        <a:pt x="38531" y="243613"/>
                      </a:cubicBezTo>
                      <a:lnTo>
                        <a:pt x="9322" y="243613"/>
                      </a:lnTo>
                      <a:cubicBezTo>
                        <a:pt x="4173" y="243613"/>
                        <a:pt x="0" y="239440"/>
                        <a:pt x="0" y="234291"/>
                      </a:cubicBezTo>
                      <a:lnTo>
                        <a:pt x="0" y="0"/>
                      </a:lnTo>
                      <a:lnTo>
                        <a:pt x="0" y="0"/>
                      </a:lnTo>
                      <a:close/>
                    </a:path>
                  </a:pathLst>
                </a:custGeom>
                <a:solidFill>
                  <a:srgbClr val="50E6FF"/>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5A299CC-DA61-469F-872C-937A8B715167}"/>
                    </a:ext>
                  </a:extLst>
                </p:cNvPr>
                <p:cNvSpPr/>
                <p:nvPr/>
              </p:nvSpPr>
              <p:spPr>
                <a:xfrm rot="8104799">
                  <a:off x="10667461" y="1805638"/>
                  <a:ext cx="48163" cy="240194"/>
                </a:xfrm>
                <a:custGeom>
                  <a:avLst/>
                  <a:gdLst>
                    <a:gd name="connsiteX0" fmla="*/ 18955 w 48163"/>
                    <a:gd name="connsiteY0" fmla="*/ 0 h 240194"/>
                    <a:gd name="connsiteX1" fmla="*/ 48163 w 48163"/>
                    <a:gd name="connsiteY1" fmla="*/ 0 h 240194"/>
                    <a:gd name="connsiteX2" fmla="*/ 48163 w 48163"/>
                    <a:gd name="connsiteY2" fmla="*/ 0 h 240194"/>
                    <a:gd name="connsiteX3" fmla="*/ 48163 w 48163"/>
                    <a:gd name="connsiteY3" fmla="*/ 230873 h 240194"/>
                    <a:gd name="connsiteX4" fmla="*/ 38841 w 48163"/>
                    <a:gd name="connsiteY4" fmla="*/ 240195 h 240194"/>
                    <a:gd name="connsiteX5" fmla="*/ 9322 w 48163"/>
                    <a:gd name="connsiteY5" fmla="*/ 240195 h 240194"/>
                    <a:gd name="connsiteX6" fmla="*/ 0 w 48163"/>
                    <a:gd name="connsiteY6" fmla="*/ 230873 h 240194"/>
                    <a:gd name="connsiteX7" fmla="*/ 0 w 48163"/>
                    <a:gd name="connsiteY7" fmla="*/ 18644 h 240194"/>
                    <a:gd name="connsiteX8" fmla="*/ 18644 w 48163"/>
                    <a:gd name="connsiteY8" fmla="*/ 0 h 24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63" h="240194">
                      <a:moveTo>
                        <a:pt x="18955" y="0"/>
                      </a:moveTo>
                      <a:lnTo>
                        <a:pt x="48163" y="0"/>
                      </a:lnTo>
                      <a:lnTo>
                        <a:pt x="48163" y="0"/>
                      </a:lnTo>
                      <a:lnTo>
                        <a:pt x="48163" y="230873"/>
                      </a:lnTo>
                      <a:cubicBezTo>
                        <a:pt x="48163" y="236022"/>
                        <a:pt x="43990" y="240195"/>
                        <a:pt x="38841" y="240195"/>
                      </a:cubicBezTo>
                      <a:lnTo>
                        <a:pt x="9322" y="240195"/>
                      </a:lnTo>
                      <a:cubicBezTo>
                        <a:pt x="4173" y="240195"/>
                        <a:pt x="0" y="236022"/>
                        <a:pt x="0" y="230873"/>
                      </a:cubicBezTo>
                      <a:lnTo>
                        <a:pt x="0" y="18644"/>
                      </a:lnTo>
                      <a:cubicBezTo>
                        <a:pt x="0" y="8347"/>
                        <a:pt x="8346" y="0"/>
                        <a:pt x="18644" y="0"/>
                      </a:cubicBezTo>
                      <a:close/>
                    </a:path>
                  </a:pathLst>
                </a:custGeom>
                <a:solidFill>
                  <a:srgbClr val="1490DF"/>
                </a:solidFill>
                <a:ln w="30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 name="Graphic 105">
                <a:extLst>
                  <a:ext uri="{FF2B5EF4-FFF2-40B4-BE49-F238E27FC236}">
                    <a16:creationId xmlns:a16="http://schemas.microsoft.com/office/drawing/2014/main" id="{F226EE00-33A7-4E12-B9B6-00DD0F8C9471}"/>
                  </a:ext>
                </a:extLst>
              </p:cNvPr>
              <p:cNvGrpSpPr/>
              <p:nvPr/>
            </p:nvGrpSpPr>
            <p:grpSpPr>
              <a:xfrm>
                <a:off x="10172185" y="2113512"/>
                <a:ext cx="667556" cy="667556"/>
                <a:chOff x="10172185" y="2113512"/>
                <a:chExt cx="667556" cy="667556"/>
              </a:xfrm>
            </p:grpSpPr>
            <p:sp>
              <p:nvSpPr>
                <p:cNvPr id="25" name="Freeform: Shape 24">
                  <a:extLst>
                    <a:ext uri="{FF2B5EF4-FFF2-40B4-BE49-F238E27FC236}">
                      <a16:creationId xmlns:a16="http://schemas.microsoft.com/office/drawing/2014/main" id="{D21F9DD5-79C1-42EE-BB85-D39ABC4FDD0A}"/>
                    </a:ext>
                  </a:extLst>
                </p:cNvPr>
                <p:cNvSpPr/>
                <p:nvPr/>
              </p:nvSpPr>
              <p:spPr>
                <a:xfrm>
                  <a:off x="10301987" y="2242130"/>
                  <a:ext cx="537753" cy="382837"/>
                </a:xfrm>
                <a:custGeom>
                  <a:avLst/>
                  <a:gdLst>
                    <a:gd name="connsiteX0" fmla="*/ 537753 w 537753"/>
                    <a:gd name="connsiteY0" fmla="*/ 261901 h 382837"/>
                    <a:gd name="connsiteX1" fmla="*/ 432799 w 537753"/>
                    <a:gd name="connsiteY1" fmla="*/ 145821 h 382837"/>
                    <a:gd name="connsiteX2" fmla="*/ 275923 w 537753"/>
                    <a:gd name="connsiteY2" fmla="*/ 71 h 382837"/>
                    <a:gd name="connsiteX3" fmla="*/ 127577 w 537753"/>
                    <a:gd name="connsiteY3" fmla="*/ 102059 h 382837"/>
                    <a:gd name="connsiteX4" fmla="*/ 0 w 537753"/>
                    <a:gd name="connsiteY4" fmla="*/ 242246 h 382837"/>
                    <a:gd name="connsiteX5" fmla="*/ 151313 w 537753"/>
                    <a:gd name="connsiteY5" fmla="*/ 382803 h 382837"/>
                    <a:gd name="connsiteX6" fmla="*/ 410918 w 537753"/>
                    <a:gd name="connsiteY6" fmla="*/ 382803 h 382837"/>
                    <a:gd name="connsiteX7" fmla="*/ 417593 w 537753"/>
                    <a:gd name="connsiteY7" fmla="*/ 382803 h 382837"/>
                    <a:gd name="connsiteX8" fmla="*/ 537753 w 537753"/>
                    <a:gd name="connsiteY8" fmla="*/ 261901 h 38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753" h="382837">
                      <a:moveTo>
                        <a:pt x="537753" y="261901"/>
                      </a:moveTo>
                      <a:cubicBezTo>
                        <a:pt x="535899" y="202711"/>
                        <a:pt x="491470" y="153609"/>
                        <a:pt x="432799" y="145821"/>
                      </a:cubicBezTo>
                      <a:cubicBezTo>
                        <a:pt x="429164" y="62488"/>
                        <a:pt x="359293" y="-2451"/>
                        <a:pt x="275923" y="71"/>
                      </a:cubicBezTo>
                      <a:cubicBezTo>
                        <a:pt x="209946" y="-634"/>
                        <a:pt x="150608" y="40199"/>
                        <a:pt x="127577" y="102059"/>
                      </a:cubicBezTo>
                      <a:cubicBezTo>
                        <a:pt x="56001" y="110366"/>
                        <a:pt x="1558" y="170224"/>
                        <a:pt x="0" y="242246"/>
                      </a:cubicBezTo>
                      <a:cubicBezTo>
                        <a:pt x="4191" y="322278"/>
                        <a:pt x="71169" y="384509"/>
                        <a:pt x="151313" y="382803"/>
                      </a:cubicBezTo>
                      <a:lnTo>
                        <a:pt x="410918" y="382803"/>
                      </a:lnTo>
                      <a:lnTo>
                        <a:pt x="417593" y="382803"/>
                      </a:lnTo>
                      <a:cubicBezTo>
                        <a:pt x="483830" y="381802"/>
                        <a:pt x="537160" y="328138"/>
                        <a:pt x="537753" y="261901"/>
                      </a:cubicBezTo>
                      <a:close/>
                    </a:path>
                  </a:pathLst>
                </a:custGeom>
                <a:solidFill>
                  <a:srgbClr val="0078D4"/>
                </a:solidFill>
                <a:ln w="370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E866FA79-70E4-427D-839C-ECE42DE390A8}"/>
                    </a:ext>
                  </a:extLst>
                </p:cNvPr>
                <p:cNvSpPr/>
                <p:nvPr/>
              </p:nvSpPr>
              <p:spPr>
                <a:xfrm>
                  <a:off x="10172185" y="2261763"/>
                  <a:ext cx="552588" cy="390709"/>
                </a:xfrm>
                <a:custGeom>
                  <a:avLst/>
                  <a:gdLst>
                    <a:gd name="connsiteX0" fmla="*/ 552588 w 552588"/>
                    <a:gd name="connsiteY0" fmla="*/ 267858 h 390709"/>
                    <a:gd name="connsiteX1" fmla="*/ 445037 w 552588"/>
                    <a:gd name="connsiteY1" fmla="*/ 148440 h 390709"/>
                    <a:gd name="connsiteX2" fmla="*/ 283711 w 552588"/>
                    <a:gd name="connsiteY2" fmla="*/ 94 h 390709"/>
                    <a:gd name="connsiteX3" fmla="*/ 130173 w 552588"/>
                    <a:gd name="connsiteY3" fmla="*/ 103565 h 390709"/>
                    <a:gd name="connsiteX4" fmla="*/ 0 w 552588"/>
                    <a:gd name="connsiteY4" fmla="*/ 245977 h 390709"/>
                    <a:gd name="connsiteX5" fmla="*/ 155763 w 552588"/>
                    <a:gd name="connsiteY5" fmla="*/ 390614 h 390709"/>
                    <a:gd name="connsiteX6" fmla="*/ 169485 w 552588"/>
                    <a:gd name="connsiteY6" fmla="*/ 390614 h 390709"/>
                    <a:gd name="connsiteX7" fmla="*/ 421302 w 552588"/>
                    <a:gd name="connsiteY7" fmla="*/ 390614 h 390709"/>
                    <a:gd name="connsiteX8" fmla="*/ 428015 w 552588"/>
                    <a:gd name="connsiteY8" fmla="*/ 390614 h 390709"/>
                    <a:gd name="connsiteX9" fmla="*/ 552588 w 552588"/>
                    <a:gd name="connsiteY9" fmla="*/ 267858 h 39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588" h="390709">
                      <a:moveTo>
                        <a:pt x="552588" y="267858"/>
                      </a:moveTo>
                      <a:cubicBezTo>
                        <a:pt x="550771" y="207110"/>
                        <a:pt x="505266" y="156599"/>
                        <a:pt x="445037" y="148440"/>
                      </a:cubicBezTo>
                      <a:cubicBezTo>
                        <a:pt x="440847" y="63215"/>
                        <a:pt x="368973" y="-2836"/>
                        <a:pt x="283711" y="94"/>
                      </a:cubicBezTo>
                      <a:cubicBezTo>
                        <a:pt x="215806" y="-1353"/>
                        <a:pt x="154317" y="40073"/>
                        <a:pt x="130173" y="103565"/>
                      </a:cubicBezTo>
                      <a:cubicBezTo>
                        <a:pt x="57632" y="112466"/>
                        <a:pt x="2374" y="172917"/>
                        <a:pt x="0" y="245977"/>
                      </a:cubicBezTo>
                      <a:cubicBezTo>
                        <a:pt x="3227" y="328865"/>
                        <a:pt x="72875" y="393544"/>
                        <a:pt x="155763" y="390614"/>
                      </a:cubicBezTo>
                      <a:lnTo>
                        <a:pt x="169485" y="390614"/>
                      </a:lnTo>
                      <a:lnTo>
                        <a:pt x="421302" y="390614"/>
                      </a:lnTo>
                      <a:lnTo>
                        <a:pt x="428015" y="390614"/>
                      </a:lnTo>
                      <a:cubicBezTo>
                        <a:pt x="495920" y="390243"/>
                        <a:pt x="551179" y="335800"/>
                        <a:pt x="552588" y="267858"/>
                      </a:cubicBezTo>
                      <a:close/>
                    </a:path>
                  </a:pathLst>
                </a:custGeom>
                <a:solidFill>
                  <a:srgbClr val="50E6FF"/>
                </a:solidFill>
                <a:ln w="370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69" name="TextBox 68">
            <a:extLst>
              <a:ext uri="{FF2B5EF4-FFF2-40B4-BE49-F238E27FC236}">
                <a16:creationId xmlns:a16="http://schemas.microsoft.com/office/drawing/2014/main" id="{F7F8985E-40B9-4E7E-8FE7-B3C2B7D0BB5C}"/>
              </a:ext>
            </a:extLst>
          </p:cNvPr>
          <p:cNvSpPr txBox="1"/>
          <p:nvPr/>
        </p:nvSpPr>
        <p:spPr>
          <a:xfrm>
            <a:off x="9095491" y="4304979"/>
            <a:ext cx="2103120" cy="1938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VNET Integration</a:t>
            </a:r>
          </a:p>
        </p:txBody>
      </p:sp>
      <p:sp>
        <p:nvSpPr>
          <p:cNvPr id="77" name="TextBox 76">
            <a:extLst>
              <a:ext uri="{FF2B5EF4-FFF2-40B4-BE49-F238E27FC236}">
                <a16:creationId xmlns:a16="http://schemas.microsoft.com/office/drawing/2014/main" id="{507C09AB-6C4C-458C-AC87-1F89CDFDB2A8}"/>
              </a:ext>
            </a:extLst>
          </p:cNvPr>
          <p:cNvSpPr txBox="1"/>
          <p:nvPr/>
        </p:nvSpPr>
        <p:spPr>
          <a:xfrm>
            <a:off x="9061890" y="4760468"/>
            <a:ext cx="2204941" cy="646878"/>
          </a:xfrm>
          <a:prstGeom prst="rect">
            <a:avLst/>
          </a:prstGeom>
          <a:noFill/>
        </p:spPr>
        <p:txBody>
          <a:bodyPr wrap="square" lIns="182880" tIns="0" rIns="182880" bIns="0" rtlCol="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Virtual network-restricted access </a:t>
            </a:r>
            <a:r>
              <a:rPr kumimoji="0" lang="en-US" sz="1200" b="0" i="0" u="none" strike="noStrike" kern="1200" cap="none" spc="0" normalizeH="0" baseline="0" noProof="0">
                <a:ln>
                  <a:noFill/>
                </a:ln>
                <a:solidFill>
                  <a:srgbClr val="FFFFFF"/>
                </a:solidFill>
                <a:effectLst/>
                <a:uLnTx/>
                <a:uFillTx/>
                <a:latin typeface="Segoe UI"/>
                <a:ea typeface="+mn-ea"/>
                <a:cs typeface="+mn-cs"/>
              </a:rPr>
              <a:t>to Azure service resources (PaaS)</a:t>
            </a:r>
          </a:p>
        </p:txBody>
      </p:sp>
      <p:cxnSp>
        <p:nvCxnSpPr>
          <p:cNvPr id="7" name="Straight Connector 6">
            <a:extLst>
              <a:ext uri="{FF2B5EF4-FFF2-40B4-BE49-F238E27FC236}">
                <a16:creationId xmlns:a16="http://schemas.microsoft.com/office/drawing/2014/main" id="{4ADD96FA-C431-4866-BF60-1C368885E5C2}"/>
              </a:ext>
              <a:ext uri="{C183D7F6-B498-43B3-948B-1728B52AA6E4}">
                <adec:decorative xmlns:adec="http://schemas.microsoft.com/office/drawing/2017/decorative" val="1"/>
              </a:ext>
            </a:extLst>
          </p:cNvPr>
          <p:cNvCxnSpPr/>
          <p:nvPr/>
        </p:nvCxnSpPr>
        <p:spPr>
          <a:xfrm flipV="1">
            <a:off x="1136390" y="5774915"/>
            <a:ext cx="0" cy="372349"/>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EA1068-1C50-489E-B544-4BBF8E387352}"/>
              </a:ext>
              <a:ext uri="{C183D7F6-B498-43B3-948B-1728B52AA6E4}">
                <adec:decorative xmlns:adec="http://schemas.microsoft.com/office/drawing/2017/decorative" val="1"/>
              </a:ext>
            </a:extLst>
          </p:cNvPr>
          <p:cNvCxnSpPr/>
          <p:nvPr/>
        </p:nvCxnSpPr>
        <p:spPr>
          <a:xfrm flipV="1">
            <a:off x="6138617" y="5774915"/>
            <a:ext cx="0" cy="372349"/>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F3222C6-ED40-40F4-9748-9834C6FE2811}"/>
              </a:ext>
              <a:ext uri="{C183D7F6-B498-43B3-948B-1728B52AA6E4}">
                <adec:decorative xmlns:adec="http://schemas.microsoft.com/office/drawing/2017/decorative" val="1"/>
              </a:ext>
            </a:extLst>
          </p:cNvPr>
          <p:cNvCxnSpPr/>
          <p:nvPr/>
        </p:nvCxnSpPr>
        <p:spPr>
          <a:xfrm flipV="1">
            <a:off x="6251893" y="5771301"/>
            <a:ext cx="0" cy="372349"/>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FE124AD-8EE3-45C8-9A03-3C16BE48CC61}"/>
              </a:ext>
              <a:ext uri="{C183D7F6-B498-43B3-948B-1728B52AA6E4}">
                <adec:decorative xmlns:adec="http://schemas.microsoft.com/office/drawing/2017/decorative" val="1"/>
              </a:ext>
            </a:extLst>
          </p:cNvPr>
          <p:cNvCxnSpPr/>
          <p:nvPr/>
        </p:nvCxnSpPr>
        <p:spPr>
          <a:xfrm flipV="1">
            <a:off x="11254120" y="5771301"/>
            <a:ext cx="0" cy="372349"/>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79D2319-3ED8-4B97-89C7-F3CE6242CA0D}"/>
              </a:ext>
              <a:ext uri="{C183D7F6-B498-43B3-948B-1728B52AA6E4}">
                <adec:decorative xmlns:adec="http://schemas.microsoft.com/office/drawing/2017/decorative" val="1"/>
              </a:ext>
            </a:extLst>
          </p:cNvPr>
          <p:cNvCxnSpPr/>
          <p:nvPr/>
        </p:nvCxnSpPr>
        <p:spPr>
          <a:xfrm>
            <a:off x="1136389" y="6147264"/>
            <a:ext cx="5002228" cy="0"/>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BC9BA88-D729-4CA8-B82B-EE6CB32EB83B}"/>
              </a:ext>
              <a:ext uri="{C183D7F6-B498-43B3-948B-1728B52AA6E4}">
                <adec:decorative xmlns:adec="http://schemas.microsoft.com/office/drawing/2017/decorative" val="1"/>
              </a:ext>
            </a:extLst>
          </p:cNvPr>
          <p:cNvCxnSpPr/>
          <p:nvPr/>
        </p:nvCxnSpPr>
        <p:spPr>
          <a:xfrm>
            <a:off x="6251892" y="6143650"/>
            <a:ext cx="5002228" cy="0"/>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24CF303-CCC3-4185-A5C0-ABCFC93342A1}"/>
              </a:ext>
            </a:extLst>
          </p:cNvPr>
          <p:cNvSpPr txBox="1"/>
          <p:nvPr/>
        </p:nvSpPr>
        <p:spPr>
          <a:xfrm>
            <a:off x="584201" y="6290930"/>
            <a:ext cx="5554413" cy="2215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i="0" u="none" strike="noStrike" cap="none" spc="0" normalizeH="0" baseline="0">
                <a:ln>
                  <a:noFill/>
                </a:ln>
                <a:gradFill>
                  <a:gsLst>
                    <a:gs pos="39000">
                      <a:schemeClr val="accent1"/>
                    </a:gs>
                    <a:gs pos="2917">
                      <a:schemeClr val="accent1"/>
                    </a:gs>
                  </a:gsLst>
                  <a:lin ang="5400000" scaled="0"/>
                </a:gradFill>
                <a:effectLst/>
                <a:uLnTx/>
                <a:uFillTx/>
                <a:latin typeface="+mj-lt"/>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Application protection </a:t>
            </a:r>
          </a:p>
        </p:txBody>
      </p:sp>
      <p:sp>
        <p:nvSpPr>
          <p:cNvPr id="24" name="TextBox 23">
            <a:extLst>
              <a:ext uri="{FF2B5EF4-FFF2-40B4-BE49-F238E27FC236}">
                <a16:creationId xmlns:a16="http://schemas.microsoft.com/office/drawing/2014/main" id="{67528CAC-1D5C-4769-AB8C-353051FBDADF}"/>
              </a:ext>
            </a:extLst>
          </p:cNvPr>
          <p:cNvSpPr txBox="1"/>
          <p:nvPr/>
        </p:nvSpPr>
        <p:spPr>
          <a:xfrm>
            <a:off x="6229984" y="6302967"/>
            <a:ext cx="5379404" cy="2215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i="0" u="none" strike="noStrike" cap="none" spc="0" normalizeH="0" baseline="0">
                <a:ln>
                  <a:noFill/>
                </a:ln>
                <a:gradFill>
                  <a:gsLst>
                    <a:gs pos="39000">
                      <a:schemeClr val="accent1"/>
                    </a:gs>
                    <a:gs pos="2917">
                      <a:schemeClr val="accent1"/>
                    </a:gs>
                  </a:gsLst>
                  <a:lin ang="5400000" scaled="0"/>
                </a:gradFill>
                <a:effectLst/>
                <a:uLnTx/>
                <a:uFillTx/>
                <a:latin typeface="+mj-lt"/>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Segmentation</a:t>
            </a:r>
          </a:p>
        </p:txBody>
      </p:sp>
    </p:spTree>
    <p:extLst>
      <p:ext uri="{BB962C8B-B14F-4D97-AF65-F5344CB8AC3E}">
        <p14:creationId xmlns:p14="http://schemas.microsoft.com/office/powerpoint/2010/main" val="171618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500"/>
                                        <p:tgtEl>
                                          <p:spTgt spid="77"/>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6" grpId="0"/>
      <p:bldP spid="79" grpId="0"/>
      <p:bldP spid="67" grpId="0"/>
      <p:bldP spid="78" grpId="0"/>
      <p:bldP spid="65" grpId="0"/>
      <p:bldP spid="75" grpId="0"/>
      <p:bldP spid="68" grpId="0"/>
      <p:bldP spid="76" grpId="0"/>
      <p:bldP spid="69" grpId="0"/>
      <p:bldP spid="77" grpId="0"/>
      <p:bldP spid="36"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 name="Graphic 7">
            <a:extLst>
              <a:ext uri="{FF2B5EF4-FFF2-40B4-BE49-F238E27FC236}">
                <a16:creationId xmlns:a16="http://schemas.microsoft.com/office/drawing/2014/main" id="{6133FDB6-E927-40EE-9E24-B4FF38B93DE3}"/>
              </a:ext>
              <a:ext uri="{C183D7F6-B498-43B3-948B-1728B52AA6E4}">
                <adec:decorative xmlns:adec="http://schemas.microsoft.com/office/drawing/2017/decorative" val="1"/>
              </a:ext>
            </a:extLst>
          </p:cNvPr>
          <p:cNvGrpSpPr/>
          <p:nvPr/>
        </p:nvGrpSpPr>
        <p:grpSpPr>
          <a:xfrm>
            <a:off x="621792" y="621792"/>
            <a:ext cx="517681" cy="617185"/>
            <a:chOff x="4470763" y="2890886"/>
            <a:chExt cx="517681" cy="617185"/>
          </a:xfrm>
        </p:grpSpPr>
        <p:sp>
          <p:nvSpPr>
            <p:cNvPr id="11" name="Freeform: Shape 10">
              <a:extLst>
                <a:ext uri="{FF2B5EF4-FFF2-40B4-BE49-F238E27FC236}">
                  <a16:creationId xmlns:a16="http://schemas.microsoft.com/office/drawing/2014/main" id="{D2E86BA7-F05C-4631-A6CB-5643BD8468D7}"/>
                </a:ext>
              </a:extLst>
            </p:cNvPr>
            <p:cNvSpPr/>
            <p:nvPr/>
          </p:nvSpPr>
          <p:spPr>
            <a:xfrm>
              <a:off x="4470763" y="2890886"/>
              <a:ext cx="517681" cy="617185"/>
            </a:xfrm>
            <a:custGeom>
              <a:avLst/>
              <a:gdLst>
                <a:gd name="connsiteX0" fmla="*/ 491331 w 517681"/>
                <a:gd name="connsiteY0" fmla="*/ 113088 h 617185"/>
                <a:gd name="connsiteX1" fmla="*/ 280470 w 517681"/>
                <a:gd name="connsiteY1" fmla="*/ 9906 h 617185"/>
                <a:gd name="connsiteX2" fmla="*/ 240179 w 517681"/>
                <a:gd name="connsiteY2" fmla="*/ 6938 h 617185"/>
                <a:gd name="connsiteX3" fmla="*/ 237211 w 517681"/>
                <a:gd name="connsiteY3" fmla="*/ 9906 h 617185"/>
                <a:gd name="connsiteX4" fmla="*/ 26351 w 517681"/>
                <a:gd name="connsiteY4" fmla="*/ 113088 h 617185"/>
                <a:gd name="connsiteX5" fmla="*/ 1 w 517681"/>
                <a:gd name="connsiteY5" fmla="*/ 142243 h 617185"/>
                <a:gd name="connsiteX6" fmla="*/ 1 w 517681"/>
                <a:gd name="connsiteY6" fmla="*/ 215798 h 617185"/>
                <a:gd name="connsiteX7" fmla="*/ 242919 w 517681"/>
                <a:gd name="connsiteY7" fmla="*/ 612511 h 617185"/>
                <a:gd name="connsiteX8" fmla="*/ 274763 w 517681"/>
                <a:gd name="connsiteY8" fmla="*/ 612511 h 617185"/>
                <a:gd name="connsiteX9" fmla="*/ 517681 w 517681"/>
                <a:gd name="connsiteY9" fmla="*/ 215798 h 617185"/>
                <a:gd name="connsiteX10" fmla="*/ 517681 w 517681"/>
                <a:gd name="connsiteY10" fmla="*/ 142243 h 617185"/>
                <a:gd name="connsiteX11" fmla="*/ 491331 w 517681"/>
                <a:gd name="connsiteY11" fmla="*/ 113088 h 617185"/>
                <a:gd name="connsiteX12" fmla="*/ 468151 w 517681"/>
                <a:gd name="connsiteY12" fmla="*/ 215798 h 617185"/>
                <a:gd name="connsiteX13" fmla="*/ 265352 w 517681"/>
                <a:gd name="connsiteY13" fmla="*/ 559278 h 617185"/>
                <a:gd name="connsiteX14" fmla="*/ 258845 w 517681"/>
                <a:gd name="connsiteY14" fmla="*/ 563781 h 617185"/>
                <a:gd name="connsiteX15" fmla="*/ 252345 w 517681"/>
                <a:gd name="connsiteY15" fmla="*/ 559278 h 617185"/>
                <a:gd name="connsiteX16" fmla="*/ 49523 w 517681"/>
                <a:gd name="connsiteY16" fmla="*/ 215798 h 617185"/>
                <a:gd name="connsiteX17" fmla="*/ 49523 w 517681"/>
                <a:gd name="connsiteY17" fmla="*/ 160546 h 617185"/>
                <a:gd name="connsiteX18" fmla="*/ 59155 w 517681"/>
                <a:gd name="connsiteY18" fmla="*/ 159022 h 617185"/>
                <a:gd name="connsiteX19" fmla="*/ 251095 w 517681"/>
                <a:gd name="connsiteY19" fmla="*/ 66058 h 617185"/>
                <a:gd name="connsiteX20" fmla="*/ 258837 w 517681"/>
                <a:gd name="connsiteY20" fmla="*/ 58925 h 617185"/>
                <a:gd name="connsiteX21" fmla="*/ 266587 w 517681"/>
                <a:gd name="connsiteY21" fmla="*/ 66058 h 617185"/>
                <a:gd name="connsiteX22" fmla="*/ 458519 w 517681"/>
                <a:gd name="connsiteY22" fmla="*/ 159022 h 617185"/>
                <a:gd name="connsiteX23" fmla="*/ 468151 w 517681"/>
                <a:gd name="connsiteY23" fmla="*/ 160546 h 61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681" h="617185">
                  <a:moveTo>
                    <a:pt x="491331" y="113088"/>
                  </a:moveTo>
                  <a:cubicBezTo>
                    <a:pt x="410510" y="106650"/>
                    <a:pt x="335147" y="69773"/>
                    <a:pt x="280470" y="9906"/>
                  </a:cubicBezTo>
                  <a:cubicBezTo>
                    <a:pt x="270163" y="-2040"/>
                    <a:pt x="252125" y="-3368"/>
                    <a:pt x="240179" y="6938"/>
                  </a:cubicBezTo>
                  <a:cubicBezTo>
                    <a:pt x="239118" y="7854"/>
                    <a:pt x="238127" y="8845"/>
                    <a:pt x="237211" y="9906"/>
                  </a:cubicBezTo>
                  <a:cubicBezTo>
                    <a:pt x="182535" y="69773"/>
                    <a:pt x="107172" y="106650"/>
                    <a:pt x="26351" y="113088"/>
                  </a:cubicBezTo>
                  <a:cubicBezTo>
                    <a:pt x="11333" y="114496"/>
                    <a:pt x="-113" y="127159"/>
                    <a:pt x="1" y="142243"/>
                  </a:cubicBezTo>
                  <a:lnTo>
                    <a:pt x="1" y="215798"/>
                  </a:lnTo>
                  <a:cubicBezTo>
                    <a:pt x="1" y="375712"/>
                    <a:pt x="101705" y="521993"/>
                    <a:pt x="242919" y="612511"/>
                  </a:cubicBezTo>
                  <a:cubicBezTo>
                    <a:pt x="252618" y="618744"/>
                    <a:pt x="265063" y="618744"/>
                    <a:pt x="274763" y="612511"/>
                  </a:cubicBezTo>
                  <a:cubicBezTo>
                    <a:pt x="415977" y="521970"/>
                    <a:pt x="517681" y="375712"/>
                    <a:pt x="517681" y="215798"/>
                  </a:cubicBezTo>
                  <a:lnTo>
                    <a:pt x="517681" y="142243"/>
                  </a:lnTo>
                  <a:cubicBezTo>
                    <a:pt x="517794" y="127159"/>
                    <a:pt x="506349" y="114496"/>
                    <a:pt x="491331" y="113088"/>
                  </a:cubicBezTo>
                  <a:close/>
                  <a:moveTo>
                    <a:pt x="468151" y="215798"/>
                  </a:moveTo>
                  <a:cubicBezTo>
                    <a:pt x="468151" y="343052"/>
                    <a:pt x="392339" y="471427"/>
                    <a:pt x="265352" y="559278"/>
                  </a:cubicBezTo>
                  <a:lnTo>
                    <a:pt x="258845" y="563781"/>
                  </a:lnTo>
                  <a:lnTo>
                    <a:pt x="252345" y="559278"/>
                  </a:lnTo>
                  <a:cubicBezTo>
                    <a:pt x="125350" y="471419"/>
                    <a:pt x="49523" y="343014"/>
                    <a:pt x="49523" y="215798"/>
                  </a:cubicBezTo>
                  <a:lnTo>
                    <a:pt x="49523" y="160546"/>
                  </a:lnTo>
                  <a:lnTo>
                    <a:pt x="59155" y="159022"/>
                  </a:lnTo>
                  <a:cubicBezTo>
                    <a:pt x="130913" y="147675"/>
                    <a:pt x="197703" y="115326"/>
                    <a:pt x="251095" y="66058"/>
                  </a:cubicBezTo>
                  <a:lnTo>
                    <a:pt x="258837" y="58925"/>
                  </a:lnTo>
                  <a:lnTo>
                    <a:pt x="266587" y="66058"/>
                  </a:lnTo>
                  <a:cubicBezTo>
                    <a:pt x="319976" y="115326"/>
                    <a:pt x="386763" y="147675"/>
                    <a:pt x="458519" y="159022"/>
                  </a:cubicBezTo>
                  <a:lnTo>
                    <a:pt x="468151" y="160546"/>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162CF44-BB34-4B32-AF6F-1D8DE6AA4D61}"/>
                </a:ext>
              </a:extLst>
            </p:cNvPr>
            <p:cNvSpPr/>
            <p:nvPr/>
          </p:nvSpPr>
          <p:spPr>
            <a:xfrm>
              <a:off x="4543146" y="2980710"/>
              <a:ext cx="372907" cy="446090"/>
            </a:xfrm>
            <a:custGeom>
              <a:avLst/>
              <a:gdLst>
                <a:gd name="connsiteX0" fmla="*/ 186454 w 372907"/>
                <a:gd name="connsiteY0" fmla="*/ 0 h 446090"/>
                <a:gd name="connsiteX1" fmla="*/ 0 w 372907"/>
                <a:gd name="connsiteY1" fmla="*/ 90099 h 446090"/>
                <a:gd name="connsiteX2" fmla="*/ 0 w 372907"/>
                <a:gd name="connsiteY2" fmla="*/ 125974 h 446090"/>
                <a:gd name="connsiteX3" fmla="*/ 186461 w 372907"/>
                <a:gd name="connsiteY3" fmla="*/ 446090 h 446090"/>
                <a:gd name="connsiteX4" fmla="*/ 372908 w 372907"/>
                <a:gd name="connsiteY4" fmla="*/ 125974 h 446090"/>
                <a:gd name="connsiteX5" fmla="*/ 372908 w 372907"/>
                <a:gd name="connsiteY5" fmla="*/ 90099 h 446090"/>
                <a:gd name="connsiteX6" fmla="*/ 186454 w 372907"/>
                <a:gd name="connsiteY6" fmla="*/ 0 h 446090"/>
                <a:gd name="connsiteX7" fmla="*/ 166886 w 372907"/>
                <a:gd name="connsiteY7" fmla="*/ 297523 h 446090"/>
                <a:gd name="connsiteX8" fmla="*/ 89832 w 372907"/>
                <a:gd name="connsiteY8" fmla="*/ 220462 h 446090"/>
                <a:gd name="connsiteX9" fmla="*/ 116015 w 372907"/>
                <a:gd name="connsiteY9" fmla="*/ 194280 h 446090"/>
                <a:gd name="connsiteX10" fmla="*/ 166886 w 372907"/>
                <a:gd name="connsiteY10" fmla="*/ 245151 h 446090"/>
                <a:gd name="connsiteX11" fmla="*/ 271066 w 372907"/>
                <a:gd name="connsiteY11" fmla="*/ 140970 h 446090"/>
                <a:gd name="connsiteX12" fmla="*/ 297249 w 372907"/>
                <a:gd name="connsiteY12" fmla="*/ 167160 h 4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907" h="446090">
                  <a:moveTo>
                    <a:pt x="186454" y="0"/>
                  </a:moveTo>
                  <a:cubicBezTo>
                    <a:pt x="133547" y="46271"/>
                    <a:pt x="69129" y="77399"/>
                    <a:pt x="0" y="90099"/>
                  </a:cubicBezTo>
                  <a:lnTo>
                    <a:pt x="0" y="125974"/>
                  </a:lnTo>
                  <a:cubicBezTo>
                    <a:pt x="0" y="243528"/>
                    <a:pt x="69548" y="362674"/>
                    <a:pt x="186461" y="446090"/>
                  </a:cubicBezTo>
                  <a:cubicBezTo>
                    <a:pt x="303360" y="362689"/>
                    <a:pt x="372908" y="243535"/>
                    <a:pt x="372908" y="125974"/>
                  </a:cubicBezTo>
                  <a:lnTo>
                    <a:pt x="372908" y="90099"/>
                  </a:lnTo>
                  <a:cubicBezTo>
                    <a:pt x="303778" y="77399"/>
                    <a:pt x="239360" y="46271"/>
                    <a:pt x="186454" y="0"/>
                  </a:cubicBezTo>
                  <a:close/>
                  <a:moveTo>
                    <a:pt x="166886" y="297523"/>
                  </a:moveTo>
                  <a:lnTo>
                    <a:pt x="89832" y="220462"/>
                  </a:lnTo>
                  <a:lnTo>
                    <a:pt x="116015" y="194280"/>
                  </a:lnTo>
                  <a:lnTo>
                    <a:pt x="166886" y="245151"/>
                  </a:lnTo>
                  <a:lnTo>
                    <a:pt x="271066" y="140970"/>
                  </a:lnTo>
                  <a:lnTo>
                    <a:pt x="297249" y="167160"/>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7" name="Title 1">
            <a:extLst>
              <a:ext uri="{FF2B5EF4-FFF2-40B4-BE49-F238E27FC236}">
                <a16:creationId xmlns:a16="http://schemas.microsoft.com/office/drawing/2014/main" id="{26E55FF3-8D97-4237-83C3-73261DB2D5E8}"/>
              </a:ext>
            </a:extLst>
          </p:cNvPr>
          <p:cNvSpPr>
            <a:spLocks noGrp="1"/>
          </p:cNvSpPr>
          <p:nvPr>
            <p:ph type="title"/>
          </p:nvPr>
        </p:nvSpPr>
        <p:spPr>
          <a:xfrm>
            <a:off x="1491429" y="594360"/>
            <a:ext cx="10107415" cy="753796"/>
          </a:xfrm>
        </p:spPr>
        <p:txBody>
          <a:bodyPr anchor="ctr"/>
          <a:lstStyle/>
          <a:p>
            <a:r>
              <a:rPr kumimoji="0" lang="en-US" sz="3200" b="0" i="0" u="none" strike="noStrike" kern="1200" cap="none" spc="0" normalizeH="0" baseline="0" noProof="0">
                <a:ln>
                  <a:noFill/>
                </a:ln>
                <a:solidFill>
                  <a:schemeClr val="bg2"/>
                </a:solidFill>
                <a:effectLst/>
                <a:uLnTx/>
                <a:uFillTx/>
                <a:latin typeface="Segoe UI "/>
                <a:cs typeface="+mn-cs"/>
              </a:rPr>
              <a:t>Proactively stay secure with native controls (1 of 2)</a:t>
            </a:r>
            <a:br>
              <a:rPr lang="en-US" sz="2800">
                <a:solidFill>
                  <a:schemeClr val="accent4"/>
                </a:solidFill>
              </a:rPr>
            </a:br>
            <a:r>
              <a:rPr lang="en-GB" sz="2400" i="1">
                <a:solidFill>
                  <a:schemeClr val="bg1"/>
                </a:solidFill>
                <a:latin typeface="Segoe UI Semilight" panose="020B0402040204020203" pitchFamily="34" charset="0"/>
                <a:cs typeface="Segoe UI Semilight" panose="020B0402040204020203" pitchFamily="34" charset="0"/>
              </a:rPr>
              <a:t>Principle: </a:t>
            </a:r>
            <a:r>
              <a:rPr lang="en-US" sz="2400" i="1">
                <a:solidFill>
                  <a:schemeClr val="accent5"/>
                </a:solidFill>
                <a:latin typeface="Segoe UI Semilight" panose="020B0402040204020203" pitchFamily="34" charset="0"/>
                <a:cs typeface="Segoe UI Semilight" panose="020B0402040204020203" pitchFamily="34" charset="0"/>
              </a:rPr>
              <a:t>Leverage native controls</a:t>
            </a:r>
            <a:endParaRPr lang="en-US" sz="2800" i="1">
              <a:solidFill>
                <a:schemeClr val="accent5"/>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F43078F6-55DF-449F-8502-F6530B55755E}"/>
              </a:ext>
              <a:ext uri="{C183D7F6-B498-43B3-948B-1728B52AA6E4}">
                <adec:decorative xmlns:adec="http://schemas.microsoft.com/office/drawing/2017/decorative" val="1"/>
              </a:ext>
            </a:extLst>
          </p:cNvPr>
          <p:cNvSpPr/>
          <p:nvPr/>
        </p:nvSpPr>
        <p:spPr bwMode="auto">
          <a:xfrm>
            <a:off x="1716335" y="2122902"/>
            <a:ext cx="8417888" cy="2341056"/>
          </a:xfrm>
          <a:prstGeom prst="rect">
            <a:avLst/>
          </a:prstGeom>
          <a:noFill/>
          <a:ln w="19050" cap="flat" cmpd="sng" algn="ctr">
            <a:solidFill>
              <a:schemeClr val="accent5"/>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FBE465F4-AEF3-4089-A0B6-A32CDC127674}"/>
              </a:ext>
            </a:extLst>
          </p:cNvPr>
          <p:cNvSpPr txBox="1"/>
          <p:nvPr/>
        </p:nvSpPr>
        <p:spPr>
          <a:xfrm>
            <a:off x="4555878" y="1975937"/>
            <a:ext cx="2738801" cy="307777"/>
          </a:xfrm>
          <a:prstGeom prst="rect">
            <a:avLst/>
          </a:prstGeom>
          <a:solidFill>
            <a:schemeClr val="tx1"/>
          </a:solid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Built-in Azure controls</a:t>
            </a:r>
          </a:p>
        </p:txBody>
      </p:sp>
      <p:graphicFrame>
        <p:nvGraphicFramePr>
          <p:cNvPr id="14" name="Table 13">
            <a:extLst>
              <a:ext uri="{FF2B5EF4-FFF2-40B4-BE49-F238E27FC236}">
                <a16:creationId xmlns:a16="http://schemas.microsoft.com/office/drawing/2014/main" id="{24EA757A-F113-41AE-A28B-7E508712E534}"/>
              </a:ext>
            </a:extLst>
          </p:cNvPr>
          <p:cNvGraphicFramePr>
            <a:graphicFrameLocks noGrp="1"/>
          </p:cNvGraphicFramePr>
          <p:nvPr/>
        </p:nvGraphicFramePr>
        <p:xfrm>
          <a:off x="2112493" y="2637862"/>
          <a:ext cx="7641105" cy="1311133"/>
        </p:xfrm>
        <a:graphic>
          <a:graphicData uri="http://schemas.openxmlformats.org/drawingml/2006/table">
            <a:tbl>
              <a:tblPr firstRow="1" bandRow="1"/>
              <a:tblGrid>
                <a:gridCol w="1528221">
                  <a:extLst>
                    <a:ext uri="{9D8B030D-6E8A-4147-A177-3AD203B41FA5}">
                      <a16:colId xmlns:a16="http://schemas.microsoft.com/office/drawing/2014/main" val="2918435792"/>
                    </a:ext>
                  </a:extLst>
                </a:gridCol>
                <a:gridCol w="1528221">
                  <a:extLst>
                    <a:ext uri="{9D8B030D-6E8A-4147-A177-3AD203B41FA5}">
                      <a16:colId xmlns:a16="http://schemas.microsoft.com/office/drawing/2014/main" val="1168446997"/>
                    </a:ext>
                  </a:extLst>
                </a:gridCol>
                <a:gridCol w="1528221">
                  <a:extLst>
                    <a:ext uri="{9D8B030D-6E8A-4147-A177-3AD203B41FA5}">
                      <a16:colId xmlns:a16="http://schemas.microsoft.com/office/drawing/2014/main" val="10635259"/>
                    </a:ext>
                  </a:extLst>
                </a:gridCol>
                <a:gridCol w="1528221">
                  <a:extLst>
                    <a:ext uri="{9D8B030D-6E8A-4147-A177-3AD203B41FA5}">
                      <a16:colId xmlns:a16="http://schemas.microsoft.com/office/drawing/2014/main" val="4284676336"/>
                    </a:ext>
                  </a:extLst>
                </a:gridCol>
                <a:gridCol w="1528221">
                  <a:extLst>
                    <a:ext uri="{9D8B030D-6E8A-4147-A177-3AD203B41FA5}">
                      <a16:colId xmlns:a16="http://schemas.microsoft.com/office/drawing/2014/main" val="1093377967"/>
                    </a:ext>
                  </a:extLst>
                </a:gridCol>
              </a:tblGrid>
              <a:tr h="131113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Identity &amp; access</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Apps &amp; data security</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Network security</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Threat protection</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b="0">
                          <a:solidFill>
                            <a:schemeClr val="bg2"/>
                          </a:solidFill>
                          <a:latin typeface="+mj-lt"/>
                        </a:rPr>
                        <a:t>Security management</a:t>
                      </a:r>
                    </a:p>
                  </a:txBody>
                  <a:tcPr marL="89642" marR="89642" marT="44821" marB="4482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78050931"/>
                  </a:ext>
                </a:extLst>
              </a:tr>
            </a:tbl>
          </a:graphicData>
        </a:graphic>
      </p:graphicFrame>
      <p:sp>
        <p:nvSpPr>
          <p:cNvPr id="16" name="TextBox 15">
            <a:extLst>
              <a:ext uri="{FF2B5EF4-FFF2-40B4-BE49-F238E27FC236}">
                <a16:creationId xmlns:a16="http://schemas.microsoft.com/office/drawing/2014/main" id="{BD136978-0B0B-492F-A735-77C2F52FF946}"/>
              </a:ext>
            </a:extLst>
          </p:cNvPr>
          <p:cNvSpPr txBox="1"/>
          <p:nvPr/>
        </p:nvSpPr>
        <p:spPr>
          <a:xfrm>
            <a:off x="4841696" y="4309195"/>
            <a:ext cx="2167164" cy="307777"/>
          </a:xfrm>
          <a:prstGeom prst="rect">
            <a:avLst/>
          </a:prstGeom>
          <a:solidFill>
            <a:schemeClr val="tx1"/>
          </a:solid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In-depth defense</a:t>
            </a:r>
          </a:p>
        </p:txBody>
      </p:sp>
      <p:sp>
        <p:nvSpPr>
          <p:cNvPr id="2" name="TextBox 1">
            <a:extLst>
              <a:ext uri="{FF2B5EF4-FFF2-40B4-BE49-F238E27FC236}">
                <a16:creationId xmlns:a16="http://schemas.microsoft.com/office/drawing/2014/main" id="{7724E2A0-37A1-43F4-878C-F234A17CE3A6}"/>
              </a:ext>
            </a:extLst>
          </p:cNvPr>
          <p:cNvSpPr txBox="1"/>
          <p:nvPr/>
        </p:nvSpPr>
        <p:spPr>
          <a:xfrm>
            <a:off x="1067082" y="5272803"/>
            <a:ext cx="9946068"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E</a:t>
            </a:r>
            <a:r>
              <a:rPr kumimoji="0" lang="en-US" sz="2400" b="0" i="0" u="none" strike="noStrike" kern="1200" cap="none" spc="0" normalizeH="0" baseline="0" noProof="0" err="1">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liminate</a:t>
            </a:r>
            <a:r>
              <a:rPr kumimoji="0" lang="en-US" sz="2400" b="0" i="0" u="none" strike="noStrike" kern="1200" cap="none" spc="0" normalizeH="0" baseline="0" noProof="0">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 </a:t>
            </a: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and</a:t>
            </a:r>
            <a:r>
              <a:rPr kumimoji="0" lang="en-US" sz="2400" b="0" i="0" u="none" strike="noStrike" kern="1200" cap="none" spc="0" normalizeH="0" baseline="0" noProof="0">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 reduce effort required to integrate external security tooling</a:t>
            </a: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 and </a:t>
            </a:r>
            <a:r>
              <a:rPr kumimoji="0" lang="en-US" sz="2400" b="0" i="0" u="none" strike="noStrike" kern="1200" cap="none" spc="0" normalizeH="0" baseline="0" noProof="0">
                <a:ln>
                  <a:noFill/>
                </a:ln>
                <a:solidFill>
                  <a:srgbClr val="50E6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update integrations </a:t>
            </a: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with service provider-supported native controls</a:t>
            </a:r>
          </a:p>
        </p:txBody>
      </p:sp>
    </p:spTree>
    <p:extLst>
      <p:ext uri="{BB962C8B-B14F-4D97-AF65-F5344CB8AC3E}">
        <p14:creationId xmlns:p14="http://schemas.microsoft.com/office/powerpoint/2010/main" val="380081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par>
                          <p:cTn id="21" fill="hold">
                            <p:stCondLst>
                              <p:cond delay="1000"/>
                            </p:stCondLst>
                            <p:childTnLst>
                              <p:par>
                                <p:cTn id="22" presetID="16" presetClass="entr" presetSubtype="37"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out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 name="Graphic 7">
            <a:extLst>
              <a:ext uri="{FF2B5EF4-FFF2-40B4-BE49-F238E27FC236}">
                <a16:creationId xmlns:a16="http://schemas.microsoft.com/office/drawing/2014/main" id="{32773907-6CC7-44D6-9E30-9E01586F80E1}"/>
              </a:ext>
              <a:ext uri="{C183D7F6-B498-43B3-948B-1728B52AA6E4}">
                <adec:decorative xmlns:adec="http://schemas.microsoft.com/office/drawing/2017/decorative" val="1"/>
              </a:ext>
            </a:extLst>
          </p:cNvPr>
          <p:cNvGrpSpPr/>
          <p:nvPr/>
        </p:nvGrpSpPr>
        <p:grpSpPr>
          <a:xfrm>
            <a:off x="621792" y="621792"/>
            <a:ext cx="517681" cy="617185"/>
            <a:chOff x="4470763" y="2890886"/>
            <a:chExt cx="517681" cy="617185"/>
          </a:xfrm>
        </p:grpSpPr>
        <p:sp>
          <p:nvSpPr>
            <p:cNvPr id="39" name="Freeform: Shape 38">
              <a:extLst>
                <a:ext uri="{FF2B5EF4-FFF2-40B4-BE49-F238E27FC236}">
                  <a16:creationId xmlns:a16="http://schemas.microsoft.com/office/drawing/2014/main" id="{437D2867-C21D-413C-A65D-764193563877}"/>
                </a:ext>
              </a:extLst>
            </p:cNvPr>
            <p:cNvSpPr/>
            <p:nvPr/>
          </p:nvSpPr>
          <p:spPr>
            <a:xfrm>
              <a:off x="4470763" y="2890886"/>
              <a:ext cx="517681" cy="617185"/>
            </a:xfrm>
            <a:custGeom>
              <a:avLst/>
              <a:gdLst>
                <a:gd name="connsiteX0" fmla="*/ 491331 w 517681"/>
                <a:gd name="connsiteY0" fmla="*/ 113088 h 617185"/>
                <a:gd name="connsiteX1" fmla="*/ 280470 w 517681"/>
                <a:gd name="connsiteY1" fmla="*/ 9906 h 617185"/>
                <a:gd name="connsiteX2" fmla="*/ 240179 w 517681"/>
                <a:gd name="connsiteY2" fmla="*/ 6938 h 617185"/>
                <a:gd name="connsiteX3" fmla="*/ 237211 w 517681"/>
                <a:gd name="connsiteY3" fmla="*/ 9906 h 617185"/>
                <a:gd name="connsiteX4" fmla="*/ 26351 w 517681"/>
                <a:gd name="connsiteY4" fmla="*/ 113088 h 617185"/>
                <a:gd name="connsiteX5" fmla="*/ 1 w 517681"/>
                <a:gd name="connsiteY5" fmla="*/ 142243 h 617185"/>
                <a:gd name="connsiteX6" fmla="*/ 1 w 517681"/>
                <a:gd name="connsiteY6" fmla="*/ 215798 h 617185"/>
                <a:gd name="connsiteX7" fmla="*/ 242919 w 517681"/>
                <a:gd name="connsiteY7" fmla="*/ 612511 h 617185"/>
                <a:gd name="connsiteX8" fmla="*/ 274763 w 517681"/>
                <a:gd name="connsiteY8" fmla="*/ 612511 h 617185"/>
                <a:gd name="connsiteX9" fmla="*/ 517681 w 517681"/>
                <a:gd name="connsiteY9" fmla="*/ 215798 h 617185"/>
                <a:gd name="connsiteX10" fmla="*/ 517681 w 517681"/>
                <a:gd name="connsiteY10" fmla="*/ 142243 h 617185"/>
                <a:gd name="connsiteX11" fmla="*/ 491331 w 517681"/>
                <a:gd name="connsiteY11" fmla="*/ 113088 h 617185"/>
                <a:gd name="connsiteX12" fmla="*/ 468151 w 517681"/>
                <a:gd name="connsiteY12" fmla="*/ 215798 h 617185"/>
                <a:gd name="connsiteX13" fmla="*/ 265352 w 517681"/>
                <a:gd name="connsiteY13" fmla="*/ 559278 h 617185"/>
                <a:gd name="connsiteX14" fmla="*/ 258845 w 517681"/>
                <a:gd name="connsiteY14" fmla="*/ 563781 h 617185"/>
                <a:gd name="connsiteX15" fmla="*/ 252345 w 517681"/>
                <a:gd name="connsiteY15" fmla="*/ 559278 h 617185"/>
                <a:gd name="connsiteX16" fmla="*/ 49523 w 517681"/>
                <a:gd name="connsiteY16" fmla="*/ 215798 h 617185"/>
                <a:gd name="connsiteX17" fmla="*/ 49523 w 517681"/>
                <a:gd name="connsiteY17" fmla="*/ 160546 h 617185"/>
                <a:gd name="connsiteX18" fmla="*/ 59155 w 517681"/>
                <a:gd name="connsiteY18" fmla="*/ 159022 h 617185"/>
                <a:gd name="connsiteX19" fmla="*/ 251095 w 517681"/>
                <a:gd name="connsiteY19" fmla="*/ 66058 h 617185"/>
                <a:gd name="connsiteX20" fmla="*/ 258837 w 517681"/>
                <a:gd name="connsiteY20" fmla="*/ 58925 h 617185"/>
                <a:gd name="connsiteX21" fmla="*/ 266587 w 517681"/>
                <a:gd name="connsiteY21" fmla="*/ 66058 h 617185"/>
                <a:gd name="connsiteX22" fmla="*/ 458519 w 517681"/>
                <a:gd name="connsiteY22" fmla="*/ 159022 h 617185"/>
                <a:gd name="connsiteX23" fmla="*/ 468151 w 517681"/>
                <a:gd name="connsiteY23" fmla="*/ 160546 h 61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681" h="617185">
                  <a:moveTo>
                    <a:pt x="491331" y="113088"/>
                  </a:moveTo>
                  <a:cubicBezTo>
                    <a:pt x="410510" y="106650"/>
                    <a:pt x="335147" y="69773"/>
                    <a:pt x="280470" y="9906"/>
                  </a:cubicBezTo>
                  <a:cubicBezTo>
                    <a:pt x="270163" y="-2040"/>
                    <a:pt x="252125" y="-3368"/>
                    <a:pt x="240179" y="6938"/>
                  </a:cubicBezTo>
                  <a:cubicBezTo>
                    <a:pt x="239118" y="7854"/>
                    <a:pt x="238127" y="8845"/>
                    <a:pt x="237211" y="9906"/>
                  </a:cubicBezTo>
                  <a:cubicBezTo>
                    <a:pt x="182535" y="69773"/>
                    <a:pt x="107172" y="106650"/>
                    <a:pt x="26351" y="113088"/>
                  </a:cubicBezTo>
                  <a:cubicBezTo>
                    <a:pt x="11333" y="114496"/>
                    <a:pt x="-113" y="127159"/>
                    <a:pt x="1" y="142243"/>
                  </a:cubicBezTo>
                  <a:lnTo>
                    <a:pt x="1" y="215798"/>
                  </a:lnTo>
                  <a:cubicBezTo>
                    <a:pt x="1" y="375712"/>
                    <a:pt x="101705" y="521993"/>
                    <a:pt x="242919" y="612511"/>
                  </a:cubicBezTo>
                  <a:cubicBezTo>
                    <a:pt x="252618" y="618744"/>
                    <a:pt x="265063" y="618744"/>
                    <a:pt x="274763" y="612511"/>
                  </a:cubicBezTo>
                  <a:cubicBezTo>
                    <a:pt x="415977" y="521970"/>
                    <a:pt x="517681" y="375712"/>
                    <a:pt x="517681" y="215798"/>
                  </a:cubicBezTo>
                  <a:lnTo>
                    <a:pt x="517681" y="142243"/>
                  </a:lnTo>
                  <a:cubicBezTo>
                    <a:pt x="517794" y="127159"/>
                    <a:pt x="506349" y="114496"/>
                    <a:pt x="491331" y="113088"/>
                  </a:cubicBezTo>
                  <a:close/>
                  <a:moveTo>
                    <a:pt x="468151" y="215798"/>
                  </a:moveTo>
                  <a:cubicBezTo>
                    <a:pt x="468151" y="343052"/>
                    <a:pt x="392339" y="471427"/>
                    <a:pt x="265352" y="559278"/>
                  </a:cubicBezTo>
                  <a:lnTo>
                    <a:pt x="258845" y="563781"/>
                  </a:lnTo>
                  <a:lnTo>
                    <a:pt x="252345" y="559278"/>
                  </a:lnTo>
                  <a:cubicBezTo>
                    <a:pt x="125350" y="471419"/>
                    <a:pt x="49523" y="343014"/>
                    <a:pt x="49523" y="215798"/>
                  </a:cubicBezTo>
                  <a:lnTo>
                    <a:pt x="49523" y="160546"/>
                  </a:lnTo>
                  <a:lnTo>
                    <a:pt x="59155" y="159022"/>
                  </a:lnTo>
                  <a:cubicBezTo>
                    <a:pt x="130913" y="147675"/>
                    <a:pt x="197703" y="115326"/>
                    <a:pt x="251095" y="66058"/>
                  </a:cubicBezTo>
                  <a:lnTo>
                    <a:pt x="258837" y="58925"/>
                  </a:lnTo>
                  <a:lnTo>
                    <a:pt x="266587" y="66058"/>
                  </a:lnTo>
                  <a:cubicBezTo>
                    <a:pt x="319976" y="115326"/>
                    <a:pt x="386763" y="147675"/>
                    <a:pt x="458519" y="159022"/>
                  </a:cubicBezTo>
                  <a:lnTo>
                    <a:pt x="468151" y="160546"/>
                  </a:lnTo>
                  <a:close/>
                </a:path>
              </a:pathLst>
            </a:custGeom>
            <a:solidFill>
              <a:srgbClr val="0078D4"/>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F66FEBAA-3226-4BDF-A66E-682F90D86638}"/>
                </a:ext>
              </a:extLst>
            </p:cNvPr>
            <p:cNvSpPr/>
            <p:nvPr/>
          </p:nvSpPr>
          <p:spPr>
            <a:xfrm>
              <a:off x="4543146" y="2980710"/>
              <a:ext cx="372907" cy="446090"/>
            </a:xfrm>
            <a:custGeom>
              <a:avLst/>
              <a:gdLst>
                <a:gd name="connsiteX0" fmla="*/ 186454 w 372907"/>
                <a:gd name="connsiteY0" fmla="*/ 0 h 446090"/>
                <a:gd name="connsiteX1" fmla="*/ 0 w 372907"/>
                <a:gd name="connsiteY1" fmla="*/ 90099 h 446090"/>
                <a:gd name="connsiteX2" fmla="*/ 0 w 372907"/>
                <a:gd name="connsiteY2" fmla="*/ 125974 h 446090"/>
                <a:gd name="connsiteX3" fmla="*/ 186461 w 372907"/>
                <a:gd name="connsiteY3" fmla="*/ 446090 h 446090"/>
                <a:gd name="connsiteX4" fmla="*/ 372908 w 372907"/>
                <a:gd name="connsiteY4" fmla="*/ 125974 h 446090"/>
                <a:gd name="connsiteX5" fmla="*/ 372908 w 372907"/>
                <a:gd name="connsiteY5" fmla="*/ 90099 h 446090"/>
                <a:gd name="connsiteX6" fmla="*/ 186454 w 372907"/>
                <a:gd name="connsiteY6" fmla="*/ 0 h 446090"/>
                <a:gd name="connsiteX7" fmla="*/ 166886 w 372907"/>
                <a:gd name="connsiteY7" fmla="*/ 297523 h 446090"/>
                <a:gd name="connsiteX8" fmla="*/ 89832 w 372907"/>
                <a:gd name="connsiteY8" fmla="*/ 220462 h 446090"/>
                <a:gd name="connsiteX9" fmla="*/ 116015 w 372907"/>
                <a:gd name="connsiteY9" fmla="*/ 194280 h 446090"/>
                <a:gd name="connsiteX10" fmla="*/ 166886 w 372907"/>
                <a:gd name="connsiteY10" fmla="*/ 245151 h 446090"/>
                <a:gd name="connsiteX11" fmla="*/ 271066 w 372907"/>
                <a:gd name="connsiteY11" fmla="*/ 140970 h 446090"/>
                <a:gd name="connsiteX12" fmla="*/ 297249 w 372907"/>
                <a:gd name="connsiteY12" fmla="*/ 167160 h 44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907" h="446090">
                  <a:moveTo>
                    <a:pt x="186454" y="0"/>
                  </a:moveTo>
                  <a:cubicBezTo>
                    <a:pt x="133547" y="46271"/>
                    <a:pt x="69129" y="77399"/>
                    <a:pt x="0" y="90099"/>
                  </a:cubicBezTo>
                  <a:lnTo>
                    <a:pt x="0" y="125974"/>
                  </a:lnTo>
                  <a:cubicBezTo>
                    <a:pt x="0" y="243528"/>
                    <a:pt x="69548" y="362674"/>
                    <a:pt x="186461" y="446090"/>
                  </a:cubicBezTo>
                  <a:cubicBezTo>
                    <a:pt x="303360" y="362689"/>
                    <a:pt x="372908" y="243535"/>
                    <a:pt x="372908" y="125974"/>
                  </a:cubicBezTo>
                  <a:lnTo>
                    <a:pt x="372908" y="90099"/>
                  </a:lnTo>
                  <a:cubicBezTo>
                    <a:pt x="303778" y="77399"/>
                    <a:pt x="239360" y="46271"/>
                    <a:pt x="186454" y="0"/>
                  </a:cubicBezTo>
                  <a:close/>
                  <a:moveTo>
                    <a:pt x="166886" y="297523"/>
                  </a:moveTo>
                  <a:lnTo>
                    <a:pt x="89832" y="220462"/>
                  </a:lnTo>
                  <a:lnTo>
                    <a:pt x="116015" y="194280"/>
                  </a:lnTo>
                  <a:lnTo>
                    <a:pt x="166886" y="245151"/>
                  </a:lnTo>
                  <a:lnTo>
                    <a:pt x="271066" y="140970"/>
                  </a:lnTo>
                  <a:lnTo>
                    <a:pt x="297249" y="167160"/>
                  </a:lnTo>
                  <a:close/>
                </a:path>
              </a:pathLst>
            </a:custGeom>
            <a:solidFill>
              <a:srgbClr val="50E6FF"/>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41" name="Title 1">
            <a:extLst>
              <a:ext uri="{FF2B5EF4-FFF2-40B4-BE49-F238E27FC236}">
                <a16:creationId xmlns:a16="http://schemas.microsoft.com/office/drawing/2014/main" id="{74C4AA81-C39F-430C-B283-38D8E60DADCD}"/>
              </a:ext>
            </a:extLst>
          </p:cNvPr>
          <p:cNvSpPr>
            <a:spLocks noGrp="1"/>
          </p:cNvSpPr>
          <p:nvPr>
            <p:ph type="title"/>
          </p:nvPr>
        </p:nvSpPr>
        <p:spPr>
          <a:xfrm>
            <a:off x="1491429" y="594360"/>
            <a:ext cx="10107415" cy="753796"/>
          </a:xfrm>
        </p:spPr>
        <p:txBody>
          <a:bodyPr anchor="ctr"/>
          <a:lstStyle/>
          <a:p>
            <a:r>
              <a:rPr kumimoji="0" lang="en-US" sz="3200" b="0" i="0" u="none" strike="noStrike" kern="1200" cap="none" spc="0" normalizeH="0" baseline="0" noProof="0">
                <a:ln>
                  <a:noFill/>
                </a:ln>
                <a:solidFill>
                  <a:schemeClr val="bg1"/>
                </a:solidFill>
                <a:effectLst/>
                <a:uLnTx/>
                <a:uFillTx/>
                <a:latin typeface="+mn-lt"/>
                <a:ea typeface="+mn-ea"/>
                <a:cs typeface="+mn-cs"/>
              </a:rPr>
              <a:t>Proactively stay secure with native controls (2 of 2)</a:t>
            </a:r>
            <a:br>
              <a:rPr lang="en-US" sz="2800">
                <a:solidFill>
                  <a:schemeClr val="bg1"/>
                </a:solidFill>
                <a:latin typeface="+mn-lt"/>
              </a:rPr>
            </a:br>
            <a:r>
              <a:rPr lang="en-US" sz="2400" i="1">
                <a:solidFill>
                  <a:schemeClr val="bg1"/>
                </a:solidFill>
                <a:latin typeface="+mn-lt"/>
              </a:rPr>
              <a:t>P</a:t>
            </a:r>
            <a:r>
              <a:rPr lang="en-GB" sz="2400" i="1" err="1">
                <a:solidFill>
                  <a:schemeClr val="bg1"/>
                </a:solidFill>
                <a:latin typeface="+mn-lt"/>
                <a:cs typeface="Segoe UI Semilight" panose="020B0402040204020203" pitchFamily="34" charset="0"/>
              </a:rPr>
              <a:t>rinciple</a:t>
            </a:r>
            <a:r>
              <a:rPr lang="en-GB" sz="2400" i="1">
                <a:solidFill>
                  <a:schemeClr val="bg1"/>
                </a:solidFill>
                <a:latin typeface="+mn-lt"/>
                <a:cs typeface="Segoe UI Semilight" panose="020B0402040204020203" pitchFamily="34" charset="0"/>
              </a:rPr>
              <a:t>: </a:t>
            </a:r>
            <a:r>
              <a:rPr lang="en-US" sz="2400" i="1">
                <a:solidFill>
                  <a:schemeClr val="accent5"/>
                </a:solidFill>
                <a:latin typeface="+mn-lt"/>
                <a:cs typeface="Segoe UI Semilight" panose="020B0402040204020203" pitchFamily="34" charset="0"/>
              </a:rPr>
              <a:t>Leverage native controls</a:t>
            </a:r>
            <a:endParaRPr lang="en-US" sz="2800" i="1">
              <a:solidFill>
                <a:schemeClr val="accent5"/>
              </a:solidFill>
              <a:latin typeface="+mn-lt"/>
              <a:cs typeface="Segoe UI Semilight" panose="020B0402040204020203" pitchFamily="34" charset="0"/>
            </a:endParaRPr>
          </a:p>
        </p:txBody>
      </p:sp>
      <p:sp>
        <p:nvSpPr>
          <p:cNvPr id="33" name="TextBox 32">
            <a:extLst>
              <a:ext uri="{FF2B5EF4-FFF2-40B4-BE49-F238E27FC236}">
                <a16:creationId xmlns:a16="http://schemas.microsoft.com/office/drawing/2014/main" id="{5A9E428E-2953-43E9-BE95-A3329419A85A}"/>
              </a:ext>
            </a:extLst>
          </p:cNvPr>
          <p:cNvSpPr txBox="1"/>
          <p:nvPr/>
        </p:nvSpPr>
        <p:spPr>
          <a:xfrm>
            <a:off x="621792" y="2126448"/>
            <a:ext cx="25034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Segoe UI Semibold" panose="020B0502040204020203" pitchFamily="34" charset="0"/>
              </a:rPr>
              <a:t>Azure Security Center </a:t>
            </a:r>
            <a:endParaRPr kumimoji="0" lang="en-US" sz="1800" b="0" i="0" u="none" strike="noStrike" kern="1200" cap="none" spc="0" normalizeH="0" baseline="0" noProof="0">
              <a:ln>
                <a:noFill/>
              </a:ln>
              <a:solidFill>
                <a:schemeClr val="accent5"/>
              </a:solidFill>
              <a:effectLst/>
              <a:uLnTx/>
              <a:uFillTx/>
              <a:latin typeface="+mj-lt"/>
              <a:ea typeface="+mn-ea"/>
              <a:cs typeface="+mn-cs"/>
            </a:endParaRPr>
          </a:p>
        </p:txBody>
      </p:sp>
      <p:sp>
        <p:nvSpPr>
          <p:cNvPr id="36" name="TextBox 35">
            <a:extLst>
              <a:ext uri="{FF2B5EF4-FFF2-40B4-BE49-F238E27FC236}">
                <a16:creationId xmlns:a16="http://schemas.microsoft.com/office/drawing/2014/main" id="{6E8F776C-E280-4F8F-866E-97F85BD9C042}"/>
              </a:ext>
            </a:extLst>
          </p:cNvPr>
          <p:cNvSpPr txBox="1"/>
          <p:nvPr/>
        </p:nvSpPr>
        <p:spPr>
          <a:xfrm>
            <a:off x="621792" y="2844699"/>
            <a:ext cx="292150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1600" b="0" i="0" u="none" strike="noStrike" kern="1200" cap="none" spc="0" normalizeH="0" baseline="0" noProof="0">
                <a:ln>
                  <a:noFill/>
                </a:ln>
                <a:solidFill>
                  <a:srgbClr val="4FE7FF"/>
                </a:solidFill>
                <a:effectLst/>
                <a:uLnTx/>
                <a:uFillTx/>
                <a:latin typeface="Segoe UI"/>
                <a:ea typeface="+mn-ea"/>
                <a:cs typeface="Segoe UI Semibold" panose="020B0502040204020203" pitchFamily="34" charset="0"/>
              </a:rPr>
              <a:t>Unified infrastructure security management system</a:t>
            </a:r>
            <a:r>
              <a:rPr kumimoji="0" lang="en-US" sz="1600" b="0" i="0" u="none" strike="noStrike" kern="1200" cap="none" spc="0" normalizeH="0" baseline="0" noProof="0">
                <a:ln>
                  <a:noFill/>
                </a:ln>
                <a:solidFill>
                  <a:srgbClr val="FFFFFF"/>
                </a:solidFill>
                <a:effectLst/>
                <a:uLnTx/>
                <a:uFillTx/>
                <a:latin typeface="Segoe UI"/>
                <a:ea typeface="+mn-ea"/>
                <a:cs typeface="+mn-cs"/>
              </a:rPr>
              <a:t>: </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4FE7FF"/>
                </a:solidFill>
                <a:effectLst/>
                <a:uLnTx/>
                <a:uFillTx/>
                <a:latin typeface="Segoe UI"/>
                <a:ea typeface="+mn-ea"/>
                <a:cs typeface="Segoe UI Semibold" panose="020B0502040204020203" pitchFamily="34" charset="0"/>
              </a:rPr>
              <a:t>Strengthens the security </a:t>
            </a: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posture</a:t>
            </a:r>
            <a:r>
              <a:rPr kumimoji="0" lang="en-US" sz="1600" b="0" i="0" u="none" strike="noStrike" kern="1200" cap="none" spc="0" normalizeH="0" baseline="0" noProof="0">
                <a:ln>
                  <a:noFill/>
                </a:ln>
                <a:solidFill>
                  <a:srgbClr val="FFFFFF"/>
                </a:solidFill>
                <a:effectLst/>
                <a:uLnTx/>
                <a:uFillTx/>
                <a:latin typeface="Segoe UI"/>
                <a:ea typeface="+mn-ea"/>
                <a:cs typeface="+mn-cs"/>
              </a:rPr>
              <a:t> of your data centers.</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4FE7FF"/>
                </a:solidFill>
                <a:effectLst/>
                <a:uLnTx/>
                <a:uFillTx/>
                <a:latin typeface="Segoe UI"/>
                <a:ea typeface="+mn-ea"/>
                <a:cs typeface="Segoe UI Semibold" panose="020B0502040204020203" pitchFamily="34" charset="0"/>
              </a:rPr>
              <a:t>Provides advanced threat protection </a:t>
            </a: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across hybrid workloads</a:t>
            </a:r>
            <a:r>
              <a:rPr kumimoji="0" lang="en-US" sz="1600" b="0" i="0" u="none" strike="noStrike" kern="1200" cap="none" spc="0" normalizeH="0" baseline="0" noProof="0">
                <a:ln>
                  <a:noFill/>
                </a:ln>
                <a:solidFill>
                  <a:srgbClr val="FFFFFF"/>
                </a:solidFill>
                <a:effectLst/>
                <a:uLnTx/>
                <a:uFillTx/>
                <a:latin typeface="Segoe UI"/>
                <a:ea typeface="+mn-ea"/>
                <a:cs typeface="+mn-cs"/>
              </a:rPr>
              <a:t> in the cloud—on Azure, or on-premises.</a:t>
            </a:r>
          </a:p>
        </p:txBody>
      </p:sp>
      <p:sp>
        <p:nvSpPr>
          <p:cNvPr id="34" name="TextBox 33">
            <a:extLst>
              <a:ext uri="{FF2B5EF4-FFF2-40B4-BE49-F238E27FC236}">
                <a16:creationId xmlns:a16="http://schemas.microsoft.com/office/drawing/2014/main" id="{2DACDDBD-D30A-42E7-A2A3-FA1ACECFC473}"/>
              </a:ext>
            </a:extLst>
          </p:cNvPr>
          <p:cNvSpPr txBox="1"/>
          <p:nvPr/>
        </p:nvSpPr>
        <p:spPr>
          <a:xfrm>
            <a:off x="4278135" y="2126448"/>
            <a:ext cx="29067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Segoe UI Semibold" panose="020B0502040204020203" pitchFamily="34" charset="0"/>
              </a:rPr>
              <a:t>Web Application Firewall</a:t>
            </a:r>
            <a:endParaRPr kumimoji="0" lang="en-US" sz="1800" b="0" i="0" u="none" strike="noStrike" kern="1200" cap="none" spc="0" normalizeH="0" baseline="0" noProof="0">
              <a:ln>
                <a:noFill/>
              </a:ln>
              <a:solidFill>
                <a:schemeClr val="accent5"/>
              </a:solidFill>
              <a:effectLst/>
              <a:uLnTx/>
              <a:uFillTx/>
              <a:latin typeface="+mj-lt"/>
              <a:ea typeface="+mn-ea"/>
              <a:cs typeface="+mn-cs"/>
            </a:endParaRPr>
          </a:p>
        </p:txBody>
      </p:sp>
      <p:sp>
        <p:nvSpPr>
          <p:cNvPr id="55" name="TextBox 54">
            <a:extLst>
              <a:ext uri="{FF2B5EF4-FFF2-40B4-BE49-F238E27FC236}">
                <a16:creationId xmlns:a16="http://schemas.microsoft.com/office/drawing/2014/main" id="{1E51211D-38AA-4151-B099-A7CD86136408}"/>
              </a:ext>
            </a:extLst>
          </p:cNvPr>
          <p:cNvSpPr txBox="1"/>
          <p:nvPr/>
        </p:nvSpPr>
        <p:spPr>
          <a:xfrm>
            <a:off x="4278135" y="2845551"/>
            <a:ext cx="3767290" cy="1077218"/>
          </a:xfrm>
          <a:prstGeom prst="rect">
            <a:avLst/>
          </a:prstGeom>
          <a:noFill/>
        </p:spPr>
        <p:txBody>
          <a:bodyPr wrap="square">
            <a:spAutoFit/>
          </a:bodyPr>
          <a:lstStyle/>
          <a:p>
            <a:pPr marL="285750" marR="0" lvl="0" indent="-285750" algn="l" defTabSz="932742" rtl="0" eaLnBrk="1" fontAlgn="base"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4FE7FF"/>
                </a:solidFill>
                <a:effectLst/>
                <a:uLnTx/>
                <a:uFillTx/>
                <a:latin typeface="Segoe UI"/>
                <a:ea typeface="+mn-ea"/>
                <a:cs typeface="Segoe UI Semibold" panose="020B0502040204020203" pitchFamily="34" charset="0"/>
              </a:rPr>
              <a:t>Centralized protection and inspection </a:t>
            </a:r>
            <a:r>
              <a:rPr kumimoji="0" lang="en-US" sz="1600" b="0" i="0" u="none" strike="noStrike" kern="1200" cap="none" spc="0" normalizeH="0" baseline="0" noProof="0">
                <a:ln>
                  <a:noFill/>
                </a:ln>
                <a:solidFill>
                  <a:srgbClr val="FFFFFF"/>
                </a:solidFill>
                <a:effectLst/>
                <a:uLnTx/>
                <a:uFillTx/>
                <a:latin typeface="Segoe UI"/>
                <a:ea typeface="+mn-ea"/>
                <a:cs typeface="+mn-cs"/>
              </a:rPr>
              <a:t>of HTTP requests </a:t>
            </a:r>
            <a:r>
              <a:rPr kumimoji="0" lang="en-US" sz="1600" b="0" i="0" u="none" strike="noStrike" kern="1200" cap="none" spc="0" normalizeH="0" baseline="0" noProof="0">
                <a:ln>
                  <a:noFill/>
                </a:ln>
                <a:solidFill>
                  <a:srgbClr val="50E6FF"/>
                </a:solidFill>
                <a:effectLst/>
                <a:uLnTx/>
                <a:uFillTx/>
                <a:latin typeface="Segoe UI"/>
                <a:ea typeface="+mn-ea"/>
                <a:cs typeface="+mn-cs"/>
              </a:rPr>
              <a:t>to prevent attacks </a:t>
            </a:r>
            <a:r>
              <a:rPr kumimoji="0" lang="en-US" sz="1600" b="0" i="0" u="none" strike="noStrike" kern="1200" cap="none" spc="0" normalizeH="0" baseline="0" noProof="0">
                <a:ln>
                  <a:noFill/>
                </a:ln>
                <a:solidFill>
                  <a:srgbClr val="FFFFFF"/>
                </a:solidFill>
                <a:effectLst/>
                <a:uLnTx/>
                <a:uFillTx/>
                <a:latin typeface="Segoe UI"/>
                <a:ea typeface="+mn-ea"/>
                <a:cs typeface="+mn-cs"/>
              </a:rPr>
              <a:t>such as SQL Injection or Cross-Site Scripting. </a:t>
            </a:r>
          </a:p>
        </p:txBody>
      </p:sp>
      <p:pic>
        <p:nvPicPr>
          <p:cNvPr id="1026" name="Picture 2" descr="Schematic showing overview of WAF">
            <a:extLst>
              <a:ext uri="{FF2B5EF4-FFF2-40B4-BE49-F238E27FC236}">
                <a16:creationId xmlns:a16="http://schemas.microsoft.com/office/drawing/2014/main" id="{225E6E74-E2F3-4476-8704-E115F1DE6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627" y="4272540"/>
            <a:ext cx="3451635" cy="233152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CC3F3006-34CC-4D19-A0BA-7147AE15BDAC}"/>
              </a:ext>
            </a:extLst>
          </p:cNvPr>
          <p:cNvSpPr txBox="1"/>
          <p:nvPr/>
        </p:nvSpPr>
        <p:spPr>
          <a:xfrm>
            <a:off x="8381079" y="2126448"/>
            <a:ext cx="2715484" cy="369332"/>
          </a:xfrm>
          <a:prstGeom prst="rect">
            <a:avLst/>
          </a:prstGeom>
          <a:noFill/>
        </p:spPr>
        <p:txBody>
          <a:bodyPr wrap="square">
            <a:spAutoFit/>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mj-lt"/>
                <a:ea typeface="+mn-ea"/>
                <a:cs typeface="Segoe UI Semibold" panose="020B0502040204020203" pitchFamily="34" charset="0"/>
              </a:rPr>
              <a:t>Azure Active Directory</a:t>
            </a:r>
          </a:p>
        </p:txBody>
      </p:sp>
      <p:sp>
        <p:nvSpPr>
          <p:cNvPr id="56" name="TextBox 55">
            <a:extLst>
              <a:ext uri="{FF2B5EF4-FFF2-40B4-BE49-F238E27FC236}">
                <a16:creationId xmlns:a16="http://schemas.microsoft.com/office/drawing/2014/main" id="{AF5FD973-7F1C-4C92-9A1D-D8FAA7DEB76D}"/>
              </a:ext>
            </a:extLst>
          </p:cNvPr>
          <p:cNvSpPr txBox="1"/>
          <p:nvPr/>
        </p:nvSpPr>
        <p:spPr>
          <a:xfrm>
            <a:off x="8381079" y="2844700"/>
            <a:ext cx="3129354" cy="329320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AAD's cloud-based identity and access management service</a:t>
            </a:r>
            <a:r>
              <a:rPr kumimoji="0" lang="en-US" sz="1600" b="0" i="0" u="none" strike="noStrike" kern="1200" cap="none" spc="0" normalizeH="0" baseline="0" noProof="0">
                <a:ln>
                  <a:noFill/>
                </a:ln>
                <a:solidFill>
                  <a:srgbClr val="FFFFFF"/>
                </a:solidFill>
                <a:effectLst/>
                <a:uLnTx/>
                <a:uFillTx/>
                <a:latin typeface="Segoe UI"/>
                <a:ea typeface="+mn-ea"/>
                <a:cs typeface="+mn-cs"/>
              </a:rPr>
              <a:t> helps organizations to </a:t>
            </a:r>
            <a:r>
              <a:rPr kumimoji="0" lang="en-US" sz="1600" b="0" i="0" u="none" strike="noStrike" kern="1200" cap="none" spc="0" normalizeH="0" baseline="0" noProof="0">
                <a:ln>
                  <a:noFill/>
                </a:ln>
                <a:solidFill>
                  <a:srgbClr val="50E6FF"/>
                </a:solidFill>
                <a:effectLst/>
                <a:uLnTx/>
                <a:uFillTx/>
                <a:latin typeface="Segoe UI"/>
                <a:ea typeface="+mn-ea"/>
                <a:cs typeface="+mn-cs"/>
              </a:rPr>
              <a:t>securely access resources across environments</a:t>
            </a:r>
            <a:r>
              <a:rPr kumimoji="0" lang="en-US" sz="1600" b="0" i="0" u="none" strike="noStrike" kern="120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base"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Managed Identities </a:t>
            </a:r>
            <a:r>
              <a:rPr kumimoji="0" lang="en-US" sz="1600" b="0" i="0" u="none" strike="noStrike" kern="1200" cap="none" spc="0" normalizeH="0" baseline="0" noProof="0">
                <a:ln>
                  <a:noFill/>
                </a:ln>
                <a:solidFill>
                  <a:srgbClr val="FFFFFF"/>
                </a:solidFill>
                <a:effectLst/>
                <a:uLnTx/>
                <a:uFillTx/>
                <a:latin typeface="Segoe UI"/>
                <a:ea typeface="+mn-ea"/>
                <a:cs typeface="+mn-cs"/>
              </a:rPr>
              <a:t>eliminates the need to store credentials that could be leaked. </a:t>
            </a:r>
          </a:p>
          <a:p>
            <a:pPr marL="285750" marR="0" lvl="0" indent="-285750" algn="l" defTabSz="914400" rtl="0" eaLnBrk="1" fontAlgn="base"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AD Connect </a:t>
            </a:r>
            <a:r>
              <a:rPr kumimoji="0" lang="en-US" sz="1600" b="0" i="0" u="none" strike="noStrike" kern="1200" cap="none" spc="0" normalizeH="0" baseline="0" noProof="0">
                <a:ln>
                  <a:noFill/>
                </a:ln>
                <a:solidFill>
                  <a:srgbClr val="FFFFFF"/>
                </a:solidFill>
                <a:effectLst/>
                <a:uLnTx/>
                <a:uFillTx/>
                <a:latin typeface="Segoe UI"/>
                <a:ea typeface="+mn-ea"/>
                <a:cs typeface="+mn-cs"/>
              </a:rPr>
              <a:t>synchronizes Azure AD with an existing on-premises directory. </a:t>
            </a:r>
            <a:endParaRPr kumimoji="0" lang="en-US" sz="16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62656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6" name="Graphic 11">
            <a:extLst>
              <a:ext uri="{FF2B5EF4-FFF2-40B4-BE49-F238E27FC236}">
                <a16:creationId xmlns:a16="http://schemas.microsoft.com/office/drawing/2014/main" id="{5AE7EEF1-AE25-4034-9414-F5F9E994AA9C}"/>
              </a:ext>
              <a:ext uri="{C183D7F6-B498-43B3-948B-1728B52AA6E4}">
                <adec:decorative xmlns:adec="http://schemas.microsoft.com/office/drawing/2017/decorative" val="1"/>
              </a:ext>
            </a:extLst>
          </p:cNvPr>
          <p:cNvGrpSpPr/>
          <p:nvPr/>
        </p:nvGrpSpPr>
        <p:grpSpPr>
          <a:xfrm>
            <a:off x="396882" y="402880"/>
            <a:ext cx="731520" cy="731520"/>
            <a:chOff x="8459003" y="2772178"/>
            <a:chExt cx="914400" cy="914400"/>
          </a:xfrm>
        </p:grpSpPr>
        <p:sp>
          <p:nvSpPr>
            <p:cNvPr id="147" name="Freeform: Shape 146">
              <a:extLst>
                <a:ext uri="{FF2B5EF4-FFF2-40B4-BE49-F238E27FC236}">
                  <a16:creationId xmlns:a16="http://schemas.microsoft.com/office/drawing/2014/main" id="{CED6D3DE-C6C5-4E31-981B-DDD4F4C565DF}"/>
                </a:ext>
              </a:extLst>
            </p:cNvPr>
            <p:cNvSpPr/>
            <p:nvPr/>
          </p:nvSpPr>
          <p:spPr>
            <a:xfrm>
              <a:off x="8806660" y="2943628"/>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8A0C41DE-FB1F-4EEB-A38B-0098FE01A10F}"/>
                </a:ext>
              </a:extLst>
            </p:cNvPr>
            <p:cNvSpPr/>
            <p:nvPr/>
          </p:nvSpPr>
          <p:spPr>
            <a:xfrm>
              <a:off x="8730472" y="2890287"/>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F9D847C3-FAAE-457F-AA03-530CF6F4C399}"/>
                </a:ext>
              </a:extLst>
            </p:cNvPr>
            <p:cNvSpPr/>
            <p:nvPr/>
          </p:nvSpPr>
          <p:spPr>
            <a:xfrm>
              <a:off x="8654246" y="2835995"/>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18423E4C-B00C-4856-BF80-C8A9FB62C810}"/>
                </a:ext>
              </a:extLst>
            </p:cNvPr>
            <p:cNvSpPr/>
            <p:nvPr/>
          </p:nvSpPr>
          <p:spPr>
            <a:xfrm>
              <a:off x="8975258" y="2943628"/>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D23C45DD-4B5E-42E4-8417-8B219241CBA6}"/>
                </a:ext>
              </a:extLst>
            </p:cNvPr>
            <p:cNvSpPr/>
            <p:nvPr/>
          </p:nvSpPr>
          <p:spPr>
            <a:xfrm>
              <a:off x="9028597" y="2890287"/>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EFAFC9F3-4554-43C7-86EA-74550851493C}"/>
                </a:ext>
              </a:extLst>
            </p:cNvPr>
            <p:cNvSpPr/>
            <p:nvPr/>
          </p:nvSpPr>
          <p:spPr>
            <a:xfrm>
              <a:off x="9082890" y="2835995"/>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0AC3A2ED-2FDD-4FCE-9037-54971B02A594}"/>
                </a:ext>
              </a:extLst>
            </p:cNvPr>
            <p:cNvSpPr/>
            <p:nvPr/>
          </p:nvSpPr>
          <p:spPr>
            <a:xfrm>
              <a:off x="8630846" y="2986403"/>
              <a:ext cx="580650" cy="633500"/>
            </a:xfrm>
            <a:custGeom>
              <a:avLst/>
              <a:gdLst>
                <a:gd name="connsiteX0" fmla="*/ 580631 w 580650"/>
                <a:gd name="connsiteY0" fmla="*/ 611687 h 633500"/>
                <a:gd name="connsiteX1" fmla="*/ 580631 w 580650"/>
                <a:gd name="connsiteY1" fmla="*/ 611687 h 633500"/>
                <a:gd name="connsiteX2" fmla="*/ 579012 w 580650"/>
                <a:gd name="connsiteY2" fmla="*/ 606830 h 633500"/>
                <a:gd name="connsiteX3" fmla="*/ 579012 w 580650"/>
                <a:gd name="connsiteY3" fmla="*/ 606258 h 633500"/>
                <a:gd name="connsiteX4" fmla="*/ 307550 w 580650"/>
                <a:gd name="connsiteY4" fmla="*/ 77621 h 633500"/>
                <a:gd name="connsiteX5" fmla="*/ 304406 w 580650"/>
                <a:gd name="connsiteY5" fmla="*/ 73430 h 633500"/>
                <a:gd name="connsiteX6" fmla="*/ 325439 w 580650"/>
                <a:gd name="connsiteY6" fmla="*/ 23822 h 633500"/>
                <a:gd name="connsiteX7" fmla="*/ 275831 w 580650"/>
                <a:gd name="connsiteY7" fmla="*/ 2790 h 633500"/>
                <a:gd name="connsiteX8" fmla="*/ 254799 w 580650"/>
                <a:gd name="connsiteY8" fmla="*/ 52397 h 633500"/>
                <a:gd name="connsiteX9" fmla="*/ 275831 w 580650"/>
                <a:gd name="connsiteY9" fmla="*/ 73430 h 633500"/>
                <a:gd name="connsiteX10" fmla="*/ 273260 w 580650"/>
                <a:gd name="connsiteY10" fmla="*/ 77144 h 633500"/>
                <a:gd name="connsiteX11" fmla="*/ 1797 w 580650"/>
                <a:gd name="connsiteY11" fmla="*/ 605782 h 633500"/>
                <a:gd name="connsiteX12" fmla="*/ 1797 w 580650"/>
                <a:gd name="connsiteY12" fmla="*/ 606353 h 633500"/>
                <a:gd name="connsiteX13" fmla="*/ 178 w 580650"/>
                <a:gd name="connsiteY13" fmla="*/ 611211 h 633500"/>
                <a:gd name="connsiteX14" fmla="*/ 178 w 580650"/>
                <a:gd name="connsiteY14" fmla="*/ 611211 h 633500"/>
                <a:gd name="connsiteX15" fmla="*/ 178 w 580650"/>
                <a:gd name="connsiteY15" fmla="*/ 615974 h 633500"/>
                <a:gd name="connsiteX16" fmla="*/ 178 w 580650"/>
                <a:gd name="connsiteY16" fmla="*/ 617117 h 633500"/>
                <a:gd name="connsiteX17" fmla="*/ 1511 w 580650"/>
                <a:gd name="connsiteY17" fmla="*/ 621593 h 633500"/>
                <a:gd name="connsiteX18" fmla="*/ 1511 w 580650"/>
                <a:gd name="connsiteY18" fmla="*/ 621593 h 633500"/>
                <a:gd name="connsiteX19" fmla="*/ 2845 w 580650"/>
                <a:gd name="connsiteY19" fmla="*/ 623689 h 633500"/>
                <a:gd name="connsiteX20" fmla="*/ 4750 w 580650"/>
                <a:gd name="connsiteY20" fmla="*/ 626451 h 633500"/>
                <a:gd name="connsiteX21" fmla="*/ 4750 w 580650"/>
                <a:gd name="connsiteY21" fmla="*/ 626451 h 633500"/>
                <a:gd name="connsiteX22" fmla="*/ 6274 w 580650"/>
                <a:gd name="connsiteY22" fmla="*/ 627594 h 633500"/>
                <a:gd name="connsiteX23" fmla="*/ 8941 w 580650"/>
                <a:gd name="connsiteY23" fmla="*/ 629690 h 633500"/>
                <a:gd name="connsiteX24" fmla="*/ 11227 w 580650"/>
                <a:gd name="connsiteY24" fmla="*/ 630737 h 633500"/>
                <a:gd name="connsiteX25" fmla="*/ 14084 w 580650"/>
                <a:gd name="connsiteY25" fmla="*/ 631785 h 633500"/>
                <a:gd name="connsiteX26" fmla="*/ 16561 w 580650"/>
                <a:gd name="connsiteY26" fmla="*/ 631785 h 633500"/>
                <a:gd name="connsiteX27" fmla="*/ 18656 w 580650"/>
                <a:gd name="connsiteY27" fmla="*/ 633500 h 633500"/>
                <a:gd name="connsiteX28" fmla="*/ 19990 w 580650"/>
                <a:gd name="connsiteY28" fmla="*/ 633500 h 633500"/>
                <a:gd name="connsiteX29" fmla="*/ 21228 w 580650"/>
                <a:gd name="connsiteY29" fmla="*/ 633500 h 633500"/>
                <a:gd name="connsiteX30" fmla="*/ 26276 w 580650"/>
                <a:gd name="connsiteY30" fmla="*/ 632166 h 633500"/>
                <a:gd name="connsiteX31" fmla="*/ 290309 w 580650"/>
                <a:gd name="connsiteY31" fmla="*/ 516056 h 633500"/>
                <a:gd name="connsiteX32" fmla="*/ 553961 w 580650"/>
                <a:gd name="connsiteY32" fmla="*/ 631880 h 633500"/>
                <a:gd name="connsiteX33" fmla="*/ 561581 w 580650"/>
                <a:gd name="connsiteY33" fmla="*/ 633500 h 633500"/>
                <a:gd name="connsiteX34" fmla="*/ 561581 w 580650"/>
                <a:gd name="connsiteY34" fmla="*/ 633500 h 633500"/>
                <a:gd name="connsiteX35" fmla="*/ 566249 w 580650"/>
                <a:gd name="connsiteY35" fmla="*/ 632833 h 633500"/>
                <a:gd name="connsiteX36" fmla="*/ 567582 w 580650"/>
                <a:gd name="connsiteY36" fmla="*/ 632833 h 633500"/>
                <a:gd name="connsiteX37" fmla="*/ 571106 w 580650"/>
                <a:gd name="connsiteY37" fmla="*/ 631214 h 633500"/>
                <a:gd name="connsiteX38" fmla="*/ 571964 w 580650"/>
                <a:gd name="connsiteY38" fmla="*/ 630642 h 633500"/>
                <a:gd name="connsiteX39" fmla="*/ 575393 w 580650"/>
                <a:gd name="connsiteY39" fmla="*/ 627880 h 633500"/>
                <a:gd name="connsiteX40" fmla="*/ 575393 w 580650"/>
                <a:gd name="connsiteY40" fmla="*/ 627880 h 633500"/>
                <a:gd name="connsiteX41" fmla="*/ 577393 w 580650"/>
                <a:gd name="connsiteY41" fmla="*/ 624927 h 633500"/>
                <a:gd name="connsiteX42" fmla="*/ 578536 w 580650"/>
                <a:gd name="connsiteY42" fmla="*/ 623022 h 633500"/>
                <a:gd name="connsiteX43" fmla="*/ 578536 w 580650"/>
                <a:gd name="connsiteY43" fmla="*/ 623022 h 633500"/>
                <a:gd name="connsiteX44" fmla="*/ 579869 w 580650"/>
                <a:gd name="connsiteY44" fmla="*/ 618450 h 633500"/>
                <a:gd name="connsiteX45" fmla="*/ 579869 w 580650"/>
                <a:gd name="connsiteY45" fmla="*/ 617402 h 633500"/>
                <a:gd name="connsiteX46" fmla="*/ 580631 w 580650"/>
                <a:gd name="connsiteY46" fmla="*/ 611687 h 633500"/>
                <a:gd name="connsiteX47" fmla="*/ 418706 w 580650"/>
                <a:gd name="connsiteY47" fmla="*/ 377849 h 633500"/>
                <a:gd name="connsiteX48" fmla="*/ 322504 w 580650"/>
                <a:gd name="connsiteY48" fmla="*/ 312793 h 633500"/>
                <a:gd name="connsiteX49" fmla="*/ 368891 w 580650"/>
                <a:gd name="connsiteY49" fmla="*/ 281075 h 633500"/>
                <a:gd name="connsiteX50" fmla="*/ 290119 w 580650"/>
                <a:gd name="connsiteY50" fmla="*/ 127532 h 633500"/>
                <a:gd name="connsiteX51" fmla="*/ 351365 w 580650"/>
                <a:gd name="connsiteY51" fmla="*/ 246689 h 633500"/>
                <a:gd name="connsiteX52" fmla="*/ 288690 w 580650"/>
                <a:gd name="connsiteY52" fmla="*/ 289838 h 633500"/>
                <a:gd name="connsiteX53" fmla="*/ 231540 w 580650"/>
                <a:gd name="connsiteY53" fmla="*/ 251738 h 633500"/>
                <a:gd name="connsiteX54" fmla="*/ 227540 w 580650"/>
                <a:gd name="connsiteY54" fmla="*/ 249642 h 633500"/>
                <a:gd name="connsiteX55" fmla="*/ 210299 w 580650"/>
                <a:gd name="connsiteY55" fmla="*/ 282884 h 633500"/>
                <a:gd name="connsiteX56" fmla="*/ 254972 w 580650"/>
                <a:gd name="connsiteY56" fmla="*/ 313079 h 633500"/>
                <a:gd name="connsiteX57" fmla="*/ 161531 w 580650"/>
                <a:gd name="connsiteY57" fmla="*/ 377182 h 633500"/>
                <a:gd name="connsiteX58" fmla="*/ 60090 w 580650"/>
                <a:gd name="connsiteY58" fmla="*/ 575492 h 633500"/>
                <a:gd name="connsiteX59" fmla="*/ 127337 w 580650"/>
                <a:gd name="connsiteY59" fmla="*/ 444428 h 633500"/>
                <a:gd name="connsiteX60" fmla="*/ 242875 w 580650"/>
                <a:gd name="connsiteY60" fmla="*/ 495197 h 633500"/>
                <a:gd name="connsiteX61" fmla="*/ 166675 w 580650"/>
                <a:gd name="connsiteY61" fmla="*/ 420140 h 633500"/>
                <a:gd name="connsiteX62" fmla="*/ 288881 w 580650"/>
                <a:gd name="connsiteY62" fmla="*/ 336034 h 633500"/>
                <a:gd name="connsiteX63" fmla="*/ 413468 w 580650"/>
                <a:gd name="connsiteY63" fmla="*/ 420330 h 633500"/>
                <a:gd name="connsiteX64" fmla="*/ 290309 w 580650"/>
                <a:gd name="connsiteY64" fmla="*/ 474432 h 633500"/>
                <a:gd name="connsiteX65" fmla="*/ 490525 w 580650"/>
                <a:gd name="connsiteY65" fmla="*/ 562443 h 633500"/>
                <a:gd name="connsiteX66" fmla="*/ 337649 w 580650"/>
                <a:gd name="connsiteY66" fmla="*/ 495292 h 633500"/>
                <a:gd name="connsiteX67" fmla="*/ 452996 w 580650"/>
                <a:gd name="connsiteY67" fmla="*/ 444619 h 633500"/>
                <a:gd name="connsiteX68" fmla="*/ 520148 w 580650"/>
                <a:gd name="connsiteY68" fmla="*/ 575397 h 6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80650" h="633500">
                  <a:moveTo>
                    <a:pt x="580631" y="611687"/>
                  </a:moveTo>
                  <a:lnTo>
                    <a:pt x="580631" y="611687"/>
                  </a:lnTo>
                  <a:cubicBezTo>
                    <a:pt x="580338" y="609996"/>
                    <a:pt x="579792" y="608358"/>
                    <a:pt x="579012" y="606830"/>
                  </a:cubicBezTo>
                  <a:cubicBezTo>
                    <a:pt x="579012" y="606830"/>
                    <a:pt x="579012" y="606830"/>
                    <a:pt x="579012" y="606258"/>
                  </a:cubicBezTo>
                  <a:lnTo>
                    <a:pt x="307550" y="77621"/>
                  </a:lnTo>
                  <a:cubicBezTo>
                    <a:pt x="306723" y="76071"/>
                    <a:pt x="305663" y="74657"/>
                    <a:pt x="304406" y="73430"/>
                  </a:cubicBezTo>
                  <a:cubicBezTo>
                    <a:pt x="323913" y="65539"/>
                    <a:pt x="333329" y="43329"/>
                    <a:pt x="325439" y="23822"/>
                  </a:cubicBezTo>
                  <a:cubicBezTo>
                    <a:pt x="317548" y="4316"/>
                    <a:pt x="295338" y="-5100"/>
                    <a:pt x="275831" y="2790"/>
                  </a:cubicBezTo>
                  <a:cubicBezTo>
                    <a:pt x="256325" y="10681"/>
                    <a:pt x="246909" y="32891"/>
                    <a:pt x="254799" y="52397"/>
                  </a:cubicBezTo>
                  <a:cubicBezTo>
                    <a:pt x="258671" y="61968"/>
                    <a:pt x="266261" y="69558"/>
                    <a:pt x="275831" y="73430"/>
                  </a:cubicBezTo>
                  <a:cubicBezTo>
                    <a:pt x="274814" y="74549"/>
                    <a:pt x="273949" y="75798"/>
                    <a:pt x="273260" y="77144"/>
                  </a:cubicBezTo>
                  <a:lnTo>
                    <a:pt x="1797" y="605782"/>
                  </a:lnTo>
                  <a:cubicBezTo>
                    <a:pt x="1797" y="605782"/>
                    <a:pt x="1797" y="605782"/>
                    <a:pt x="1797" y="606353"/>
                  </a:cubicBezTo>
                  <a:cubicBezTo>
                    <a:pt x="1017" y="607882"/>
                    <a:pt x="471" y="609520"/>
                    <a:pt x="178" y="611211"/>
                  </a:cubicBezTo>
                  <a:lnTo>
                    <a:pt x="178" y="611211"/>
                  </a:lnTo>
                  <a:cubicBezTo>
                    <a:pt x="-59" y="612789"/>
                    <a:pt x="-59" y="614395"/>
                    <a:pt x="178" y="615974"/>
                  </a:cubicBezTo>
                  <a:cubicBezTo>
                    <a:pt x="178" y="615974"/>
                    <a:pt x="178" y="616736"/>
                    <a:pt x="178" y="617117"/>
                  </a:cubicBezTo>
                  <a:cubicBezTo>
                    <a:pt x="437" y="618658"/>
                    <a:pt x="885" y="620162"/>
                    <a:pt x="1511" y="621593"/>
                  </a:cubicBezTo>
                  <a:cubicBezTo>
                    <a:pt x="1511" y="621593"/>
                    <a:pt x="1511" y="621593"/>
                    <a:pt x="1511" y="621593"/>
                  </a:cubicBezTo>
                  <a:cubicBezTo>
                    <a:pt x="1511" y="621593"/>
                    <a:pt x="2464" y="622927"/>
                    <a:pt x="2845" y="623689"/>
                  </a:cubicBezTo>
                  <a:cubicBezTo>
                    <a:pt x="3425" y="624646"/>
                    <a:pt x="4061" y="625568"/>
                    <a:pt x="4750" y="626451"/>
                  </a:cubicBezTo>
                  <a:lnTo>
                    <a:pt x="4750" y="626451"/>
                  </a:lnTo>
                  <a:cubicBezTo>
                    <a:pt x="5235" y="626863"/>
                    <a:pt x="5743" y="627244"/>
                    <a:pt x="6274" y="627594"/>
                  </a:cubicBezTo>
                  <a:cubicBezTo>
                    <a:pt x="7097" y="628373"/>
                    <a:pt x="7989" y="629075"/>
                    <a:pt x="8941" y="629690"/>
                  </a:cubicBezTo>
                  <a:cubicBezTo>
                    <a:pt x="9685" y="630078"/>
                    <a:pt x="10448" y="630428"/>
                    <a:pt x="11227" y="630737"/>
                  </a:cubicBezTo>
                  <a:lnTo>
                    <a:pt x="14084" y="631785"/>
                  </a:lnTo>
                  <a:lnTo>
                    <a:pt x="16561" y="631785"/>
                  </a:lnTo>
                  <a:lnTo>
                    <a:pt x="18656" y="633500"/>
                  </a:lnTo>
                  <a:lnTo>
                    <a:pt x="19990" y="633500"/>
                  </a:lnTo>
                  <a:lnTo>
                    <a:pt x="21228" y="633500"/>
                  </a:lnTo>
                  <a:cubicBezTo>
                    <a:pt x="22973" y="633336"/>
                    <a:pt x="24679" y="632885"/>
                    <a:pt x="26276" y="632166"/>
                  </a:cubicBezTo>
                  <a:lnTo>
                    <a:pt x="290309" y="516056"/>
                  </a:lnTo>
                  <a:lnTo>
                    <a:pt x="553961" y="631880"/>
                  </a:lnTo>
                  <a:cubicBezTo>
                    <a:pt x="556353" y="632970"/>
                    <a:pt x="558953" y="633523"/>
                    <a:pt x="561581" y="633500"/>
                  </a:cubicBezTo>
                  <a:lnTo>
                    <a:pt x="561581" y="633500"/>
                  </a:lnTo>
                  <a:cubicBezTo>
                    <a:pt x="563159" y="633471"/>
                    <a:pt x="564727" y="633247"/>
                    <a:pt x="566249" y="632833"/>
                  </a:cubicBezTo>
                  <a:lnTo>
                    <a:pt x="567582" y="632833"/>
                  </a:lnTo>
                  <a:cubicBezTo>
                    <a:pt x="568792" y="632374"/>
                    <a:pt x="569970" y="631833"/>
                    <a:pt x="571106" y="631214"/>
                  </a:cubicBezTo>
                  <a:lnTo>
                    <a:pt x="571964" y="630642"/>
                  </a:lnTo>
                  <a:cubicBezTo>
                    <a:pt x="573210" y="629857"/>
                    <a:pt x="574360" y="628931"/>
                    <a:pt x="575393" y="627880"/>
                  </a:cubicBezTo>
                  <a:lnTo>
                    <a:pt x="575393" y="627880"/>
                  </a:lnTo>
                  <a:cubicBezTo>
                    <a:pt x="576136" y="626949"/>
                    <a:pt x="576804" y="625962"/>
                    <a:pt x="577393" y="624927"/>
                  </a:cubicBezTo>
                  <a:cubicBezTo>
                    <a:pt x="577808" y="624314"/>
                    <a:pt x="578190" y="623677"/>
                    <a:pt x="578536" y="623022"/>
                  </a:cubicBezTo>
                  <a:cubicBezTo>
                    <a:pt x="578536" y="623022"/>
                    <a:pt x="578536" y="623022"/>
                    <a:pt x="578536" y="623022"/>
                  </a:cubicBezTo>
                  <a:cubicBezTo>
                    <a:pt x="579180" y="621564"/>
                    <a:pt x="579628" y="620027"/>
                    <a:pt x="579869" y="618450"/>
                  </a:cubicBezTo>
                  <a:cubicBezTo>
                    <a:pt x="579869" y="618450"/>
                    <a:pt x="579869" y="617783"/>
                    <a:pt x="579869" y="617402"/>
                  </a:cubicBezTo>
                  <a:cubicBezTo>
                    <a:pt x="580468" y="615559"/>
                    <a:pt x="580726" y="613623"/>
                    <a:pt x="580631" y="611687"/>
                  </a:cubicBezTo>
                  <a:close/>
                  <a:moveTo>
                    <a:pt x="418706" y="377849"/>
                  </a:moveTo>
                  <a:lnTo>
                    <a:pt x="322504" y="312793"/>
                  </a:lnTo>
                  <a:lnTo>
                    <a:pt x="368891" y="281075"/>
                  </a:lnTo>
                  <a:close/>
                  <a:moveTo>
                    <a:pt x="290119" y="127532"/>
                  </a:moveTo>
                  <a:lnTo>
                    <a:pt x="351365" y="246689"/>
                  </a:lnTo>
                  <a:lnTo>
                    <a:pt x="288690" y="289838"/>
                  </a:lnTo>
                  <a:lnTo>
                    <a:pt x="231540" y="251738"/>
                  </a:lnTo>
                  <a:cubicBezTo>
                    <a:pt x="230300" y="250873"/>
                    <a:pt x="228956" y="250169"/>
                    <a:pt x="227540" y="249642"/>
                  </a:cubicBezTo>
                  <a:close/>
                  <a:moveTo>
                    <a:pt x="210299" y="282884"/>
                  </a:moveTo>
                  <a:lnTo>
                    <a:pt x="254972" y="313079"/>
                  </a:lnTo>
                  <a:lnTo>
                    <a:pt x="161531" y="377182"/>
                  </a:lnTo>
                  <a:close/>
                  <a:moveTo>
                    <a:pt x="60090" y="575492"/>
                  </a:moveTo>
                  <a:lnTo>
                    <a:pt x="127337" y="444428"/>
                  </a:lnTo>
                  <a:lnTo>
                    <a:pt x="242875" y="495197"/>
                  </a:lnTo>
                  <a:close/>
                  <a:moveTo>
                    <a:pt x="166675" y="420140"/>
                  </a:moveTo>
                  <a:lnTo>
                    <a:pt x="288881" y="336034"/>
                  </a:lnTo>
                  <a:lnTo>
                    <a:pt x="413468" y="420330"/>
                  </a:lnTo>
                  <a:lnTo>
                    <a:pt x="290309" y="474432"/>
                  </a:lnTo>
                  <a:close/>
                  <a:moveTo>
                    <a:pt x="490525" y="562443"/>
                  </a:moveTo>
                  <a:lnTo>
                    <a:pt x="337649" y="495292"/>
                  </a:lnTo>
                  <a:lnTo>
                    <a:pt x="452996" y="444619"/>
                  </a:lnTo>
                  <a:lnTo>
                    <a:pt x="520148" y="57539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3FD6B6CA-D59A-4633-8864-019EBCF1556E}"/>
              </a:ext>
            </a:extLst>
          </p:cNvPr>
          <p:cNvSpPr>
            <a:spLocks noGrp="1"/>
          </p:cNvSpPr>
          <p:nvPr>
            <p:ph type="title" idx="4294967295"/>
          </p:nvPr>
        </p:nvSpPr>
        <p:spPr>
          <a:xfrm>
            <a:off x="1238250" y="519113"/>
            <a:ext cx="10518775" cy="622300"/>
          </a:xfrm>
          <a:prstGeom prst="rect">
            <a:avLst/>
          </a:prstGeom>
          <a:noFill/>
          <a:ln>
            <a:noFill/>
            <a:prstDash/>
          </a:ln>
          <a:effectLst/>
        </p:spPr>
        <p:txBody>
          <a:bodyPr rot="0" spcFirstLastPara="0" vertOverflow="overflow" horzOverflow="overflow" vert="horz" wrap="square" lIns="0" tIns="91440" rIns="146304"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ts val="3137"/>
              </a:lnSpc>
              <a:spcBef>
                <a:spcPct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chemeClr val="bg1"/>
                </a:solidFill>
                <a:effectLst/>
                <a:uLnTx/>
                <a:uFillTx/>
                <a:latin typeface="+mn-lt"/>
                <a:ea typeface="+mn-ea"/>
                <a:cs typeface="Segoe UI Semibold" panose="020B0502040204020203" pitchFamily="34" charset="0"/>
              </a:rPr>
              <a:t>Detect and respond to threats</a:t>
            </a:r>
            <a:br>
              <a:rPr kumimoji="0" lang="en-US" sz="3200" b="0" i="0" u="none" strike="noStrike" kern="1200" cap="none" spc="0" normalizeH="0" baseline="0" noProof="0">
                <a:ln>
                  <a:noFill/>
                </a:ln>
                <a:solidFill>
                  <a:schemeClr val="bg1"/>
                </a:solidFill>
                <a:effectLst/>
                <a:uLnTx/>
                <a:uFillTx/>
                <a:latin typeface="+mn-lt"/>
                <a:ea typeface="+mn-ea"/>
                <a:cs typeface="Segoe UI Semibold" panose="020B0502040204020203" pitchFamily="34" charset="0"/>
              </a:rPr>
            </a:br>
            <a:r>
              <a:rPr kumimoji="0" lang="en-US" sz="3200" b="0" i="1" u="none" strike="noStrike" kern="1200" cap="none" spc="0" normalizeH="0" baseline="0" noProof="0">
                <a:ln>
                  <a:noFill/>
                </a:ln>
                <a:solidFill>
                  <a:schemeClr val="bg1"/>
                </a:solidFill>
                <a:effectLst/>
                <a:uLnTx/>
                <a:uFillTx/>
                <a:latin typeface="+mn-lt"/>
                <a:ea typeface="+mn-ea"/>
                <a:cs typeface="Segoe UI Semibold" panose="020B0502040204020203" pitchFamily="34" charset="0"/>
              </a:rPr>
              <a:t>P</a:t>
            </a:r>
            <a:r>
              <a:rPr kumimoji="0" lang="en-GB" sz="2400" b="0" i="1" u="none" strike="noStrike" kern="1200" cap="none" spc="-49" normalizeH="0" baseline="0" noProof="0" err="1">
                <a:ln w="3175">
                  <a:noFill/>
                </a:ln>
                <a:solidFill>
                  <a:schemeClr val="bg1"/>
                </a:solidFill>
                <a:effectLst/>
                <a:uLnTx/>
                <a:uFillTx/>
                <a:latin typeface="+mn-lt"/>
                <a:ea typeface="+mn-ea"/>
                <a:cs typeface="Segoe UI Semilight" panose="020B0402040204020203" pitchFamily="34" charset="0"/>
              </a:rPr>
              <a:t>rinciple</a:t>
            </a:r>
            <a:r>
              <a:rPr kumimoji="0" lang="en-GB" sz="2400" b="0" i="1" u="none" strike="noStrike" kern="1200" cap="none" spc="0" normalizeH="0" baseline="0" noProof="0">
                <a:ln>
                  <a:noFill/>
                </a:ln>
                <a:solidFill>
                  <a:schemeClr val="bg1"/>
                </a:solidFill>
                <a:effectLst/>
                <a:uLnTx/>
                <a:uFillTx/>
                <a:latin typeface="+mn-lt"/>
                <a:ea typeface="+mn-ea"/>
                <a:cs typeface="Segoe UI Semilight" panose="020B0402040204020203" pitchFamily="34" charset="0"/>
              </a:rPr>
              <a:t>: </a:t>
            </a:r>
            <a:r>
              <a:rPr kumimoji="0" lang="en-GB" sz="2400" b="0" i="1" u="none" strike="noStrike" kern="1200" cap="none" spc="0" normalizeH="0" baseline="0" noProof="0">
                <a:ln>
                  <a:noFill/>
                </a:ln>
                <a:solidFill>
                  <a:schemeClr val="accent5"/>
                </a:solidFill>
                <a:effectLst/>
                <a:uLnTx/>
                <a:uFillTx/>
                <a:latin typeface="+mn-lt"/>
                <a:ea typeface="+mn-ea"/>
                <a:cs typeface="Segoe UI Semilight" panose="020B0402040204020203" pitchFamily="34" charset="0"/>
              </a:rPr>
              <a:t>Design for Resilience</a:t>
            </a:r>
            <a:endParaRPr kumimoji="0" lang="en-US" sz="2800" b="0" i="1" u="none" strike="noStrike" kern="1200" cap="none" spc="0" normalizeH="0" baseline="0" noProof="0">
              <a:ln>
                <a:noFill/>
              </a:ln>
              <a:solidFill>
                <a:schemeClr val="accent5"/>
              </a:solidFill>
              <a:effectLst/>
              <a:uLnTx/>
              <a:uFillTx/>
              <a:latin typeface="+mn-lt"/>
              <a:ea typeface="+mn-ea"/>
              <a:cs typeface="Segoe UI Semilight" panose="020B0402040204020203" pitchFamily="34" charset="0"/>
            </a:endParaRPr>
          </a:p>
        </p:txBody>
      </p:sp>
      <p:grpSp>
        <p:nvGrpSpPr>
          <p:cNvPr id="11" name="Group 10" descr="Diagram showing 5 elements for native security and governance: ASC/Secure Score, Firewall, Web App Firewall, SQL Protection, API Protection">
            <a:extLst>
              <a:ext uri="{FF2B5EF4-FFF2-40B4-BE49-F238E27FC236}">
                <a16:creationId xmlns:a16="http://schemas.microsoft.com/office/drawing/2014/main" id="{E4AAF15B-2D22-4981-963B-A2ACADD5D15A}"/>
              </a:ext>
            </a:extLst>
          </p:cNvPr>
          <p:cNvGrpSpPr/>
          <p:nvPr/>
        </p:nvGrpSpPr>
        <p:grpSpPr>
          <a:xfrm>
            <a:off x="457200" y="1748921"/>
            <a:ext cx="4036671" cy="4877051"/>
            <a:chOff x="457200" y="1748921"/>
            <a:chExt cx="4036671" cy="4877051"/>
          </a:xfrm>
        </p:grpSpPr>
        <p:sp>
          <p:nvSpPr>
            <p:cNvPr id="4" name="Rectangle 3">
              <a:extLst>
                <a:ext uri="{FF2B5EF4-FFF2-40B4-BE49-F238E27FC236}">
                  <a16:creationId xmlns:a16="http://schemas.microsoft.com/office/drawing/2014/main" id="{DF9758B9-1A45-4EC2-AF8A-FD7C8ED49EF0}"/>
                </a:ext>
              </a:extLst>
            </p:cNvPr>
            <p:cNvSpPr/>
            <p:nvPr/>
          </p:nvSpPr>
          <p:spPr bwMode="auto">
            <a:xfrm>
              <a:off x="457200" y="1748921"/>
              <a:ext cx="4036671" cy="4877051"/>
            </a:xfrm>
            <a:prstGeom prst="rect">
              <a:avLst/>
            </a:prstGeom>
            <a:solidFill>
              <a:schemeClr val="accent6">
                <a:lumMod val="25000"/>
              </a:schemeClr>
            </a:solidFill>
            <a:ln>
              <a:noFill/>
              <a:headEnd type="none" w="med" len="med"/>
              <a:tailEnd type="none" w="med" len="me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Native security &amp; governance</a:t>
              </a:r>
            </a:p>
          </p:txBody>
        </p:sp>
        <p:sp>
          <p:nvSpPr>
            <p:cNvPr id="406" name="Rectangle 405">
              <a:extLst>
                <a:ext uri="{FF2B5EF4-FFF2-40B4-BE49-F238E27FC236}">
                  <a16:creationId xmlns:a16="http://schemas.microsoft.com/office/drawing/2014/main" id="{52041BE4-F699-496A-8028-0EFC70734F86}"/>
                </a:ext>
              </a:extLst>
            </p:cNvPr>
            <p:cNvSpPr/>
            <p:nvPr/>
          </p:nvSpPr>
          <p:spPr bwMode="auto">
            <a:xfrm>
              <a:off x="1354341" y="5382923"/>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chemeClr val="tx1"/>
                  </a:solidFill>
                  <a:effectLst/>
                  <a:uLnTx/>
                  <a:uFillTx/>
                  <a:latin typeface="Segoe UI Semibold"/>
                  <a:ea typeface="+mn-ea"/>
                  <a:cs typeface="Segoe UI" pitchFamily="34" charset="0"/>
                </a:rPr>
                <a:t>API Protection</a:t>
              </a:r>
            </a:p>
          </p:txBody>
        </p:sp>
        <p:grpSp>
          <p:nvGrpSpPr>
            <p:cNvPr id="408" name="Group 407">
              <a:extLst>
                <a:ext uri="{FF2B5EF4-FFF2-40B4-BE49-F238E27FC236}">
                  <a16:creationId xmlns:a16="http://schemas.microsoft.com/office/drawing/2014/main" id="{F527BC25-5FD0-4AE9-9E59-D0E21C4FEE40}"/>
                </a:ext>
              </a:extLst>
            </p:cNvPr>
            <p:cNvGrpSpPr/>
            <p:nvPr/>
          </p:nvGrpSpPr>
          <p:grpSpPr>
            <a:xfrm>
              <a:off x="2332849" y="6205027"/>
              <a:ext cx="285372" cy="72307"/>
              <a:chOff x="11137348" y="4709377"/>
              <a:chExt cx="285372" cy="72307"/>
            </a:xfrm>
            <a:solidFill>
              <a:schemeClr val="accent5"/>
            </a:solidFill>
          </p:grpSpPr>
          <p:sp>
            <p:nvSpPr>
              <p:cNvPr id="409" name="Oval 408">
                <a:extLst>
                  <a:ext uri="{FF2B5EF4-FFF2-40B4-BE49-F238E27FC236}">
                    <a16:creationId xmlns:a16="http://schemas.microsoft.com/office/drawing/2014/main" id="{6FB872E4-3616-4877-8E08-DD169CBFB1DA}"/>
                  </a:ext>
                </a:extLst>
              </p:cNvPr>
              <p:cNvSpPr/>
              <p:nvPr/>
            </p:nvSpPr>
            <p:spPr bwMode="auto">
              <a:xfrm>
                <a:off x="11137348" y="4709377"/>
                <a:ext cx="72307" cy="7230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0" name="Oval 409">
                <a:extLst>
                  <a:ext uri="{FF2B5EF4-FFF2-40B4-BE49-F238E27FC236}">
                    <a16:creationId xmlns:a16="http://schemas.microsoft.com/office/drawing/2014/main" id="{32427E3C-B56E-4D09-B3BF-0E0F92DCA586}"/>
                  </a:ext>
                </a:extLst>
              </p:cNvPr>
              <p:cNvSpPr/>
              <p:nvPr/>
            </p:nvSpPr>
            <p:spPr bwMode="auto">
              <a:xfrm>
                <a:off x="11243880" y="4709377"/>
                <a:ext cx="72307" cy="7230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1" name="Oval 410">
                <a:extLst>
                  <a:ext uri="{FF2B5EF4-FFF2-40B4-BE49-F238E27FC236}">
                    <a16:creationId xmlns:a16="http://schemas.microsoft.com/office/drawing/2014/main" id="{F4BF19AD-117E-444A-A1FA-752AD9D7BC4B}"/>
                  </a:ext>
                </a:extLst>
              </p:cNvPr>
              <p:cNvSpPr/>
              <p:nvPr/>
            </p:nvSpPr>
            <p:spPr bwMode="auto">
              <a:xfrm>
                <a:off x="11350413" y="4709377"/>
                <a:ext cx="72307" cy="7230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13" name="Rectangle 412">
              <a:extLst>
                <a:ext uri="{FF2B5EF4-FFF2-40B4-BE49-F238E27FC236}">
                  <a16:creationId xmlns:a16="http://schemas.microsoft.com/office/drawing/2014/main" id="{13A48F48-6DD8-4A56-9EEB-C7BE2491A2D8}"/>
                </a:ext>
              </a:extLst>
            </p:cNvPr>
            <p:cNvSpPr/>
            <p:nvPr/>
          </p:nvSpPr>
          <p:spPr bwMode="auto">
            <a:xfrm>
              <a:off x="1354341" y="3133856"/>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Semibold"/>
                  <a:ea typeface="Segoe UI" pitchFamily="34" charset="0"/>
                  <a:cs typeface="Segoe UI" pitchFamily="34" charset="0"/>
                </a:rPr>
                <a:t>Firewall</a:t>
              </a:r>
              <a:endPar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16" name="Rectangle 415">
              <a:extLst>
                <a:ext uri="{FF2B5EF4-FFF2-40B4-BE49-F238E27FC236}">
                  <a16:creationId xmlns:a16="http://schemas.microsoft.com/office/drawing/2014/main" id="{6A471A49-41BF-42FA-B859-DA4C270245C2}"/>
                </a:ext>
              </a:extLst>
            </p:cNvPr>
            <p:cNvSpPr/>
            <p:nvPr/>
          </p:nvSpPr>
          <p:spPr bwMode="auto">
            <a:xfrm>
              <a:off x="1354341" y="3883545"/>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Semibold"/>
                  <a:ea typeface="+mn-ea"/>
                  <a:cs typeface="Segoe UI" pitchFamily="34" charset="0"/>
                </a:rPr>
                <a:t>Web App Firewall</a:t>
              </a:r>
            </a:p>
          </p:txBody>
        </p:sp>
        <p:sp>
          <p:nvSpPr>
            <p:cNvPr id="419" name="Rectangle 418">
              <a:extLst>
                <a:ext uri="{FF2B5EF4-FFF2-40B4-BE49-F238E27FC236}">
                  <a16:creationId xmlns:a16="http://schemas.microsoft.com/office/drawing/2014/main" id="{82492C97-BF3D-43BE-9C4D-03DD5FE559F8}"/>
                </a:ext>
              </a:extLst>
            </p:cNvPr>
            <p:cNvSpPr/>
            <p:nvPr/>
          </p:nvSpPr>
          <p:spPr bwMode="auto">
            <a:xfrm>
              <a:off x="1354341" y="2384167"/>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Semibold"/>
                  <a:ea typeface="+mn-ea"/>
                  <a:cs typeface="Segoe UI" pitchFamily="34" charset="0"/>
                </a:rPr>
                <a:t>ASC/Secure Score</a:t>
              </a:r>
            </a:p>
          </p:txBody>
        </p:sp>
        <p:sp>
          <p:nvSpPr>
            <p:cNvPr id="422" name="Rectangle 421">
              <a:extLst>
                <a:ext uri="{FF2B5EF4-FFF2-40B4-BE49-F238E27FC236}">
                  <a16:creationId xmlns:a16="http://schemas.microsoft.com/office/drawing/2014/main" id="{CAA82AED-9639-4515-A02E-12B2EF6EAC6C}"/>
                </a:ext>
              </a:extLst>
            </p:cNvPr>
            <p:cNvSpPr/>
            <p:nvPr/>
          </p:nvSpPr>
          <p:spPr bwMode="auto">
            <a:xfrm>
              <a:off x="1354341" y="4633234"/>
              <a:ext cx="2242389" cy="640080"/>
            </a:xfrm>
            <a:prstGeom prst="rect">
              <a:avLst/>
            </a:prstGeom>
            <a:solidFill>
              <a:schemeClr val="bg1"/>
            </a:solidFill>
            <a:ln>
              <a:noFill/>
              <a:headEnd type="none" w="med" len="med"/>
              <a:tailEnd type="none" w="med" len="med"/>
            </a:ln>
            <a:effectLst>
              <a:outerShdw blurRad="127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Semibold"/>
                  <a:ea typeface="+mn-ea"/>
                  <a:cs typeface="Segoe UI" pitchFamily="34" charset="0"/>
                </a:rPr>
                <a:t>SQL Protection</a:t>
              </a:r>
            </a:p>
          </p:txBody>
        </p:sp>
        <p:grpSp>
          <p:nvGrpSpPr>
            <p:cNvPr id="131" name="Group 130" descr="Spot illustration of shield with a lock in the center.">
              <a:extLst>
                <a:ext uri="{FF2B5EF4-FFF2-40B4-BE49-F238E27FC236}">
                  <a16:creationId xmlns:a16="http://schemas.microsoft.com/office/drawing/2014/main" id="{766A6713-E33B-4CF2-BE6F-467420E938A6}"/>
                </a:ext>
              </a:extLst>
            </p:cNvPr>
            <p:cNvGrpSpPr/>
            <p:nvPr/>
          </p:nvGrpSpPr>
          <p:grpSpPr>
            <a:xfrm>
              <a:off x="3081927" y="2511552"/>
              <a:ext cx="284393" cy="385309"/>
              <a:chOff x="10998972" y="2432753"/>
              <a:chExt cx="343698" cy="465658"/>
            </a:xfrm>
          </p:grpSpPr>
          <p:grpSp>
            <p:nvGrpSpPr>
              <p:cNvPr id="144" name="Group 143">
                <a:extLst>
                  <a:ext uri="{FF2B5EF4-FFF2-40B4-BE49-F238E27FC236}">
                    <a16:creationId xmlns:a16="http://schemas.microsoft.com/office/drawing/2014/main" id="{1C8D2622-8369-43BB-8A58-817E70A7F958}"/>
                  </a:ext>
                </a:extLst>
              </p:cNvPr>
              <p:cNvGrpSpPr/>
              <p:nvPr/>
            </p:nvGrpSpPr>
            <p:grpSpPr>
              <a:xfrm>
                <a:off x="10998972" y="2432753"/>
                <a:ext cx="343698" cy="465658"/>
                <a:chOff x="10998972" y="2432753"/>
                <a:chExt cx="343698" cy="465658"/>
              </a:xfrm>
            </p:grpSpPr>
            <p:sp>
              <p:nvSpPr>
                <p:cNvPr id="157" name="Freeform: Shape 156">
                  <a:extLst>
                    <a:ext uri="{FF2B5EF4-FFF2-40B4-BE49-F238E27FC236}">
                      <a16:creationId xmlns:a16="http://schemas.microsoft.com/office/drawing/2014/main" id="{FE75C8B9-4402-4554-9936-717C40E67CF4}"/>
                    </a:ext>
                  </a:extLst>
                </p:cNvPr>
                <p:cNvSpPr/>
                <p:nvPr/>
              </p:nvSpPr>
              <p:spPr>
                <a:xfrm>
                  <a:off x="10998972" y="2432753"/>
                  <a:ext cx="343698" cy="465658"/>
                </a:xfrm>
                <a:custGeom>
                  <a:avLst/>
                  <a:gdLst>
                    <a:gd name="connsiteX0" fmla="*/ 459504 w 540088"/>
                    <a:gd name="connsiteY0" fmla="*/ 87221 h 731736"/>
                    <a:gd name="connsiteX1" fmla="*/ 270029 w 540088"/>
                    <a:gd name="connsiteY1" fmla="*/ 0 h 731736"/>
                    <a:gd name="connsiteX2" fmla="*/ 0 w 540088"/>
                    <a:gd name="connsiteY2" fmla="*/ 91348 h 731736"/>
                    <a:gd name="connsiteX3" fmla="*/ 0 w 540088"/>
                    <a:gd name="connsiteY3" fmla="*/ 466150 h 731736"/>
                    <a:gd name="connsiteX4" fmla="*/ 60472 w 540088"/>
                    <a:gd name="connsiteY4" fmla="*/ 591013 h 731736"/>
                    <a:gd name="connsiteX5" fmla="*/ 270044 w 540088"/>
                    <a:gd name="connsiteY5" fmla="*/ 731736 h 731736"/>
                    <a:gd name="connsiteX6" fmla="*/ 540088 w 540088"/>
                    <a:gd name="connsiteY6" fmla="*/ 466137 h 731736"/>
                    <a:gd name="connsiteX7" fmla="*/ 540088 w 540088"/>
                    <a:gd name="connsiteY7" fmla="*/ 91348 h 731736"/>
                    <a:gd name="connsiteX8" fmla="*/ 459504 w 540088"/>
                    <a:gd name="connsiteY8" fmla="*/ 87221 h 7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088" h="731736">
                      <a:moveTo>
                        <a:pt x="459504" y="87221"/>
                      </a:moveTo>
                      <a:cubicBezTo>
                        <a:pt x="297185" y="69440"/>
                        <a:pt x="270029" y="0"/>
                        <a:pt x="270029" y="0"/>
                      </a:cubicBezTo>
                      <a:cubicBezTo>
                        <a:pt x="270029" y="0"/>
                        <a:pt x="233501" y="91348"/>
                        <a:pt x="0" y="91348"/>
                      </a:cubicBezTo>
                      <a:lnTo>
                        <a:pt x="0" y="466150"/>
                      </a:lnTo>
                      <a:cubicBezTo>
                        <a:pt x="0" y="511474"/>
                        <a:pt x="25358" y="553914"/>
                        <a:pt x="60472" y="591013"/>
                      </a:cubicBezTo>
                      <a:cubicBezTo>
                        <a:pt x="140068" y="675131"/>
                        <a:pt x="270044" y="731736"/>
                        <a:pt x="270044" y="731736"/>
                      </a:cubicBezTo>
                      <a:cubicBezTo>
                        <a:pt x="270044" y="731736"/>
                        <a:pt x="540088" y="614236"/>
                        <a:pt x="540088" y="466137"/>
                      </a:cubicBezTo>
                      <a:lnTo>
                        <a:pt x="540088" y="91348"/>
                      </a:lnTo>
                      <a:cubicBezTo>
                        <a:pt x="510058" y="91348"/>
                        <a:pt x="483344" y="89841"/>
                        <a:pt x="459504" y="87221"/>
                      </a:cubicBezTo>
                      <a:close/>
                    </a:path>
                  </a:pathLst>
                </a:custGeom>
                <a:solidFill>
                  <a:srgbClr val="0078D4"/>
                </a:solidFill>
                <a:ln w="169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A3062B2-CD09-4FB4-A5B6-AD212A1438A5}"/>
                    </a:ext>
                  </a:extLst>
                </p:cNvPr>
                <p:cNvSpPr/>
                <p:nvPr/>
              </p:nvSpPr>
              <p:spPr>
                <a:xfrm>
                  <a:off x="10998972" y="2432753"/>
                  <a:ext cx="292416" cy="376105"/>
                </a:xfrm>
                <a:custGeom>
                  <a:avLst/>
                  <a:gdLst>
                    <a:gd name="connsiteX0" fmla="*/ 336836 w 459504"/>
                    <a:gd name="connsiteY0" fmla="*/ 242097 h 591012"/>
                    <a:gd name="connsiteX1" fmla="*/ 459504 w 459504"/>
                    <a:gd name="connsiteY1" fmla="*/ 87221 h 591012"/>
                    <a:gd name="connsiteX2" fmla="*/ 270029 w 459504"/>
                    <a:gd name="connsiteY2" fmla="*/ 0 h 591012"/>
                    <a:gd name="connsiteX3" fmla="*/ 0 w 459504"/>
                    <a:gd name="connsiteY3" fmla="*/ 91348 h 591012"/>
                    <a:gd name="connsiteX4" fmla="*/ 0 w 459504"/>
                    <a:gd name="connsiteY4" fmla="*/ 466150 h 591012"/>
                    <a:gd name="connsiteX5" fmla="*/ 60472 w 459504"/>
                    <a:gd name="connsiteY5" fmla="*/ 591013 h 591012"/>
                    <a:gd name="connsiteX6" fmla="*/ 151150 w 459504"/>
                    <a:gd name="connsiteY6" fmla="*/ 476542 h 591012"/>
                    <a:gd name="connsiteX7" fmla="*/ 336836 w 459504"/>
                    <a:gd name="connsiteY7" fmla="*/ 242097 h 59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4" h="591012">
                      <a:moveTo>
                        <a:pt x="336836" y="242097"/>
                      </a:moveTo>
                      <a:lnTo>
                        <a:pt x="459504" y="87221"/>
                      </a:lnTo>
                      <a:cubicBezTo>
                        <a:pt x="297185" y="69440"/>
                        <a:pt x="270029" y="0"/>
                        <a:pt x="270029" y="0"/>
                      </a:cubicBezTo>
                      <a:cubicBezTo>
                        <a:pt x="270029" y="0"/>
                        <a:pt x="233501" y="91348"/>
                        <a:pt x="0" y="91348"/>
                      </a:cubicBezTo>
                      <a:lnTo>
                        <a:pt x="0" y="466150"/>
                      </a:lnTo>
                      <a:cubicBezTo>
                        <a:pt x="0" y="511474"/>
                        <a:pt x="25358" y="553914"/>
                        <a:pt x="60472" y="591013"/>
                      </a:cubicBezTo>
                      <a:lnTo>
                        <a:pt x="151150" y="476542"/>
                      </a:lnTo>
                      <a:lnTo>
                        <a:pt x="336836" y="242097"/>
                      </a:lnTo>
                      <a:close/>
                    </a:path>
                  </a:pathLst>
                </a:custGeom>
                <a:solidFill>
                  <a:srgbClr val="0078D4"/>
                </a:solidFill>
                <a:ln w="169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aphic 51" descr="lock">
                <a:extLst>
                  <a:ext uri="{FF2B5EF4-FFF2-40B4-BE49-F238E27FC236}">
                    <a16:creationId xmlns:a16="http://schemas.microsoft.com/office/drawing/2014/main" id="{4445C79B-26F8-4BF5-BB2F-29583E353FC0}"/>
                  </a:ext>
                </a:extLst>
              </p:cNvPr>
              <p:cNvGrpSpPr/>
              <p:nvPr/>
            </p:nvGrpSpPr>
            <p:grpSpPr>
              <a:xfrm>
                <a:off x="11076862" y="2562687"/>
                <a:ext cx="187918" cy="187918"/>
                <a:chOff x="11017570" y="2991754"/>
                <a:chExt cx="448056" cy="448056"/>
              </a:xfrm>
            </p:grpSpPr>
            <p:sp>
              <p:nvSpPr>
                <p:cNvPr id="154" name="Freeform: Shape 153">
                  <a:extLst>
                    <a:ext uri="{FF2B5EF4-FFF2-40B4-BE49-F238E27FC236}">
                      <a16:creationId xmlns:a16="http://schemas.microsoft.com/office/drawing/2014/main" id="{691EC84D-041F-4587-A519-B287BC4AA58C}"/>
                    </a:ext>
                  </a:extLst>
                </p:cNvPr>
                <p:cNvSpPr/>
                <p:nvPr/>
              </p:nvSpPr>
              <p:spPr>
                <a:xfrm>
                  <a:off x="11059859" y="2994063"/>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bg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49373F3-B8C7-4619-834D-C7CD40DEDD42}"/>
                    </a:ext>
                  </a:extLst>
                </p:cNvPr>
                <p:cNvSpPr/>
                <p:nvPr/>
              </p:nvSpPr>
              <p:spPr>
                <a:xfrm>
                  <a:off x="11198433" y="3243496"/>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C14F659-1921-412E-A48E-2360C09A8782}"/>
                    </a:ext>
                  </a:extLst>
                </p:cNvPr>
                <p:cNvSpPr/>
                <p:nvPr/>
              </p:nvSpPr>
              <p:spPr>
                <a:xfrm>
                  <a:off x="11219219" y="3285411"/>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9" name="Group 158">
              <a:extLst>
                <a:ext uri="{FF2B5EF4-FFF2-40B4-BE49-F238E27FC236}">
                  <a16:creationId xmlns:a16="http://schemas.microsoft.com/office/drawing/2014/main" id="{10D55C68-05A1-4628-8482-A9E1CDEC49B5}"/>
                </a:ext>
              </a:extLst>
            </p:cNvPr>
            <p:cNvGrpSpPr/>
            <p:nvPr/>
          </p:nvGrpSpPr>
          <p:grpSpPr>
            <a:xfrm>
              <a:off x="3012249" y="3331613"/>
              <a:ext cx="423748" cy="292119"/>
              <a:chOff x="5396061" y="2085039"/>
              <a:chExt cx="1148280" cy="791590"/>
            </a:xfrm>
          </p:grpSpPr>
          <p:sp>
            <p:nvSpPr>
              <p:cNvPr id="160" name="Freeform: Shape 159">
                <a:extLst>
                  <a:ext uri="{FF2B5EF4-FFF2-40B4-BE49-F238E27FC236}">
                    <a16:creationId xmlns:a16="http://schemas.microsoft.com/office/drawing/2014/main" id="{1CCF54C5-6E51-415C-ADCD-74F385500B80}"/>
                  </a:ext>
                </a:extLst>
              </p:cNvPr>
              <p:cNvSpPr/>
              <p:nvPr/>
            </p:nvSpPr>
            <p:spPr bwMode="auto">
              <a:xfrm>
                <a:off x="5396061" y="2085039"/>
                <a:ext cx="1110953" cy="632422"/>
              </a:xfrm>
              <a:custGeom>
                <a:avLst/>
                <a:gdLst>
                  <a:gd name="connsiteX0" fmla="*/ 710491 w 1348044"/>
                  <a:gd name="connsiteY0" fmla="*/ 0 h 767392"/>
                  <a:gd name="connsiteX1" fmla="*/ 996287 w 1348044"/>
                  <a:gd name="connsiteY1" fmla="*/ 189438 h 767392"/>
                  <a:gd name="connsiteX2" fmla="*/ 996585 w 1348044"/>
                  <a:gd name="connsiteY2" fmla="*/ 190913 h 767392"/>
                  <a:gd name="connsiteX3" fmla="*/ 1026946 w 1348044"/>
                  <a:gd name="connsiteY3" fmla="*/ 187852 h 767392"/>
                  <a:gd name="connsiteX4" fmla="*/ 1224991 w 1348044"/>
                  <a:gd name="connsiteY4" fmla="*/ 385897 h 767392"/>
                  <a:gd name="connsiteX5" fmla="*/ 1211804 w 1348044"/>
                  <a:gd name="connsiteY5" fmla="*/ 451213 h 767392"/>
                  <a:gd name="connsiteX6" fmla="*/ 1249991 w 1348044"/>
                  <a:gd name="connsiteY6" fmla="*/ 458922 h 767392"/>
                  <a:gd name="connsiteX7" fmla="*/ 1348044 w 1348044"/>
                  <a:gd name="connsiteY7" fmla="*/ 606849 h 767392"/>
                  <a:gd name="connsiteX8" fmla="*/ 1348043 w 1348044"/>
                  <a:gd name="connsiteY8" fmla="*/ 606849 h 767392"/>
                  <a:gd name="connsiteX9" fmla="*/ 1187500 w 1348044"/>
                  <a:gd name="connsiteY9" fmla="*/ 767392 h 767392"/>
                  <a:gd name="connsiteX10" fmla="*/ 160543 w 1348044"/>
                  <a:gd name="connsiteY10" fmla="*/ 767391 h 767392"/>
                  <a:gd name="connsiteX11" fmla="*/ 12616 w 1348044"/>
                  <a:gd name="connsiteY11" fmla="*/ 669339 h 767392"/>
                  <a:gd name="connsiteX12" fmla="*/ 0 w 1348044"/>
                  <a:gd name="connsiteY12" fmla="*/ 606849 h 767392"/>
                  <a:gd name="connsiteX13" fmla="*/ 12616 w 1348044"/>
                  <a:gd name="connsiteY13" fmla="*/ 544359 h 767392"/>
                  <a:gd name="connsiteX14" fmla="*/ 98052 w 1348044"/>
                  <a:gd name="connsiteY14" fmla="*/ 458922 h 767392"/>
                  <a:gd name="connsiteX15" fmla="*/ 157320 w 1348044"/>
                  <a:gd name="connsiteY15" fmla="*/ 446957 h 767392"/>
                  <a:gd name="connsiteX16" fmla="*/ 167732 w 1348044"/>
                  <a:gd name="connsiteY16" fmla="*/ 395385 h 767392"/>
                  <a:gd name="connsiteX17" fmla="*/ 348083 w 1348044"/>
                  <a:gd name="connsiteY17" fmla="*/ 275840 h 767392"/>
                  <a:gd name="connsiteX18" fmla="*/ 405499 w 1348044"/>
                  <a:gd name="connsiteY18" fmla="*/ 284521 h 767392"/>
                  <a:gd name="connsiteX19" fmla="*/ 424695 w 1348044"/>
                  <a:gd name="connsiteY19" fmla="*/ 189438 h 767392"/>
                  <a:gd name="connsiteX20" fmla="*/ 710491 w 1348044"/>
                  <a:gd name="connsiteY20" fmla="*/ 0 h 7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8044" h="767392">
                    <a:moveTo>
                      <a:pt x="710491" y="0"/>
                    </a:moveTo>
                    <a:cubicBezTo>
                      <a:pt x="838968" y="0"/>
                      <a:pt x="949201" y="78113"/>
                      <a:pt x="996287" y="189438"/>
                    </a:cubicBezTo>
                    <a:lnTo>
                      <a:pt x="996585" y="190913"/>
                    </a:lnTo>
                    <a:lnTo>
                      <a:pt x="1026946" y="187852"/>
                    </a:lnTo>
                    <a:cubicBezTo>
                      <a:pt x="1136323" y="187852"/>
                      <a:pt x="1224991" y="276520"/>
                      <a:pt x="1224991" y="385897"/>
                    </a:cubicBezTo>
                    <a:lnTo>
                      <a:pt x="1211804" y="451213"/>
                    </a:lnTo>
                    <a:lnTo>
                      <a:pt x="1249991" y="458922"/>
                    </a:lnTo>
                    <a:cubicBezTo>
                      <a:pt x="1307613" y="483294"/>
                      <a:pt x="1348044" y="540350"/>
                      <a:pt x="1348044" y="606849"/>
                    </a:cubicBezTo>
                    <a:lnTo>
                      <a:pt x="1348043" y="606849"/>
                    </a:lnTo>
                    <a:cubicBezTo>
                      <a:pt x="1348043" y="695514"/>
                      <a:pt x="1276165" y="767392"/>
                      <a:pt x="1187500" y="767392"/>
                    </a:cubicBezTo>
                    <a:lnTo>
                      <a:pt x="160543" y="767391"/>
                    </a:lnTo>
                    <a:cubicBezTo>
                      <a:pt x="94044" y="767391"/>
                      <a:pt x="36988" y="726960"/>
                      <a:pt x="12616" y="669339"/>
                    </a:cubicBezTo>
                    <a:lnTo>
                      <a:pt x="0" y="606849"/>
                    </a:lnTo>
                    <a:lnTo>
                      <a:pt x="12616" y="544359"/>
                    </a:lnTo>
                    <a:cubicBezTo>
                      <a:pt x="28864" y="505945"/>
                      <a:pt x="59638" y="475170"/>
                      <a:pt x="98052" y="458922"/>
                    </a:cubicBezTo>
                    <a:lnTo>
                      <a:pt x="157320" y="446957"/>
                    </a:lnTo>
                    <a:lnTo>
                      <a:pt x="167732" y="395385"/>
                    </a:lnTo>
                    <a:cubicBezTo>
                      <a:pt x="197446" y="325134"/>
                      <a:pt x="267008" y="275840"/>
                      <a:pt x="348083" y="275840"/>
                    </a:cubicBezTo>
                    <a:lnTo>
                      <a:pt x="405499" y="284521"/>
                    </a:lnTo>
                    <a:lnTo>
                      <a:pt x="424695" y="189438"/>
                    </a:lnTo>
                    <a:cubicBezTo>
                      <a:pt x="471781" y="78113"/>
                      <a:pt x="582014" y="0"/>
                      <a:pt x="710491"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DC2B2239-2F18-49D5-87F4-8E9B5BB10EBA}"/>
                  </a:ext>
                </a:extLst>
              </p:cNvPr>
              <p:cNvSpPr/>
              <p:nvPr/>
            </p:nvSpPr>
            <p:spPr>
              <a:xfrm>
                <a:off x="5870499" y="2524008"/>
                <a:ext cx="673842" cy="352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2" name="Group 161">
                <a:extLst>
                  <a:ext uri="{FF2B5EF4-FFF2-40B4-BE49-F238E27FC236}">
                    <a16:creationId xmlns:a16="http://schemas.microsoft.com/office/drawing/2014/main" id="{8CD38925-13D5-4F28-A0B1-50E1AFA5C301}"/>
                  </a:ext>
                </a:extLst>
              </p:cNvPr>
              <p:cNvGrpSpPr/>
              <p:nvPr/>
            </p:nvGrpSpPr>
            <p:grpSpPr>
              <a:xfrm>
                <a:off x="5891762" y="2545273"/>
                <a:ext cx="628433" cy="287652"/>
                <a:chOff x="1002602" y="6154310"/>
                <a:chExt cx="711814" cy="325818"/>
              </a:xfrm>
              <a:solidFill>
                <a:schemeClr val="tx2"/>
              </a:solidFill>
            </p:grpSpPr>
            <p:sp>
              <p:nvSpPr>
                <p:cNvPr id="163" name="Rectangle 162">
                  <a:extLst>
                    <a:ext uri="{FF2B5EF4-FFF2-40B4-BE49-F238E27FC236}">
                      <a16:creationId xmlns:a16="http://schemas.microsoft.com/office/drawing/2014/main" id="{9E5EC0D8-6D74-467F-A868-CE775FF11AE2}"/>
                    </a:ext>
                  </a:extLst>
                </p:cNvPr>
                <p:cNvSpPr/>
                <p:nvPr/>
              </p:nvSpPr>
              <p:spPr bwMode="auto">
                <a:xfrm>
                  <a:off x="1002602" y="6154310"/>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FE1629D6-555B-4C40-92D6-0EC474FE07B4}"/>
                    </a:ext>
                  </a:extLst>
                </p:cNvPr>
                <p:cNvSpPr/>
                <p:nvPr/>
              </p:nvSpPr>
              <p:spPr bwMode="auto">
                <a:xfrm>
                  <a:off x="1304752" y="6154310"/>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093DEBEF-756D-44CF-B855-81CF20CB5A52}"/>
                    </a:ext>
                  </a:extLst>
                </p:cNvPr>
                <p:cNvSpPr/>
                <p:nvPr/>
              </p:nvSpPr>
              <p:spPr bwMode="auto">
                <a:xfrm>
                  <a:off x="1606902" y="6154310"/>
                  <a:ext cx="10705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194B1634-985E-4FD5-8E1A-CF4FFF93E3FC}"/>
                    </a:ext>
                  </a:extLst>
                </p:cNvPr>
                <p:cNvSpPr/>
                <p:nvPr/>
              </p:nvSpPr>
              <p:spPr bwMode="auto">
                <a:xfrm>
                  <a:off x="1002602" y="6273579"/>
                  <a:ext cx="10751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5BDF6F71-ACD4-4ED5-9ED1-24CC30C49184}"/>
                    </a:ext>
                  </a:extLst>
                </p:cNvPr>
                <p:cNvSpPr/>
                <p:nvPr/>
              </p:nvSpPr>
              <p:spPr bwMode="auto">
                <a:xfrm>
                  <a:off x="1128724" y="6273579"/>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614E92BE-8EC0-4534-B20F-995ED3A24021}"/>
                    </a:ext>
                  </a:extLst>
                </p:cNvPr>
                <p:cNvSpPr/>
                <p:nvPr/>
              </p:nvSpPr>
              <p:spPr bwMode="auto">
                <a:xfrm>
                  <a:off x="1430874" y="6273579"/>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54530049-B184-4002-9805-34EE6B2DEE5C}"/>
                    </a:ext>
                  </a:extLst>
                </p:cNvPr>
                <p:cNvSpPr/>
                <p:nvPr/>
              </p:nvSpPr>
              <p:spPr bwMode="auto">
                <a:xfrm>
                  <a:off x="1002602" y="6384898"/>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4E0B6D2E-A528-4118-B199-196593BE03F3}"/>
                    </a:ext>
                  </a:extLst>
                </p:cNvPr>
                <p:cNvSpPr/>
                <p:nvPr/>
              </p:nvSpPr>
              <p:spPr bwMode="auto">
                <a:xfrm>
                  <a:off x="1304752" y="6384898"/>
                  <a:ext cx="283542"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655A1FA2-4135-42F4-82A5-C3E4C328AF04}"/>
                    </a:ext>
                  </a:extLst>
                </p:cNvPr>
                <p:cNvSpPr/>
                <p:nvPr/>
              </p:nvSpPr>
              <p:spPr bwMode="auto">
                <a:xfrm>
                  <a:off x="1606902" y="6384898"/>
                  <a:ext cx="107054" cy="952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146D3122-78B6-447F-8285-D89AF3698693}"/>
                </a:ext>
              </a:extLst>
            </p:cNvPr>
            <p:cNvGrpSpPr/>
            <p:nvPr/>
          </p:nvGrpSpPr>
          <p:grpSpPr>
            <a:xfrm>
              <a:off x="2964846" y="3953121"/>
              <a:ext cx="518555" cy="518555"/>
              <a:chOff x="2964846" y="3775767"/>
              <a:chExt cx="518555" cy="518555"/>
            </a:xfrm>
          </p:grpSpPr>
          <p:grpSp>
            <p:nvGrpSpPr>
              <p:cNvPr id="172" name="Group 171">
                <a:extLst>
                  <a:ext uri="{FF2B5EF4-FFF2-40B4-BE49-F238E27FC236}">
                    <a16:creationId xmlns:a16="http://schemas.microsoft.com/office/drawing/2014/main" id="{E7E85761-49C1-40AF-BBA9-BE18C4429516}"/>
                  </a:ext>
                </a:extLst>
              </p:cNvPr>
              <p:cNvGrpSpPr/>
              <p:nvPr/>
            </p:nvGrpSpPr>
            <p:grpSpPr>
              <a:xfrm rot="2700000">
                <a:off x="2964846" y="3775767"/>
                <a:ext cx="518555" cy="518555"/>
                <a:chOff x="3279558" y="1925687"/>
                <a:chExt cx="1225940" cy="1225940"/>
              </a:xfrm>
            </p:grpSpPr>
            <p:grpSp>
              <p:nvGrpSpPr>
                <p:cNvPr id="177" name="Group 176">
                  <a:extLst>
                    <a:ext uri="{FF2B5EF4-FFF2-40B4-BE49-F238E27FC236}">
                      <a16:creationId xmlns:a16="http://schemas.microsoft.com/office/drawing/2014/main" id="{F7E12A8F-6AFB-444D-956A-F3B4B95FB082}"/>
                    </a:ext>
                  </a:extLst>
                </p:cNvPr>
                <p:cNvGrpSpPr/>
                <p:nvPr/>
              </p:nvGrpSpPr>
              <p:grpSpPr>
                <a:xfrm>
                  <a:off x="3813204" y="1925687"/>
                  <a:ext cx="158647" cy="1225940"/>
                  <a:chOff x="3812387" y="1925878"/>
                  <a:chExt cx="158647" cy="1225940"/>
                </a:xfrm>
              </p:grpSpPr>
              <p:grpSp>
                <p:nvGrpSpPr>
                  <p:cNvPr id="185" name="Group 184">
                    <a:extLst>
                      <a:ext uri="{FF2B5EF4-FFF2-40B4-BE49-F238E27FC236}">
                        <a16:creationId xmlns:a16="http://schemas.microsoft.com/office/drawing/2014/main" id="{3E1FBFE0-9288-4127-83FA-7160B74F8C70}"/>
                      </a:ext>
                    </a:extLst>
                  </p:cNvPr>
                  <p:cNvGrpSpPr/>
                  <p:nvPr/>
                </p:nvGrpSpPr>
                <p:grpSpPr>
                  <a:xfrm>
                    <a:off x="3812387" y="1925878"/>
                    <a:ext cx="158647" cy="331706"/>
                    <a:chOff x="-503458" y="1686007"/>
                    <a:chExt cx="158647" cy="331706"/>
                  </a:xfrm>
                </p:grpSpPr>
                <p:cxnSp>
                  <p:nvCxnSpPr>
                    <p:cNvPr id="189" name="Straight Connector 188">
                      <a:extLst>
                        <a:ext uri="{FF2B5EF4-FFF2-40B4-BE49-F238E27FC236}">
                          <a16:creationId xmlns:a16="http://schemas.microsoft.com/office/drawing/2014/main" id="{AC6EE073-54F0-4726-B924-6BE01459C96E}"/>
                        </a:ext>
                      </a:extLst>
                    </p:cNvPr>
                    <p:cNvCxnSpPr>
                      <a:cxnSpLocks/>
                    </p:cNvCxnSpPr>
                    <p:nvPr/>
                  </p:nvCxnSpPr>
                  <p:spPr>
                    <a:xfrm>
                      <a:off x="-424135" y="1686007"/>
                      <a:ext cx="0" cy="33170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0" name="Rectangle 34">
                      <a:extLst>
                        <a:ext uri="{FF2B5EF4-FFF2-40B4-BE49-F238E27FC236}">
                          <a16:creationId xmlns:a16="http://schemas.microsoft.com/office/drawing/2014/main" id="{212981CF-00D8-4BA6-809C-1E56DA1FF98D}"/>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86" name="Group 185">
                    <a:extLst>
                      <a:ext uri="{FF2B5EF4-FFF2-40B4-BE49-F238E27FC236}">
                        <a16:creationId xmlns:a16="http://schemas.microsoft.com/office/drawing/2014/main" id="{CA20765D-C3AA-40BD-81E0-FAAAD217FAA1}"/>
                      </a:ext>
                    </a:extLst>
                  </p:cNvPr>
                  <p:cNvGrpSpPr/>
                  <p:nvPr/>
                </p:nvGrpSpPr>
                <p:grpSpPr>
                  <a:xfrm rot="10800000">
                    <a:off x="3812387" y="2820112"/>
                    <a:ext cx="158647" cy="331706"/>
                    <a:chOff x="-503458" y="1686007"/>
                    <a:chExt cx="158647" cy="331706"/>
                  </a:xfrm>
                </p:grpSpPr>
                <p:cxnSp>
                  <p:nvCxnSpPr>
                    <p:cNvPr id="187" name="Straight Connector 186">
                      <a:extLst>
                        <a:ext uri="{FF2B5EF4-FFF2-40B4-BE49-F238E27FC236}">
                          <a16:creationId xmlns:a16="http://schemas.microsoft.com/office/drawing/2014/main" id="{1535FB95-CF41-4D36-A46B-F9951073E41B}"/>
                        </a:ext>
                      </a:extLst>
                    </p:cNvPr>
                    <p:cNvCxnSpPr>
                      <a:cxnSpLocks/>
                    </p:cNvCxnSpPr>
                    <p:nvPr/>
                  </p:nvCxnSpPr>
                  <p:spPr>
                    <a:xfrm>
                      <a:off x="-424135" y="1686007"/>
                      <a:ext cx="0" cy="33170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8" name="Rectangle 34">
                      <a:extLst>
                        <a:ext uri="{FF2B5EF4-FFF2-40B4-BE49-F238E27FC236}">
                          <a16:creationId xmlns:a16="http://schemas.microsoft.com/office/drawing/2014/main" id="{20E19722-FABC-479B-96D3-33F45FBD846B}"/>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90305D72-CE12-4E8E-B5D6-749B4A6ACE46}"/>
                    </a:ext>
                  </a:extLst>
                </p:cNvPr>
                <p:cNvGrpSpPr/>
                <p:nvPr/>
              </p:nvGrpSpPr>
              <p:grpSpPr>
                <a:xfrm rot="5400000">
                  <a:off x="3813204" y="1925687"/>
                  <a:ext cx="158647" cy="1225940"/>
                  <a:chOff x="3812387" y="1925878"/>
                  <a:chExt cx="158647" cy="1225940"/>
                </a:xfrm>
              </p:grpSpPr>
              <p:grpSp>
                <p:nvGrpSpPr>
                  <p:cNvPr id="179" name="Group 178">
                    <a:extLst>
                      <a:ext uri="{FF2B5EF4-FFF2-40B4-BE49-F238E27FC236}">
                        <a16:creationId xmlns:a16="http://schemas.microsoft.com/office/drawing/2014/main" id="{06C3CE3C-3E61-4E61-99BD-4B26025D4B59}"/>
                      </a:ext>
                    </a:extLst>
                  </p:cNvPr>
                  <p:cNvGrpSpPr/>
                  <p:nvPr/>
                </p:nvGrpSpPr>
                <p:grpSpPr>
                  <a:xfrm>
                    <a:off x="3812387" y="1925878"/>
                    <a:ext cx="158647" cy="331706"/>
                    <a:chOff x="-503458" y="1686007"/>
                    <a:chExt cx="158647" cy="331706"/>
                  </a:xfrm>
                </p:grpSpPr>
                <p:cxnSp>
                  <p:nvCxnSpPr>
                    <p:cNvPr id="183" name="Straight Connector 182">
                      <a:extLst>
                        <a:ext uri="{FF2B5EF4-FFF2-40B4-BE49-F238E27FC236}">
                          <a16:creationId xmlns:a16="http://schemas.microsoft.com/office/drawing/2014/main" id="{E150DA85-559D-4374-A704-1DD9EFE030E0}"/>
                        </a:ext>
                      </a:extLst>
                    </p:cNvPr>
                    <p:cNvCxnSpPr>
                      <a:cxnSpLocks/>
                    </p:cNvCxnSpPr>
                    <p:nvPr/>
                  </p:nvCxnSpPr>
                  <p:spPr>
                    <a:xfrm>
                      <a:off x="-424135" y="1686007"/>
                      <a:ext cx="0" cy="33170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4" name="Rectangle 34">
                      <a:extLst>
                        <a:ext uri="{FF2B5EF4-FFF2-40B4-BE49-F238E27FC236}">
                          <a16:creationId xmlns:a16="http://schemas.microsoft.com/office/drawing/2014/main" id="{BBFF582C-CE0B-4450-BE98-9B9544EC8F53}"/>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FBBBA1E6-3147-44BA-A845-DF7674748C6F}"/>
                      </a:ext>
                    </a:extLst>
                  </p:cNvPr>
                  <p:cNvGrpSpPr/>
                  <p:nvPr/>
                </p:nvGrpSpPr>
                <p:grpSpPr>
                  <a:xfrm rot="10800000">
                    <a:off x="3812387" y="2820112"/>
                    <a:ext cx="158647" cy="331706"/>
                    <a:chOff x="-503458" y="1686007"/>
                    <a:chExt cx="158647" cy="331706"/>
                  </a:xfrm>
                </p:grpSpPr>
                <p:cxnSp>
                  <p:nvCxnSpPr>
                    <p:cNvPr id="181" name="Straight Connector 180">
                      <a:extLst>
                        <a:ext uri="{FF2B5EF4-FFF2-40B4-BE49-F238E27FC236}">
                          <a16:creationId xmlns:a16="http://schemas.microsoft.com/office/drawing/2014/main" id="{13B850C6-A6EE-4392-BD7F-792111C852BF}"/>
                        </a:ext>
                      </a:extLst>
                    </p:cNvPr>
                    <p:cNvCxnSpPr>
                      <a:cxnSpLocks/>
                    </p:cNvCxnSpPr>
                    <p:nvPr/>
                  </p:nvCxnSpPr>
                  <p:spPr>
                    <a:xfrm>
                      <a:off x="-424135" y="1686007"/>
                      <a:ext cx="0" cy="331706"/>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34">
                      <a:extLst>
                        <a:ext uri="{FF2B5EF4-FFF2-40B4-BE49-F238E27FC236}">
                          <a16:creationId xmlns:a16="http://schemas.microsoft.com/office/drawing/2014/main" id="{626EDAEB-FC66-46FA-B705-03CC287745AE}"/>
                        </a:ext>
                      </a:extLst>
                    </p:cNvPr>
                    <p:cNvSpPr/>
                    <p:nvPr/>
                  </p:nvSpPr>
                  <p:spPr bwMode="auto">
                    <a:xfrm rot="2700000">
                      <a:off x="-502700" y="1688494"/>
                      <a:ext cx="157132" cy="158647"/>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sp>
            <p:nvSpPr>
              <p:cNvPr id="191" name="Oval 190">
                <a:extLst>
                  <a:ext uri="{FF2B5EF4-FFF2-40B4-BE49-F238E27FC236}">
                    <a16:creationId xmlns:a16="http://schemas.microsoft.com/office/drawing/2014/main" id="{91A8EBB6-830C-4258-AEA4-CBCCF5FDBC98}"/>
                  </a:ext>
                </a:extLst>
              </p:cNvPr>
              <p:cNvSpPr/>
              <p:nvPr/>
            </p:nvSpPr>
            <p:spPr>
              <a:xfrm>
                <a:off x="3008981" y="3850141"/>
                <a:ext cx="350047" cy="3500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2" name="Picture 191">
                <a:extLst>
                  <a:ext uri="{FF2B5EF4-FFF2-40B4-BE49-F238E27FC236}">
                    <a16:creationId xmlns:a16="http://schemas.microsoft.com/office/drawing/2014/main" id="{8DCABFC3-A8BF-47F6-887B-DEB705EFD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2208" y="3884663"/>
                <a:ext cx="303831" cy="300763"/>
              </a:xfrm>
              <a:prstGeom prst="rect">
                <a:avLst/>
              </a:prstGeom>
            </p:spPr>
          </p:pic>
        </p:grpSp>
        <p:grpSp>
          <p:nvGrpSpPr>
            <p:cNvPr id="9" name="Group 8">
              <a:extLst>
                <a:ext uri="{FF2B5EF4-FFF2-40B4-BE49-F238E27FC236}">
                  <a16:creationId xmlns:a16="http://schemas.microsoft.com/office/drawing/2014/main" id="{D8C65A3E-444B-4267-879A-56E88AED70B6}"/>
                </a:ext>
              </a:extLst>
            </p:cNvPr>
            <p:cNvGrpSpPr/>
            <p:nvPr/>
          </p:nvGrpSpPr>
          <p:grpSpPr>
            <a:xfrm>
              <a:off x="3041879" y="4837805"/>
              <a:ext cx="364488" cy="284995"/>
              <a:chOff x="3064777" y="4660451"/>
              <a:chExt cx="364488" cy="284995"/>
            </a:xfrm>
          </p:grpSpPr>
          <p:grpSp>
            <p:nvGrpSpPr>
              <p:cNvPr id="193" name="Graphic 107">
                <a:extLst>
                  <a:ext uri="{FF2B5EF4-FFF2-40B4-BE49-F238E27FC236}">
                    <a16:creationId xmlns:a16="http://schemas.microsoft.com/office/drawing/2014/main" id="{8863130B-9651-447E-9CD8-CB51E4C50E4D}"/>
                  </a:ext>
                </a:extLst>
              </p:cNvPr>
              <p:cNvGrpSpPr/>
              <p:nvPr/>
            </p:nvGrpSpPr>
            <p:grpSpPr>
              <a:xfrm>
                <a:off x="3064777" y="4660451"/>
                <a:ext cx="284995" cy="284995"/>
                <a:chOff x="4344286" y="-485717"/>
                <a:chExt cx="685800" cy="685800"/>
              </a:xfrm>
            </p:grpSpPr>
            <p:sp>
              <p:nvSpPr>
                <p:cNvPr id="194" name="Freeform: Shape 193">
                  <a:extLst>
                    <a:ext uri="{FF2B5EF4-FFF2-40B4-BE49-F238E27FC236}">
                      <a16:creationId xmlns:a16="http://schemas.microsoft.com/office/drawing/2014/main" id="{96CDAC4F-38D2-4525-960F-99AB8F518FA5}"/>
                    </a:ext>
                  </a:extLst>
                </p:cNvPr>
                <p:cNvSpPr/>
                <p:nvPr/>
              </p:nvSpPr>
              <p:spPr>
                <a:xfrm>
                  <a:off x="4344286" y="-1047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F2C7F4E0-C6B8-4FED-BFE7-DF7C702AFE9B}"/>
                    </a:ext>
                  </a:extLst>
                </p:cNvPr>
                <p:cNvSpPr/>
                <p:nvPr/>
              </p:nvSpPr>
              <p:spPr>
                <a:xfrm>
                  <a:off x="4534786" y="-1047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886F1FB3-D140-4258-BA85-49EF848DB315}"/>
                    </a:ext>
                  </a:extLst>
                </p:cNvPr>
                <p:cNvSpPr/>
                <p:nvPr/>
              </p:nvSpPr>
              <p:spPr>
                <a:xfrm>
                  <a:off x="4344286" y="85783"/>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4002283A-AC38-48F6-88CF-0C560D3E3B65}"/>
                    </a:ext>
                  </a:extLst>
                </p:cNvPr>
                <p:cNvSpPr/>
                <p:nvPr/>
              </p:nvSpPr>
              <p:spPr>
                <a:xfrm>
                  <a:off x="4534786" y="85783"/>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9B6FAA1D-808A-43AD-8003-6BDA6A087B59}"/>
                    </a:ext>
                  </a:extLst>
                </p:cNvPr>
                <p:cNvSpPr/>
                <p:nvPr/>
              </p:nvSpPr>
              <p:spPr>
                <a:xfrm>
                  <a:off x="4725286" y="-1047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EFC5B064-2FC3-4314-B61E-577F1A52186B}"/>
                    </a:ext>
                  </a:extLst>
                </p:cNvPr>
                <p:cNvSpPr/>
                <p:nvPr/>
              </p:nvSpPr>
              <p:spPr>
                <a:xfrm>
                  <a:off x="4344286" y="-2952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64829494-B2D7-4197-994B-3926A7C8F6E1}"/>
                    </a:ext>
                  </a:extLst>
                </p:cNvPr>
                <p:cNvSpPr/>
                <p:nvPr/>
              </p:nvSpPr>
              <p:spPr>
                <a:xfrm>
                  <a:off x="4534786" y="-2952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D18877E7-BC42-413B-BB0E-0D90762277EE}"/>
                    </a:ext>
                  </a:extLst>
                </p:cNvPr>
                <p:cNvSpPr/>
                <p:nvPr/>
              </p:nvSpPr>
              <p:spPr>
                <a:xfrm>
                  <a:off x="4344286" y="-485717"/>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DB01EC02-1DA5-4B89-8FDD-F20A5293B4D7}"/>
                    </a:ext>
                  </a:extLst>
                </p:cNvPr>
                <p:cNvSpPr/>
                <p:nvPr/>
              </p:nvSpPr>
              <p:spPr>
                <a:xfrm>
                  <a:off x="4725286" y="85783"/>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FDA260B7-D357-4F9E-AD8C-473C9CFD9F16}"/>
                    </a:ext>
                  </a:extLst>
                </p:cNvPr>
                <p:cNvSpPr/>
                <p:nvPr/>
              </p:nvSpPr>
              <p:spPr>
                <a:xfrm>
                  <a:off x="4915786" y="85783"/>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 name="Graphic 1">
                <a:extLst>
                  <a:ext uri="{FF2B5EF4-FFF2-40B4-BE49-F238E27FC236}">
                    <a16:creationId xmlns:a16="http://schemas.microsoft.com/office/drawing/2014/main" id="{89D7595F-66C7-4D9C-9188-D88B0C2C32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7113" y="4668268"/>
                <a:ext cx="182152" cy="91076"/>
              </a:xfrm>
              <a:prstGeom prst="rect">
                <a:avLst/>
              </a:prstGeom>
            </p:spPr>
          </p:pic>
        </p:grpSp>
        <p:grpSp>
          <p:nvGrpSpPr>
            <p:cNvPr id="5" name="Graphic 406">
              <a:extLst>
                <a:ext uri="{FF2B5EF4-FFF2-40B4-BE49-F238E27FC236}">
                  <a16:creationId xmlns:a16="http://schemas.microsoft.com/office/drawing/2014/main" id="{CD9A790A-6F90-4313-AE42-DC4E77120997}"/>
                </a:ext>
              </a:extLst>
            </p:cNvPr>
            <p:cNvGrpSpPr/>
            <p:nvPr/>
          </p:nvGrpSpPr>
          <p:grpSpPr>
            <a:xfrm>
              <a:off x="3062448" y="5561036"/>
              <a:ext cx="323350" cy="323350"/>
              <a:chOff x="3079560" y="5383682"/>
              <a:chExt cx="323350" cy="323350"/>
            </a:xfrm>
          </p:grpSpPr>
          <p:sp>
            <p:nvSpPr>
              <p:cNvPr id="6" name="Freeform: Shape 5">
                <a:extLst>
                  <a:ext uri="{FF2B5EF4-FFF2-40B4-BE49-F238E27FC236}">
                    <a16:creationId xmlns:a16="http://schemas.microsoft.com/office/drawing/2014/main" id="{9CB35437-5AD2-4BF5-8357-1A5DBDACE31B}"/>
                  </a:ext>
                </a:extLst>
              </p:cNvPr>
              <p:cNvSpPr/>
              <p:nvPr/>
            </p:nvSpPr>
            <p:spPr>
              <a:xfrm>
                <a:off x="3088541" y="5404859"/>
                <a:ext cx="305386" cy="281244"/>
              </a:xfrm>
              <a:custGeom>
                <a:avLst/>
                <a:gdLst>
                  <a:gd name="connsiteX0" fmla="*/ 245746 w 305386"/>
                  <a:gd name="connsiteY0" fmla="*/ 84630 h 281244"/>
                  <a:gd name="connsiteX1" fmla="*/ 156825 w 305386"/>
                  <a:gd name="connsiteY1" fmla="*/ 20 h 281244"/>
                  <a:gd name="connsiteX2" fmla="*/ 71496 w 305386"/>
                  <a:gd name="connsiteY2" fmla="*/ 59121 h 281244"/>
                  <a:gd name="connsiteX3" fmla="*/ 0 w 305386"/>
                  <a:gd name="connsiteY3" fmla="*/ 140497 h 281244"/>
                  <a:gd name="connsiteX4" fmla="*/ 86047 w 305386"/>
                  <a:gd name="connsiteY4" fmla="*/ 221335 h 281244"/>
                  <a:gd name="connsiteX5" fmla="*/ 93592 w 305386"/>
                  <a:gd name="connsiteY5" fmla="*/ 221335 h 281244"/>
                  <a:gd name="connsiteX6" fmla="*/ 115149 w 305386"/>
                  <a:gd name="connsiteY6" fmla="*/ 221335 h 281244"/>
                  <a:gd name="connsiteX7" fmla="*/ 113173 w 305386"/>
                  <a:gd name="connsiteY7" fmla="*/ 211275 h 281244"/>
                  <a:gd name="connsiteX8" fmla="*/ 113173 w 305386"/>
                  <a:gd name="connsiteY8" fmla="*/ 211275 h 281244"/>
                  <a:gd name="connsiteX9" fmla="*/ 116765 w 305386"/>
                  <a:gd name="connsiteY9" fmla="*/ 198161 h 281244"/>
                  <a:gd name="connsiteX10" fmla="*/ 91616 w 305386"/>
                  <a:gd name="connsiteY10" fmla="*/ 198161 h 281244"/>
                  <a:gd name="connsiteX11" fmla="*/ 86047 w 305386"/>
                  <a:gd name="connsiteY11" fmla="*/ 198161 h 281244"/>
                  <a:gd name="connsiteX12" fmla="*/ 22814 w 305386"/>
                  <a:gd name="connsiteY12" fmla="*/ 140497 h 281244"/>
                  <a:gd name="connsiteX13" fmla="*/ 75089 w 305386"/>
                  <a:gd name="connsiteY13" fmla="*/ 81755 h 281244"/>
                  <a:gd name="connsiteX14" fmla="*/ 88742 w 305386"/>
                  <a:gd name="connsiteY14" fmla="*/ 79600 h 281244"/>
                  <a:gd name="connsiteX15" fmla="*/ 93233 w 305386"/>
                  <a:gd name="connsiteY15" fmla="*/ 66486 h 281244"/>
                  <a:gd name="connsiteX16" fmla="*/ 156825 w 305386"/>
                  <a:gd name="connsiteY16" fmla="*/ 22834 h 281244"/>
                  <a:gd name="connsiteX17" fmla="*/ 222932 w 305386"/>
                  <a:gd name="connsiteY17" fmla="*/ 84809 h 281244"/>
                  <a:gd name="connsiteX18" fmla="*/ 222932 w 305386"/>
                  <a:gd name="connsiteY18" fmla="*/ 104569 h 281244"/>
                  <a:gd name="connsiteX19" fmla="*/ 242513 w 305386"/>
                  <a:gd name="connsiteY19" fmla="*/ 107264 h 281244"/>
                  <a:gd name="connsiteX20" fmla="*/ 283111 w 305386"/>
                  <a:gd name="connsiteY20" fmla="*/ 151994 h 281244"/>
                  <a:gd name="connsiteX21" fmla="*/ 236046 w 305386"/>
                  <a:gd name="connsiteY21" fmla="*/ 197622 h 281244"/>
                  <a:gd name="connsiteX22" fmla="*/ 233351 w 305386"/>
                  <a:gd name="connsiteY22" fmla="*/ 197622 h 281244"/>
                  <a:gd name="connsiteX23" fmla="*/ 231914 w 305386"/>
                  <a:gd name="connsiteY23" fmla="*/ 197622 h 281244"/>
                  <a:gd name="connsiteX24" fmla="*/ 213950 w 305386"/>
                  <a:gd name="connsiteY24" fmla="*/ 197622 h 281244"/>
                  <a:gd name="connsiteX25" fmla="*/ 144430 w 305386"/>
                  <a:gd name="connsiteY25" fmla="*/ 140497 h 281244"/>
                  <a:gd name="connsiteX26" fmla="*/ 131588 w 305386"/>
                  <a:gd name="connsiteY26" fmla="*/ 150470 h 281244"/>
                  <a:gd name="connsiteX27" fmla="*/ 141561 w 305386"/>
                  <a:gd name="connsiteY27" fmla="*/ 163311 h 281244"/>
                  <a:gd name="connsiteX28" fmla="*/ 144430 w 305386"/>
                  <a:gd name="connsiteY28" fmla="*/ 163311 h 281244"/>
                  <a:gd name="connsiteX29" fmla="*/ 189021 w 305386"/>
                  <a:gd name="connsiteY29" fmla="*/ 213749 h 281244"/>
                  <a:gd name="connsiteX30" fmla="*/ 144430 w 305386"/>
                  <a:gd name="connsiteY30" fmla="*/ 258340 h 281244"/>
                  <a:gd name="connsiteX31" fmla="*/ 131588 w 305386"/>
                  <a:gd name="connsiteY31" fmla="*/ 268314 h 281244"/>
                  <a:gd name="connsiteX32" fmla="*/ 141561 w 305386"/>
                  <a:gd name="connsiteY32" fmla="*/ 281155 h 281244"/>
                  <a:gd name="connsiteX33" fmla="*/ 144430 w 305386"/>
                  <a:gd name="connsiteY33" fmla="*/ 281155 h 281244"/>
                  <a:gd name="connsiteX34" fmla="*/ 213950 w 305386"/>
                  <a:gd name="connsiteY34" fmla="*/ 221155 h 281244"/>
                  <a:gd name="connsiteX35" fmla="*/ 232812 w 305386"/>
                  <a:gd name="connsiteY35" fmla="*/ 221155 h 281244"/>
                  <a:gd name="connsiteX36" fmla="*/ 236405 w 305386"/>
                  <a:gd name="connsiteY36" fmla="*/ 221155 h 281244"/>
                  <a:gd name="connsiteX37" fmla="*/ 305386 w 305386"/>
                  <a:gd name="connsiteY37" fmla="*/ 151994 h 281244"/>
                  <a:gd name="connsiteX38" fmla="*/ 245746 w 305386"/>
                  <a:gd name="connsiteY38" fmla="*/ 84630 h 2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5386" h="281244">
                    <a:moveTo>
                      <a:pt x="245746" y="84630"/>
                    </a:moveTo>
                    <a:cubicBezTo>
                      <a:pt x="244375" y="36790"/>
                      <a:pt x="204673" y="-987"/>
                      <a:pt x="156825" y="20"/>
                    </a:cubicBezTo>
                    <a:cubicBezTo>
                      <a:pt x="118725" y="-372"/>
                      <a:pt x="84525" y="23316"/>
                      <a:pt x="71496" y="59121"/>
                    </a:cubicBezTo>
                    <a:cubicBezTo>
                      <a:pt x="30768" y="64738"/>
                      <a:pt x="328" y="99385"/>
                      <a:pt x="0" y="140497"/>
                    </a:cubicBezTo>
                    <a:cubicBezTo>
                      <a:pt x="1659" y="186481"/>
                      <a:pt x="40049" y="222547"/>
                      <a:pt x="86047" y="221335"/>
                    </a:cubicBezTo>
                    <a:cubicBezTo>
                      <a:pt x="88559" y="221511"/>
                      <a:pt x="91080" y="221511"/>
                      <a:pt x="93592" y="221335"/>
                    </a:cubicBezTo>
                    <a:lnTo>
                      <a:pt x="115149" y="221335"/>
                    </a:lnTo>
                    <a:cubicBezTo>
                      <a:pt x="113839" y="218143"/>
                      <a:pt x="113168" y="214726"/>
                      <a:pt x="113173" y="211275"/>
                    </a:cubicBezTo>
                    <a:lnTo>
                      <a:pt x="113173" y="211275"/>
                    </a:lnTo>
                    <a:cubicBezTo>
                      <a:pt x="113237" y="206669"/>
                      <a:pt x="114474" y="202157"/>
                      <a:pt x="116765" y="198161"/>
                    </a:cubicBezTo>
                    <a:lnTo>
                      <a:pt x="91616" y="198161"/>
                    </a:lnTo>
                    <a:lnTo>
                      <a:pt x="86047" y="198161"/>
                    </a:lnTo>
                    <a:cubicBezTo>
                      <a:pt x="52811" y="199289"/>
                      <a:pt x="24745" y="173696"/>
                      <a:pt x="22814" y="140497"/>
                    </a:cubicBezTo>
                    <a:cubicBezTo>
                      <a:pt x="23114" y="110606"/>
                      <a:pt x="45434" y="85524"/>
                      <a:pt x="75089" y="81755"/>
                    </a:cubicBezTo>
                    <a:lnTo>
                      <a:pt x="88742" y="79600"/>
                    </a:lnTo>
                    <a:lnTo>
                      <a:pt x="93233" y="66486"/>
                    </a:lnTo>
                    <a:cubicBezTo>
                      <a:pt x="103090" y="39970"/>
                      <a:pt x="128538" y="22502"/>
                      <a:pt x="156825" y="22834"/>
                    </a:cubicBezTo>
                    <a:cubicBezTo>
                      <a:pt x="192070" y="22020"/>
                      <a:pt x="221473" y="49585"/>
                      <a:pt x="222932" y="84809"/>
                    </a:cubicBezTo>
                    <a:lnTo>
                      <a:pt x="222932" y="104569"/>
                    </a:lnTo>
                    <a:lnTo>
                      <a:pt x="242513" y="107264"/>
                    </a:lnTo>
                    <a:cubicBezTo>
                      <a:pt x="265201" y="110168"/>
                      <a:pt x="282412" y="129132"/>
                      <a:pt x="283111" y="151994"/>
                    </a:cubicBezTo>
                    <a:cubicBezTo>
                      <a:pt x="282241" y="177384"/>
                      <a:pt x="261450" y="197542"/>
                      <a:pt x="236046" y="197622"/>
                    </a:cubicBezTo>
                    <a:lnTo>
                      <a:pt x="233351" y="197622"/>
                    </a:lnTo>
                    <a:lnTo>
                      <a:pt x="231914" y="197622"/>
                    </a:lnTo>
                    <a:lnTo>
                      <a:pt x="213950" y="197622"/>
                    </a:lnTo>
                    <a:cubicBezTo>
                      <a:pt x="207549" y="164328"/>
                      <a:pt x="178333" y="140320"/>
                      <a:pt x="144430" y="140497"/>
                    </a:cubicBezTo>
                    <a:cubicBezTo>
                      <a:pt x="138130" y="139705"/>
                      <a:pt x="132380" y="144170"/>
                      <a:pt x="131588" y="150470"/>
                    </a:cubicBezTo>
                    <a:cubicBezTo>
                      <a:pt x="130796" y="156770"/>
                      <a:pt x="135261" y="162519"/>
                      <a:pt x="141561" y="163311"/>
                    </a:cubicBezTo>
                    <a:cubicBezTo>
                      <a:pt x="142513" y="163432"/>
                      <a:pt x="143477" y="163432"/>
                      <a:pt x="144430" y="163311"/>
                    </a:cubicBezTo>
                    <a:cubicBezTo>
                      <a:pt x="170671" y="164926"/>
                      <a:pt x="190636" y="187507"/>
                      <a:pt x="189021" y="213749"/>
                    </a:cubicBezTo>
                    <a:cubicBezTo>
                      <a:pt x="187545" y="237738"/>
                      <a:pt x="168419" y="256864"/>
                      <a:pt x="144430" y="258340"/>
                    </a:cubicBezTo>
                    <a:cubicBezTo>
                      <a:pt x="138130" y="257548"/>
                      <a:pt x="132380" y="262014"/>
                      <a:pt x="131588" y="268314"/>
                    </a:cubicBezTo>
                    <a:cubicBezTo>
                      <a:pt x="130796" y="274614"/>
                      <a:pt x="135261" y="280362"/>
                      <a:pt x="141561" y="281155"/>
                    </a:cubicBezTo>
                    <a:cubicBezTo>
                      <a:pt x="142513" y="281275"/>
                      <a:pt x="143477" y="281275"/>
                      <a:pt x="144430" y="281155"/>
                    </a:cubicBezTo>
                    <a:cubicBezTo>
                      <a:pt x="179251" y="281093"/>
                      <a:pt x="208798" y="255592"/>
                      <a:pt x="213950" y="221155"/>
                    </a:cubicBezTo>
                    <a:lnTo>
                      <a:pt x="232812" y="221155"/>
                    </a:lnTo>
                    <a:cubicBezTo>
                      <a:pt x="234003" y="221344"/>
                      <a:pt x="235214" y="221344"/>
                      <a:pt x="236405" y="221155"/>
                    </a:cubicBezTo>
                    <a:cubicBezTo>
                      <a:pt x="274289" y="220481"/>
                      <a:pt x="304811" y="189880"/>
                      <a:pt x="305386" y="151994"/>
                    </a:cubicBezTo>
                    <a:cubicBezTo>
                      <a:pt x="304750" y="117939"/>
                      <a:pt x="279473" y="89389"/>
                      <a:pt x="245746" y="84630"/>
                    </a:cubicBezTo>
                    <a:close/>
                  </a:path>
                </a:pathLst>
              </a:custGeom>
              <a:solidFill>
                <a:srgbClr val="0078D4"/>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06FF5644-5194-4FF7-8A76-EE32CB03C76F}"/>
                  </a:ext>
                </a:extLst>
              </p:cNvPr>
              <p:cNvSpPr/>
              <p:nvPr/>
            </p:nvSpPr>
            <p:spPr>
              <a:xfrm>
                <a:off x="3201714" y="5587572"/>
                <a:ext cx="56047" cy="56047"/>
              </a:xfrm>
              <a:custGeom>
                <a:avLst/>
                <a:gdLst>
                  <a:gd name="connsiteX0" fmla="*/ 28383 w 56047"/>
                  <a:gd name="connsiteY0" fmla="*/ 0 h 56047"/>
                  <a:gd name="connsiteX1" fmla="*/ 56047 w 56047"/>
                  <a:gd name="connsiteY1" fmla="*/ 0 h 56047"/>
                  <a:gd name="connsiteX2" fmla="*/ 56047 w 56047"/>
                  <a:gd name="connsiteY2" fmla="*/ 56047 h 56047"/>
                  <a:gd name="connsiteX3" fmla="*/ 28383 w 56047"/>
                  <a:gd name="connsiteY3" fmla="*/ 56047 h 56047"/>
                  <a:gd name="connsiteX4" fmla="*/ 27664 w 56047"/>
                  <a:gd name="connsiteY4" fmla="*/ 56047 h 56047"/>
                  <a:gd name="connsiteX5" fmla="*/ 0 w 56047"/>
                  <a:gd name="connsiteY5" fmla="*/ 56047 h 56047"/>
                  <a:gd name="connsiteX6" fmla="*/ 0 w 56047"/>
                  <a:gd name="connsiteY6" fmla="*/ 0 h 56047"/>
                  <a:gd name="connsiteX7" fmla="*/ 27664 w 56047"/>
                  <a:gd name="connsiteY7" fmla="*/ 0 h 5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47" h="56047">
                    <a:moveTo>
                      <a:pt x="28383" y="0"/>
                    </a:moveTo>
                    <a:cubicBezTo>
                      <a:pt x="43662" y="0"/>
                      <a:pt x="56047" y="0"/>
                      <a:pt x="56047" y="0"/>
                    </a:cubicBezTo>
                    <a:lnTo>
                      <a:pt x="56047" y="56047"/>
                    </a:lnTo>
                    <a:cubicBezTo>
                      <a:pt x="56047" y="56047"/>
                      <a:pt x="43662" y="56047"/>
                      <a:pt x="28383" y="56047"/>
                    </a:cubicBezTo>
                    <a:lnTo>
                      <a:pt x="27664" y="56047"/>
                    </a:lnTo>
                    <a:cubicBezTo>
                      <a:pt x="12386" y="56047"/>
                      <a:pt x="0" y="56047"/>
                      <a:pt x="0" y="56047"/>
                    </a:cubicBezTo>
                    <a:lnTo>
                      <a:pt x="0" y="0"/>
                    </a:lnTo>
                    <a:cubicBezTo>
                      <a:pt x="0" y="0"/>
                      <a:pt x="12386" y="0"/>
                      <a:pt x="27664" y="0"/>
                    </a:cubicBezTo>
                    <a:close/>
                  </a:path>
                </a:pathLst>
              </a:custGeom>
              <a:solidFill>
                <a:schemeClr val="tx2"/>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 name="Group 13" descr="Diagram showing native threat detection: with Azure Sentinel /SIEM, connected with other clouds, 3rd party and partners, and Microsoft Defender in Microsoft 365 and Azure Defender">
            <a:extLst>
              <a:ext uri="{FF2B5EF4-FFF2-40B4-BE49-F238E27FC236}">
                <a16:creationId xmlns:a16="http://schemas.microsoft.com/office/drawing/2014/main" id="{D105A2B4-E596-4374-B57B-1F6725EBED8B}"/>
              </a:ext>
            </a:extLst>
          </p:cNvPr>
          <p:cNvGrpSpPr/>
          <p:nvPr/>
        </p:nvGrpSpPr>
        <p:grpSpPr>
          <a:xfrm>
            <a:off x="4872358" y="1748921"/>
            <a:ext cx="7148007" cy="4877051"/>
            <a:chOff x="4872358" y="1748921"/>
            <a:chExt cx="7148007" cy="4877051"/>
          </a:xfrm>
        </p:grpSpPr>
        <p:sp>
          <p:nvSpPr>
            <p:cNvPr id="129" name="Rectangle 128">
              <a:extLst>
                <a:ext uri="{FF2B5EF4-FFF2-40B4-BE49-F238E27FC236}">
                  <a16:creationId xmlns:a16="http://schemas.microsoft.com/office/drawing/2014/main" id="{FE9FD709-0D92-4BAB-9247-FB1BBCE95848}"/>
                </a:ext>
              </a:extLst>
            </p:cNvPr>
            <p:cNvSpPr/>
            <p:nvPr/>
          </p:nvSpPr>
          <p:spPr bwMode="auto">
            <a:xfrm>
              <a:off x="4920089" y="1748921"/>
              <a:ext cx="7100276" cy="4877051"/>
            </a:xfrm>
            <a:prstGeom prst="rect">
              <a:avLst/>
            </a:prstGeom>
            <a:solidFill>
              <a:schemeClr val="accent6">
                <a:lumMod val="25000"/>
              </a:schemeClr>
            </a:solidFill>
            <a:ln>
              <a:noFill/>
              <a:headEnd type="none" w="med" len="med"/>
              <a:tailEnd type="none" w="med" len="me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Native threat d</a:t>
              </a:r>
              <a:r>
                <a:rPr kumimoji="0" lang="en-US" sz="18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etection</a:t>
              </a: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30A5BEAE-DC35-41B9-9FF4-F225CC3888D4}"/>
                </a:ext>
                <a:ext uri="{C183D7F6-B498-43B3-948B-1728B52AA6E4}">
                  <adec:decorative xmlns:adec="http://schemas.microsoft.com/office/drawing/2017/decorative" val="1"/>
                </a:ext>
              </a:extLst>
            </p:cNvPr>
            <p:cNvCxnSpPr>
              <a:cxnSpLocks/>
            </p:cNvCxnSpPr>
            <p:nvPr/>
          </p:nvCxnSpPr>
          <p:spPr>
            <a:xfrm>
              <a:off x="6772982" y="3061166"/>
              <a:ext cx="0" cy="679522"/>
            </a:xfrm>
            <a:prstGeom prst="line">
              <a:avLst/>
            </a:prstGeom>
            <a:noFill/>
            <a:ln w="19050" cap="flat" cmpd="sng" algn="ctr">
              <a:solidFill>
                <a:schemeClr val="accent5"/>
              </a:solidFill>
              <a:prstDash val="solid"/>
              <a:headEnd type="none" w="lg" len="med"/>
              <a:tailEnd type="none" w="lg" len="med"/>
            </a:ln>
            <a:effectLst/>
          </p:spPr>
        </p:cxnSp>
        <p:cxnSp>
          <p:nvCxnSpPr>
            <p:cNvPr id="133" name="Straight Connector 132">
              <a:extLst>
                <a:ext uri="{FF2B5EF4-FFF2-40B4-BE49-F238E27FC236}">
                  <a16:creationId xmlns:a16="http://schemas.microsoft.com/office/drawing/2014/main" id="{DAE5DAF7-7C30-4076-8694-686F31647C08}"/>
                </a:ext>
                <a:ext uri="{C183D7F6-B498-43B3-948B-1728B52AA6E4}">
                  <adec:decorative xmlns:adec="http://schemas.microsoft.com/office/drawing/2017/decorative" val="1"/>
                </a:ext>
              </a:extLst>
            </p:cNvPr>
            <p:cNvCxnSpPr>
              <a:cxnSpLocks/>
            </p:cNvCxnSpPr>
            <p:nvPr/>
          </p:nvCxnSpPr>
          <p:spPr>
            <a:xfrm>
              <a:off x="9335074" y="3061166"/>
              <a:ext cx="0" cy="679522"/>
            </a:xfrm>
            <a:prstGeom prst="line">
              <a:avLst/>
            </a:prstGeom>
            <a:noFill/>
            <a:ln w="19050" cap="flat" cmpd="sng" algn="ctr">
              <a:solidFill>
                <a:schemeClr val="accent5"/>
              </a:solidFill>
              <a:prstDash val="solid"/>
              <a:headEnd type="none" w="lg" len="med"/>
              <a:tailEnd type="none" w="lg" len="med"/>
            </a:ln>
            <a:effectLst/>
          </p:spPr>
        </p:cxnSp>
        <p:cxnSp>
          <p:nvCxnSpPr>
            <p:cNvPr id="134" name="Straight Connector 133">
              <a:extLst>
                <a:ext uri="{FF2B5EF4-FFF2-40B4-BE49-F238E27FC236}">
                  <a16:creationId xmlns:a16="http://schemas.microsoft.com/office/drawing/2014/main" id="{23C9A026-EC7A-42A3-89F2-F98E38D5F9A1}"/>
                </a:ext>
                <a:ext uri="{C183D7F6-B498-43B3-948B-1728B52AA6E4}">
                  <adec:decorative xmlns:adec="http://schemas.microsoft.com/office/drawing/2017/decorative" val="1"/>
                </a:ext>
              </a:extLst>
            </p:cNvPr>
            <p:cNvCxnSpPr>
              <a:cxnSpLocks/>
            </p:cNvCxnSpPr>
            <p:nvPr/>
          </p:nvCxnSpPr>
          <p:spPr>
            <a:xfrm>
              <a:off x="10080201" y="2743896"/>
              <a:ext cx="322249" cy="0"/>
            </a:xfrm>
            <a:prstGeom prst="line">
              <a:avLst/>
            </a:prstGeom>
            <a:noFill/>
            <a:ln w="22225" cap="rnd" cmpd="sng" algn="ctr">
              <a:solidFill>
                <a:schemeClr val="accent5"/>
              </a:solidFill>
              <a:prstDash val="sysDot"/>
              <a:headEnd type="none" w="lg" len="med"/>
              <a:tailEnd type="none" w="lg" len="med"/>
            </a:ln>
            <a:effectLst/>
          </p:spPr>
        </p:cxnSp>
        <p:sp>
          <p:nvSpPr>
            <p:cNvPr id="136" name="Rectangle 135">
              <a:extLst>
                <a:ext uri="{FF2B5EF4-FFF2-40B4-BE49-F238E27FC236}">
                  <a16:creationId xmlns:a16="http://schemas.microsoft.com/office/drawing/2014/main" id="{B4581911-DB1C-46F3-8AC0-1443B47A498C}"/>
                </a:ext>
              </a:extLst>
            </p:cNvPr>
            <p:cNvSpPr/>
            <p:nvPr/>
          </p:nvSpPr>
          <p:spPr bwMode="auto">
            <a:xfrm>
              <a:off x="6058020" y="2459088"/>
              <a:ext cx="4017664" cy="569617"/>
            </a:xfrm>
            <a:prstGeom prst="rect">
              <a:avLst/>
            </a:prstGeom>
            <a:solidFill>
              <a:srgbClr val="FFFFFF"/>
            </a:solidFill>
            <a:ln w="19050" cap="flat" cmpd="sng" algn="ctr">
              <a:solidFill>
                <a:srgbClr val="0078D3"/>
              </a:solidFill>
              <a:prstDash val="solid"/>
            </a:ln>
            <a:effectLst>
              <a:outerShdw blurRad="114300" dir="2700000" algn="tl" rotWithShape="0">
                <a:prstClr val="black">
                  <a:alpha val="3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100" b="1" i="0" u="none" strike="noStrike" kern="0" cap="none" spc="0" normalizeH="0" baseline="0" noProof="0">
                  <a:ln>
                    <a:noFill/>
                  </a:ln>
                  <a:gradFill>
                    <a:gsLst>
                      <a:gs pos="0">
                        <a:srgbClr val="0078D3"/>
                      </a:gs>
                      <a:gs pos="100000">
                        <a:srgbClr val="0078D3"/>
                      </a:gs>
                    </a:gsLst>
                    <a:lin ang="5400000" scaled="0"/>
                  </a:gradFill>
                  <a:effectLst/>
                  <a:uLnTx/>
                  <a:uFillTx/>
                  <a:latin typeface="Segoe UI Semibold" panose="020B0702040204020203" pitchFamily="34" charset="0"/>
                  <a:ea typeface="+mn-ea"/>
                  <a:cs typeface="Segoe UI Semibold" panose="020B0702040204020203" pitchFamily="34" charset="0"/>
                </a:rPr>
                <a:t>SIEM</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Azure Sentinel</a:t>
              </a:r>
            </a:p>
          </p:txBody>
        </p:sp>
        <p:sp>
          <p:nvSpPr>
            <p:cNvPr id="137" name="Rectangle 136">
              <a:extLst>
                <a:ext uri="{FF2B5EF4-FFF2-40B4-BE49-F238E27FC236}">
                  <a16:creationId xmlns:a16="http://schemas.microsoft.com/office/drawing/2014/main" id="{BF7FB51C-40D1-4C09-8604-CC2349DA4FEB}"/>
                </a:ext>
              </a:extLst>
            </p:cNvPr>
            <p:cNvSpPr/>
            <p:nvPr/>
          </p:nvSpPr>
          <p:spPr bwMode="auto">
            <a:xfrm>
              <a:off x="10164064" y="3062118"/>
              <a:ext cx="109728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3</a:t>
              </a:r>
              <a:r>
                <a:rPr kumimoji="0" lang="en-US" sz="1000" b="1" i="0" u="none" strike="noStrike" kern="0" cap="none" spc="0" normalizeH="0" baseline="3000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rd</a:t>
              </a:r>
              <a: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-party </a:t>
              </a:r>
              <a:b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and partners</a:t>
              </a:r>
            </a:p>
          </p:txBody>
        </p:sp>
        <p:cxnSp>
          <p:nvCxnSpPr>
            <p:cNvPr id="138" name="Straight Connector 137">
              <a:extLst>
                <a:ext uri="{FF2B5EF4-FFF2-40B4-BE49-F238E27FC236}">
                  <a16:creationId xmlns:a16="http://schemas.microsoft.com/office/drawing/2014/main" id="{B5023688-B116-411D-8468-01677AEF046A}"/>
                </a:ext>
                <a:ext uri="{C183D7F6-B498-43B3-948B-1728B52AA6E4}">
                  <adec:decorative xmlns:adec="http://schemas.microsoft.com/office/drawing/2017/decorative" val="1"/>
                </a:ext>
              </a:extLst>
            </p:cNvPr>
            <p:cNvCxnSpPr>
              <a:cxnSpLocks/>
            </p:cNvCxnSpPr>
            <p:nvPr/>
          </p:nvCxnSpPr>
          <p:spPr>
            <a:xfrm>
              <a:off x="5681911" y="2743896"/>
              <a:ext cx="332258" cy="0"/>
            </a:xfrm>
            <a:prstGeom prst="line">
              <a:avLst/>
            </a:prstGeom>
            <a:noFill/>
            <a:ln w="22225" cap="rnd" cmpd="sng" algn="ctr">
              <a:solidFill>
                <a:schemeClr val="accent5"/>
              </a:solidFill>
              <a:prstDash val="sysDot"/>
              <a:headEnd type="none" w="lg" len="med"/>
              <a:tailEnd type="none" w="lg" len="med"/>
            </a:ln>
            <a:effectLst/>
          </p:spPr>
        </p:cxnSp>
        <p:grpSp>
          <p:nvGrpSpPr>
            <p:cNvPr id="16" name="Group 15">
              <a:extLst>
                <a:ext uri="{FF2B5EF4-FFF2-40B4-BE49-F238E27FC236}">
                  <a16:creationId xmlns:a16="http://schemas.microsoft.com/office/drawing/2014/main" id="{4815C017-CD37-463C-83B8-EA69BC475518}"/>
                </a:ext>
                <a:ext uri="{C183D7F6-B498-43B3-948B-1728B52AA6E4}">
                  <adec:decorative xmlns:adec="http://schemas.microsoft.com/office/drawing/2017/decorative" val="1"/>
                </a:ext>
              </a:extLst>
            </p:cNvPr>
            <p:cNvGrpSpPr/>
            <p:nvPr/>
          </p:nvGrpSpPr>
          <p:grpSpPr>
            <a:xfrm>
              <a:off x="10413940" y="2445132"/>
              <a:ext cx="597529" cy="597529"/>
              <a:chOff x="10413940" y="2267778"/>
              <a:chExt cx="597529" cy="597529"/>
            </a:xfrm>
          </p:grpSpPr>
          <p:sp>
            <p:nvSpPr>
              <p:cNvPr id="139" name="Oval 138">
                <a:extLst>
                  <a:ext uri="{FF2B5EF4-FFF2-40B4-BE49-F238E27FC236}">
                    <a16:creationId xmlns:a16="http://schemas.microsoft.com/office/drawing/2014/main" id="{B489A348-342B-4B28-B756-4C7D6E7B2651}"/>
                  </a:ext>
                </a:extLst>
              </p:cNvPr>
              <p:cNvSpPr/>
              <p:nvPr/>
            </p:nvSpPr>
            <p:spPr bwMode="auto">
              <a:xfrm>
                <a:off x="10413940" y="2267778"/>
                <a:ext cx="597529" cy="597529"/>
              </a:xfrm>
              <a:prstGeom prst="ellipse">
                <a:avLst/>
              </a:prstGeom>
              <a:solidFill>
                <a:schemeClr val="accent1"/>
              </a:solidFill>
              <a:ln w="19050" cap="flat" cmpd="sng" algn="ctr">
                <a:solidFill>
                  <a:srgbClr val="0078D3"/>
                </a:solidFill>
                <a:prstDash val="solid"/>
              </a:ln>
              <a:effectLst>
                <a:outerShdw blurRad="114300" dir="2700000" algn="tl" rotWithShape="0">
                  <a:prstClr val="black">
                    <a:alpha val="3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100" b="1" i="0" u="none" strike="noStrike" kern="0" cap="none" spc="0" normalizeH="0" baseline="0" noProof="0" err="1">
                  <a:ln>
                    <a:noFill/>
                  </a:ln>
                  <a:gradFill>
                    <a:gsLst>
                      <a:gs pos="0">
                        <a:srgbClr val="0078D3"/>
                      </a:gs>
                      <a:gs pos="100000">
                        <a:srgbClr val="0078D3"/>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40" name="Graphic 172" descr="hands, partner, partnership, handshake">
                <a:extLst>
                  <a:ext uri="{FF2B5EF4-FFF2-40B4-BE49-F238E27FC236}">
                    <a16:creationId xmlns:a16="http://schemas.microsoft.com/office/drawing/2014/main" id="{ACD8EF7C-2F4D-4B24-A608-A06B4656E88F}"/>
                  </a:ext>
                </a:extLst>
              </p:cNvPr>
              <p:cNvGrpSpPr/>
              <p:nvPr/>
            </p:nvGrpSpPr>
            <p:grpSpPr>
              <a:xfrm>
                <a:off x="10542865" y="2407508"/>
                <a:ext cx="339679" cy="318068"/>
                <a:chOff x="9586592" y="1858875"/>
                <a:chExt cx="409909" cy="383830"/>
              </a:xfrm>
            </p:grpSpPr>
            <p:sp>
              <p:nvSpPr>
                <p:cNvPr id="141" name="Freeform: Shape 140">
                  <a:extLst>
                    <a:ext uri="{FF2B5EF4-FFF2-40B4-BE49-F238E27FC236}">
                      <a16:creationId xmlns:a16="http://schemas.microsoft.com/office/drawing/2014/main" id="{0CA5425A-6080-40DB-BE63-10DB2FD5FCB4}"/>
                    </a:ext>
                  </a:extLst>
                </p:cNvPr>
                <p:cNvSpPr/>
                <p:nvPr/>
              </p:nvSpPr>
              <p:spPr>
                <a:xfrm>
                  <a:off x="9588637" y="1860890"/>
                  <a:ext cx="382411" cy="381815"/>
                </a:xfrm>
                <a:custGeom>
                  <a:avLst/>
                  <a:gdLst>
                    <a:gd name="connsiteX0" fmla="*/ 71746 w 382411"/>
                    <a:gd name="connsiteY0" fmla="*/ 225754 h 381815"/>
                    <a:gd name="connsiteX1" fmla="*/ 71746 w 382411"/>
                    <a:gd name="connsiteY1" fmla="*/ 184695 h 381815"/>
                    <a:gd name="connsiteX2" fmla="*/ 40771 w 382411"/>
                    <a:gd name="connsiteY2" fmla="*/ 178068 h 381815"/>
                    <a:gd name="connsiteX3" fmla="*/ 1297 w 382411"/>
                    <a:gd name="connsiteY3" fmla="*/ 138305 h 381815"/>
                    <a:gd name="connsiteX4" fmla="*/ 1297 w 382411"/>
                    <a:gd name="connsiteY4" fmla="*/ 131678 h 381815"/>
                    <a:gd name="connsiteX5" fmla="*/ 131966 w 382411"/>
                    <a:gd name="connsiteY5" fmla="*/ 1297 h 381815"/>
                    <a:gd name="connsiteX6" fmla="*/ 138593 w 382411"/>
                    <a:gd name="connsiteY6" fmla="*/ 1297 h 381815"/>
                    <a:gd name="connsiteX7" fmla="*/ 169568 w 382411"/>
                    <a:gd name="connsiteY7" fmla="*/ 32271 h 381815"/>
                    <a:gd name="connsiteX8" fmla="*/ 169568 w 382411"/>
                    <a:gd name="connsiteY8" fmla="*/ 32271 h 381815"/>
                    <a:gd name="connsiteX9" fmla="*/ 152856 w 382411"/>
                    <a:gd name="connsiteY9" fmla="*/ 37890 h 381815"/>
                    <a:gd name="connsiteX10" fmla="*/ 150263 w 382411"/>
                    <a:gd name="connsiteY10" fmla="*/ 40339 h 381815"/>
                    <a:gd name="connsiteX11" fmla="*/ 111221 w 382411"/>
                    <a:gd name="connsiteY11" fmla="*/ 117847 h 381815"/>
                    <a:gd name="connsiteX12" fmla="*/ 107763 w 382411"/>
                    <a:gd name="connsiteY12" fmla="*/ 134991 h 381815"/>
                    <a:gd name="connsiteX13" fmla="*/ 115831 w 382411"/>
                    <a:gd name="connsiteY13" fmla="*/ 154441 h 381815"/>
                    <a:gd name="connsiteX14" fmla="*/ 135280 w 382411"/>
                    <a:gd name="connsiteY14" fmla="*/ 162508 h 381815"/>
                    <a:gd name="connsiteX15" fmla="*/ 176483 w 382411"/>
                    <a:gd name="connsiteY15" fmla="*/ 121449 h 381815"/>
                    <a:gd name="connsiteX16" fmla="*/ 217687 w 382411"/>
                    <a:gd name="connsiteY16" fmla="*/ 80390 h 381815"/>
                    <a:gd name="connsiteX17" fmla="*/ 238289 w 382411"/>
                    <a:gd name="connsiteY17" fmla="*/ 87305 h 381815"/>
                    <a:gd name="connsiteX18" fmla="*/ 373857 w 382411"/>
                    <a:gd name="connsiteY18" fmla="*/ 222585 h 381815"/>
                    <a:gd name="connsiteX19" fmla="*/ 373569 w 382411"/>
                    <a:gd name="connsiteY19" fmla="*/ 264076 h 381815"/>
                    <a:gd name="connsiteX20" fmla="*/ 332653 w 382411"/>
                    <a:gd name="connsiteY20" fmla="*/ 263788 h 381815"/>
                    <a:gd name="connsiteX21" fmla="*/ 332653 w 382411"/>
                    <a:gd name="connsiteY21" fmla="*/ 263788 h 381815"/>
                    <a:gd name="connsiteX22" fmla="*/ 332653 w 382411"/>
                    <a:gd name="connsiteY22" fmla="*/ 304847 h 381815"/>
                    <a:gd name="connsiteX23" fmla="*/ 291450 w 382411"/>
                    <a:gd name="connsiteY23" fmla="*/ 304847 h 381815"/>
                    <a:gd name="connsiteX24" fmla="*/ 291450 w 382411"/>
                    <a:gd name="connsiteY24" fmla="*/ 345906 h 381815"/>
                    <a:gd name="connsiteX25" fmla="*/ 250246 w 382411"/>
                    <a:gd name="connsiteY25" fmla="*/ 345906 h 381815"/>
                    <a:gd name="connsiteX26" fmla="*/ 236560 w 382411"/>
                    <a:gd name="connsiteY26" fmla="*/ 332220 h 381815"/>
                    <a:gd name="connsiteX27" fmla="*/ 236560 w 382411"/>
                    <a:gd name="connsiteY27" fmla="*/ 373279 h 381815"/>
                    <a:gd name="connsiteX28" fmla="*/ 195356 w 382411"/>
                    <a:gd name="connsiteY28" fmla="*/ 373279 h 381815"/>
                    <a:gd name="connsiteX29" fmla="*/ 183399 w 382411"/>
                    <a:gd name="connsiteY29" fmla="*/ 361322 h 381815"/>
                    <a:gd name="connsiteX30" fmla="*/ 195356 w 382411"/>
                    <a:gd name="connsiteY30" fmla="*/ 349364 h 381815"/>
                    <a:gd name="connsiteX31" fmla="*/ 195356 w 382411"/>
                    <a:gd name="connsiteY31" fmla="*/ 308305 h 381815"/>
                    <a:gd name="connsiteX32" fmla="*/ 154153 w 382411"/>
                    <a:gd name="connsiteY32" fmla="*/ 308305 h 381815"/>
                    <a:gd name="connsiteX33" fmla="*/ 154153 w 382411"/>
                    <a:gd name="connsiteY33" fmla="*/ 267246 h 381815"/>
                    <a:gd name="connsiteX34" fmla="*/ 112949 w 382411"/>
                    <a:gd name="connsiteY34" fmla="*/ 267246 h 381815"/>
                    <a:gd name="connsiteX35" fmla="*/ 112949 w 382411"/>
                    <a:gd name="connsiteY35" fmla="*/ 226186 h 381815"/>
                    <a:gd name="connsiteX36" fmla="*/ 71746 w 382411"/>
                    <a:gd name="connsiteY36" fmla="*/ 225754 h 38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2411" h="381815">
                      <a:moveTo>
                        <a:pt x="71746" y="225754"/>
                      </a:moveTo>
                      <a:cubicBezTo>
                        <a:pt x="83127" y="214373"/>
                        <a:pt x="83127" y="195932"/>
                        <a:pt x="71746" y="184695"/>
                      </a:cubicBezTo>
                      <a:cubicBezTo>
                        <a:pt x="63390" y="176339"/>
                        <a:pt x="51144" y="174034"/>
                        <a:pt x="40771" y="178068"/>
                      </a:cubicBezTo>
                      <a:cubicBezTo>
                        <a:pt x="2881" y="140178"/>
                        <a:pt x="1297" y="138305"/>
                        <a:pt x="1297" y="138305"/>
                      </a:cubicBezTo>
                      <a:cubicBezTo>
                        <a:pt x="-432" y="136576"/>
                        <a:pt x="-432" y="133551"/>
                        <a:pt x="1297" y="131678"/>
                      </a:cubicBezTo>
                      <a:cubicBezTo>
                        <a:pt x="131966" y="1297"/>
                        <a:pt x="131966" y="1297"/>
                        <a:pt x="131966" y="1297"/>
                      </a:cubicBezTo>
                      <a:cubicBezTo>
                        <a:pt x="133695" y="-432"/>
                        <a:pt x="136865" y="-432"/>
                        <a:pt x="138593" y="1297"/>
                      </a:cubicBezTo>
                      <a:cubicBezTo>
                        <a:pt x="165390" y="28093"/>
                        <a:pt x="169136" y="31695"/>
                        <a:pt x="169568" y="32271"/>
                      </a:cubicBezTo>
                      <a:lnTo>
                        <a:pt x="169568" y="32271"/>
                      </a:lnTo>
                      <a:cubicBezTo>
                        <a:pt x="152856" y="37890"/>
                        <a:pt x="152856" y="37890"/>
                        <a:pt x="152856" y="37890"/>
                      </a:cubicBezTo>
                      <a:cubicBezTo>
                        <a:pt x="151704" y="38322"/>
                        <a:pt x="150839" y="39186"/>
                        <a:pt x="150263" y="40339"/>
                      </a:cubicBezTo>
                      <a:cubicBezTo>
                        <a:pt x="111221" y="117847"/>
                        <a:pt x="111221" y="117847"/>
                        <a:pt x="111221" y="117847"/>
                      </a:cubicBezTo>
                      <a:cubicBezTo>
                        <a:pt x="109060" y="123178"/>
                        <a:pt x="107763" y="128941"/>
                        <a:pt x="107763" y="134991"/>
                      </a:cubicBezTo>
                      <a:cubicBezTo>
                        <a:pt x="107763" y="142483"/>
                        <a:pt x="110788" y="149398"/>
                        <a:pt x="115831" y="154441"/>
                      </a:cubicBezTo>
                      <a:cubicBezTo>
                        <a:pt x="120729" y="159339"/>
                        <a:pt x="127644" y="162508"/>
                        <a:pt x="135280" y="162508"/>
                      </a:cubicBezTo>
                      <a:cubicBezTo>
                        <a:pt x="158043" y="162508"/>
                        <a:pt x="176483" y="144068"/>
                        <a:pt x="176483" y="121449"/>
                      </a:cubicBezTo>
                      <a:cubicBezTo>
                        <a:pt x="176483" y="98830"/>
                        <a:pt x="194924" y="80390"/>
                        <a:pt x="217687" y="80390"/>
                      </a:cubicBezTo>
                      <a:cubicBezTo>
                        <a:pt x="225178" y="80390"/>
                        <a:pt x="232670" y="82695"/>
                        <a:pt x="238289" y="87305"/>
                      </a:cubicBezTo>
                      <a:cubicBezTo>
                        <a:pt x="373857" y="222585"/>
                        <a:pt x="373857" y="222585"/>
                        <a:pt x="373857" y="222585"/>
                      </a:cubicBezTo>
                      <a:cubicBezTo>
                        <a:pt x="385382" y="234110"/>
                        <a:pt x="385238" y="252551"/>
                        <a:pt x="373569" y="264076"/>
                      </a:cubicBezTo>
                      <a:cubicBezTo>
                        <a:pt x="362043" y="275169"/>
                        <a:pt x="343891" y="274881"/>
                        <a:pt x="332653" y="263788"/>
                      </a:cubicBezTo>
                      <a:lnTo>
                        <a:pt x="332653" y="263788"/>
                      </a:lnTo>
                      <a:cubicBezTo>
                        <a:pt x="344035" y="275169"/>
                        <a:pt x="344035" y="293610"/>
                        <a:pt x="332653" y="304847"/>
                      </a:cubicBezTo>
                      <a:cubicBezTo>
                        <a:pt x="321272" y="316229"/>
                        <a:pt x="302831" y="316229"/>
                        <a:pt x="291450" y="304847"/>
                      </a:cubicBezTo>
                      <a:cubicBezTo>
                        <a:pt x="302831" y="316229"/>
                        <a:pt x="302831" y="334669"/>
                        <a:pt x="291450" y="345906"/>
                      </a:cubicBezTo>
                      <a:cubicBezTo>
                        <a:pt x="280068" y="357288"/>
                        <a:pt x="261628" y="357288"/>
                        <a:pt x="250246" y="345906"/>
                      </a:cubicBezTo>
                      <a:cubicBezTo>
                        <a:pt x="250246" y="345906"/>
                        <a:pt x="250246" y="345906"/>
                        <a:pt x="236560" y="332220"/>
                      </a:cubicBezTo>
                      <a:cubicBezTo>
                        <a:pt x="247941" y="343601"/>
                        <a:pt x="247941" y="362042"/>
                        <a:pt x="236560" y="373279"/>
                      </a:cubicBezTo>
                      <a:cubicBezTo>
                        <a:pt x="225178" y="384661"/>
                        <a:pt x="206738" y="384661"/>
                        <a:pt x="195356" y="373279"/>
                      </a:cubicBezTo>
                      <a:cubicBezTo>
                        <a:pt x="195356" y="373279"/>
                        <a:pt x="195356" y="373279"/>
                        <a:pt x="183399" y="361322"/>
                      </a:cubicBezTo>
                      <a:cubicBezTo>
                        <a:pt x="195356" y="349364"/>
                        <a:pt x="195356" y="349364"/>
                        <a:pt x="195356" y="349364"/>
                      </a:cubicBezTo>
                      <a:cubicBezTo>
                        <a:pt x="206738" y="337983"/>
                        <a:pt x="206738" y="319542"/>
                        <a:pt x="195356" y="308305"/>
                      </a:cubicBezTo>
                      <a:cubicBezTo>
                        <a:pt x="183975" y="296923"/>
                        <a:pt x="165534" y="296923"/>
                        <a:pt x="154153" y="308305"/>
                      </a:cubicBezTo>
                      <a:cubicBezTo>
                        <a:pt x="165534" y="296923"/>
                        <a:pt x="165534" y="278483"/>
                        <a:pt x="154153" y="267246"/>
                      </a:cubicBezTo>
                      <a:cubicBezTo>
                        <a:pt x="142771" y="255864"/>
                        <a:pt x="124331" y="255864"/>
                        <a:pt x="112949" y="267246"/>
                      </a:cubicBezTo>
                      <a:cubicBezTo>
                        <a:pt x="124331" y="255864"/>
                        <a:pt x="124331" y="237424"/>
                        <a:pt x="112949" y="226186"/>
                      </a:cubicBezTo>
                      <a:cubicBezTo>
                        <a:pt x="101712" y="214373"/>
                        <a:pt x="83271" y="214373"/>
                        <a:pt x="71746" y="225754"/>
                      </a:cubicBezTo>
                    </a:path>
                  </a:pathLst>
                </a:custGeom>
                <a:solidFill>
                  <a:schemeClr val="tx2"/>
                </a:solidFill>
                <a:ln w="1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68C714EE-CB98-412C-8873-0D51DFC85768}"/>
                    </a:ext>
                  </a:extLst>
                </p:cNvPr>
                <p:cNvSpPr/>
                <p:nvPr/>
              </p:nvSpPr>
              <p:spPr>
                <a:xfrm>
                  <a:off x="9586592" y="1858875"/>
                  <a:ext cx="409909" cy="383543"/>
                </a:xfrm>
                <a:custGeom>
                  <a:avLst/>
                  <a:gdLst>
                    <a:gd name="connsiteX0" fmla="*/ 8536 w 409909"/>
                    <a:gd name="connsiteY0" fmla="*/ 210627 h 383544"/>
                    <a:gd name="connsiteX1" fmla="*/ 8536 w 409909"/>
                    <a:gd name="connsiteY1" fmla="*/ 251686 h 383544"/>
                    <a:gd name="connsiteX2" fmla="*/ 49740 w 409909"/>
                    <a:gd name="connsiteY2" fmla="*/ 251686 h 383544"/>
                    <a:gd name="connsiteX3" fmla="*/ 73799 w 409909"/>
                    <a:gd name="connsiteY3" fmla="*/ 227627 h 383544"/>
                    <a:gd name="connsiteX4" fmla="*/ 73799 w 409909"/>
                    <a:gd name="connsiteY4" fmla="*/ 186568 h 383544"/>
                    <a:gd name="connsiteX5" fmla="*/ 32595 w 409909"/>
                    <a:gd name="connsiteY5" fmla="*/ 186568 h 383544"/>
                    <a:gd name="connsiteX6" fmla="*/ 8536 w 409909"/>
                    <a:gd name="connsiteY6" fmla="*/ 210627 h 383544"/>
                    <a:gd name="connsiteX7" fmla="*/ 8536 w 409909"/>
                    <a:gd name="connsiteY7" fmla="*/ 210627 h 383544"/>
                    <a:gd name="connsiteX8" fmla="*/ 8536 w 409909"/>
                    <a:gd name="connsiteY8" fmla="*/ 210627 h 383544"/>
                    <a:gd name="connsiteX9" fmla="*/ 49740 w 409909"/>
                    <a:gd name="connsiteY9" fmla="*/ 251830 h 383544"/>
                    <a:gd name="connsiteX10" fmla="*/ 49740 w 409909"/>
                    <a:gd name="connsiteY10" fmla="*/ 292890 h 383544"/>
                    <a:gd name="connsiteX11" fmla="*/ 90943 w 409909"/>
                    <a:gd name="connsiteY11" fmla="*/ 292890 h 383544"/>
                    <a:gd name="connsiteX12" fmla="*/ 115002 w 409909"/>
                    <a:gd name="connsiteY12" fmla="*/ 268830 h 383544"/>
                    <a:gd name="connsiteX13" fmla="*/ 115002 w 409909"/>
                    <a:gd name="connsiteY13" fmla="*/ 227771 h 383544"/>
                    <a:gd name="connsiteX14" fmla="*/ 73799 w 409909"/>
                    <a:gd name="connsiteY14" fmla="*/ 227771 h 383544"/>
                    <a:gd name="connsiteX15" fmla="*/ 49740 w 409909"/>
                    <a:gd name="connsiteY15" fmla="*/ 251830 h 383544"/>
                    <a:gd name="connsiteX16" fmla="*/ 49740 w 409909"/>
                    <a:gd name="connsiteY16" fmla="*/ 251830 h 383544"/>
                    <a:gd name="connsiteX17" fmla="*/ 49740 w 409909"/>
                    <a:gd name="connsiteY17" fmla="*/ 251830 h 383544"/>
                    <a:gd name="connsiteX18" fmla="*/ 90943 w 409909"/>
                    <a:gd name="connsiteY18" fmla="*/ 292890 h 383544"/>
                    <a:gd name="connsiteX19" fmla="*/ 90943 w 409909"/>
                    <a:gd name="connsiteY19" fmla="*/ 333949 h 383544"/>
                    <a:gd name="connsiteX20" fmla="*/ 132146 w 409909"/>
                    <a:gd name="connsiteY20" fmla="*/ 333949 h 383544"/>
                    <a:gd name="connsiteX21" fmla="*/ 156206 w 409909"/>
                    <a:gd name="connsiteY21" fmla="*/ 309890 h 383544"/>
                    <a:gd name="connsiteX22" fmla="*/ 156206 w 409909"/>
                    <a:gd name="connsiteY22" fmla="*/ 268830 h 383544"/>
                    <a:gd name="connsiteX23" fmla="*/ 115002 w 409909"/>
                    <a:gd name="connsiteY23" fmla="*/ 268830 h 383544"/>
                    <a:gd name="connsiteX24" fmla="*/ 90943 w 409909"/>
                    <a:gd name="connsiteY24" fmla="*/ 292890 h 383544"/>
                    <a:gd name="connsiteX25" fmla="*/ 90943 w 409909"/>
                    <a:gd name="connsiteY25" fmla="*/ 292890 h 383544"/>
                    <a:gd name="connsiteX26" fmla="*/ 90943 w 409909"/>
                    <a:gd name="connsiteY26" fmla="*/ 292890 h 383544"/>
                    <a:gd name="connsiteX27" fmla="*/ 132146 w 409909"/>
                    <a:gd name="connsiteY27" fmla="*/ 333949 h 383544"/>
                    <a:gd name="connsiteX28" fmla="*/ 132146 w 409909"/>
                    <a:gd name="connsiteY28" fmla="*/ 375008 h 383544"/>
                    <a:gd name="connsiteX29" fmla="*/ 173350 w 409909"/>
                    <a:gd name="connsiteY29" fmla="*/ 375008 h 383544"/>
                    <a:gd name="connsiteX30" fmla="*/ 197409 w 409909"/>
                    <a:gd name="connsiteY30" fmla="*/ 350949 h 383544"/>
                    <a:gd name="connsiteX31" fmla="*/ 197409 w 409909"/>
                    <a:gd name="connsiteY31" fmla="*/ 309890 h 383544"/>
                    <a:gd name="connsiteX32" fmla="*/ 156206 w 409909"/>
                    <a:gd name="connsiteY32" fmla="*/ 309890 h 383544"/>
                    <a:gd name="connsiteX33" fmla="*/ 132146 w 409909"/>
                    <a:gd name="connsiteY33" fmla="*/ 333949 h 383544"/>
                    <a:gd name="connsiteX34" fmla="*/ 132146 w 409909"/>
                    <a:gd name="connsiteY34" fmla="*/ 333949 h 383544"/>
                    <a:gd name="connsiteX35" fmla="*/ 132146 w 409909"/>
                    <a:gd name="connsiteY35" fmla="*/ 333949 h 383544"/>
                    <a:gd name="connsiteX36" fmla="*/ 350121 w 409909"/>
                    <a:gd name="connsiteY36" fmla="*/ 198669 h 383544"/>
                    <a:gd name="connsiteX37" fmla="*/ 408613 w 409909"/>
                    <a:gd name="connsiteY37" fmla="*/ 140178 h 383544"/>
                    <a:gd name="connsiteX38" fmla="*/ 408613 w 409909"/>
                    <a:gd name="connsiteY38" fmla="*/ 133551 h 383544"/>
                    <a:gd name="connsiteX39" fmla="*/ 274630 w 409909"/>
                    <a:gd name="connsiteY39" fmla="*/ 0 h 383544"/>
                    <a:gd name="connsiteX40" fmla="*/ 274630 w 409909"/>
                    <a:gd name="connsiteY40" fmla="*/ 0 h 383544"/>
                    <a:gd name="connsiteX41" fmla="*/ 154909 w 409909"/>
                    <a:gd name="connsiteY41" fmla="*/ 39763 h 383544"/>
                    <a:gd name="connsiteX42" fmla="*/ 152316 w 409909"/>
                    <a:gd name="connsiteY42" fmla="*/ 42212 h 383544"/>
                    <a:gd name="connsiteX43" fmla="*/ 113274 w 409909"/>
                    <a:gd name="connsiteY43" fmla="*/ 119864 h 383544"/>
                    <a:gd name="connsiteX44" fmla="*/ 109816 w 409909"/>
                    <a:gd name="connsiteY44" fmla="*/ 137008 h 383544"/>
                    <a:gd name="connsiteX45" fmla="*/ 117884 w 409909"/>
                    <a:gd name="connsiteY45" fmla="*/ 156457 h 383544"/>
                    <a:gd name="connsiteX46" fmla="*/ 137333 w 409909"/>
                    <a:gd name="connsiteY46" fmla="*/ 164525 h 383544"/>
                    <a:gd name="connsiteX47" fmla="*/ 178536 w 409909"/>
                    <a:gd name="connsiteY47" fmla="*/ 123466 h 383544"/>
                    <a:gd name="connsiteX48" fmla="*/ 219740 w 409909"/>
                    <a:gd name="connsiteY48" fmla="*/ 82407 h 383544"/>
                    <a:gd name="connsiteX49" fmla="*/ 240342 w 409909"/>
                    <a:gd name="connsiteY49" fmla="*/ 89322 h 383544"/>
                    <a:gd name="connsiteX50" fmla="*/ 350121 w 409909"/>
                    <a:gd name="connsiteY50" fmla="*/ 198669 h 38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9909" h="383544">
                      <a:moveTo>
                        <a:pt x="8536" y="210627"/>
                      </a:moveTo>
                      <a:cubicBezTo>
                        <a:pt x="-2845" y="222008"/>
                        <a:pt x="-2845" y="240449"/>
                        <a:pt x="8536" y="251686"/>
                      </a:cubicBezTo>
                      <a:cubicBezTo>
                        <a:pt x="19917" y="263068"/>
                        <a:pt x="38358" y="263068"/>
                        <a:pt x="49740" y="251686"/>
                      </a:cubicBezTo>
                      <a:cubicBezTo>
                        <a:pt x="73799" y="227627"/>
                        <a:pt x="73799" y="227627"/>
                        <a:pt x="73799" y="227627"/>
                      </a:cubicBezTo>
                      <a:cubicBezTo>
                        <a:pt x="85180" y="216246"/>
                        <a:pt x="85180" y="197805"/>
                        <a:pt x="73799" y="186568"/>
                      </a:cubicBezTo>
                      <a:cubicBezTo>
                        <a:pt x="62417" y="175186"/>
                        <a:pt x="43977" y="175186"/>
                        <a:pt x="32595" y="186568"/>
                      </a:cubicBezTo>
                      <a:lnTo>
                        <a:pt x="8536" y="210627"/>
                      </a:lnTo>
                      <a:lnTo>
                        <a:pt x="8536" y="210627"/>
                      </a:lnTo>
                      <a:lnTo>
                        <a:pt x="8536" y="210627"/>
                      </a:lnTo>
                      <a:close/>
                      <a:moveTo>
                        <a:pt x="49740" y="251830"/>
                      </a:moveTo>
                      <a:cubicBezTo>
                        <a:pt x="38358" y="263212"/>
                        <a:pt x="38358" y="281652"/>
                        <a:pt x="49740" y="292890"/>
                      </a:cubicBezTo>
                      <a:cubicBezTo>
                        <a:pt x="61121" y="304271"/>
                        <a:pt x="79562" y="304271"/>
                        <a:pt x="90943" y="292890"/>
                      </a:cubicBezTo>
                      <a:cubicBezTo>
                        <a:pt x="115002" y="268830"/>
                        <a:pt x="115002" y="268830"/>
                        <a:pt x="115002" y="268830"/>
                      </a:cubicBezTo>
                      <a:cubicBezTo>
                        <a:pt x="126384" y="257449"/>
                        <a:pt x="126384" y="239008"/>
                        <a:pt x="115002" y="227771"/>
                      </a:cubicBezTo>
                      <a:cubicBezTo>
                        <a:pt x="103621" y="216390"/>
                        <a:pt x="85180" y="216390"/>
                        <a:pt x="73799" y="227771"/>
                      </a:cubicBezTo>
                      <a:lnTo>
                        <a:pt x="49740" y="251830"/>
                      </a:lnTo>
                      <a:lnTo>
                        <a:pt x="49740" y="251830"/>
                      </a:lnTo>
                      <a:lnTo>
                        <a:pt x="49740" y="251830"/>
                      </a:lnTo>
                      <a:close/>
                      <a:moveTo>
                        <a:pt x="90943" y="292890"/>
                      </a:moveTo>
                      <a:cubicBezTo>
                        <a:pt x="79562" y="304271"/>
                        <a:pt x="79562" y="322712"/>
                        <a:pt x="90943" y="333949"/>
                      </a:cubicBezTo>
                      <a:cubicBezTo>
                        <a:pt x="102324" y="345330"/>
                        <a:pt x="120765" y="345330"/>
                        <a:pt x="132146" y="333949"/>
                      </a:cubicBezTo>
                      <a:cubicBezTo>
                        <a:pt x="156206" y="309890"/>
                        <a:pt x="156206" y="309890"/>
                        <a:pt x="156206" y="309890"/>
                      </a:cubicBezTo>
                      <a:cubicBezTo>
                        <a:pt x="167587" y="298508"/>
                        <a:pt x="167587" y="280068"/>
                        <a:pt x="156206" y="268830"/>
                      </a:cubicBezTo>
                      <a:cubicBezTo>
                        <a:pt x="144824" y="257449"/>
                        <a:pt x="126384" y="257449"/>
                        <a:pt x="115002" y="268830"/>
                      </a:cubicBezTo>
                      <a:lnTo>
                        <a:pt x="90943" y="292890"/>
                      </a:lnTo>
                      <a:lnTo>
                        <a:pt x="90943" y="292890"/>
                      </a:lnTo>
                      <a:lnTo>
                        <a:pt x="90943" y="292890"/>
                      </a:lnTo>
                      <a:close/>
                      <a:moveTo>
                        <a:pt x="132146" y="333949"/>
                      </a:moveTo>
                      <a:cubicBezTo>
                        <a:pt x="120765" y="345330"/>
                        <a:pt x="120765" y="363771"/>
                        <a:pt x="132146" y="375008"/>
                      </a:cubicBezTo>
                      <a:cubicBezTo>
                        <a:pt x="143528" y="386390"/>
                        <a:pt x="161969" y="386390"/>
                        <a:pt x="173350" y="375008"/>
                      </a:cubicBezTo>
                      <a:cubicBezTo>
                        <a:pt x="197409" y="350949"/>
                        <a:pt x="197409" y="350949"/>
                        <a:pt x="197409" y="350949"/>
                      </a:cubicBezTo>
                      <a:cubicBezTo>
                        <a:pt x="208791" y="339568"/>
                        <a:pt x="208791" y="321127"/>
                        <a:pt x="197409" y="309890"/>
                      </a:cubicBezTo>
                      <a:cubicBezTo>
                        <a:pt x="186028" y="298508"/>
                        <a:pt x="167587" y="298508"/>
                        <a:pt x="156206" y="309890"/>
                      </a:cubicBezTo>
                      <a:lnTo>
                        <a:pt x="132146" y="333949"/>
                      </a:lnTo>
                      <a:lnTo>
                        <a:pt x="132146" y="333949"/>
                      </a:lnTo>
                      <a:lnTo>
                        <a:pt x="132146" y="333949"/>
                      </a:lnTo>
                      <a:close/>
                      <a:moveTo>
                        <a:pt x="350121" y="198669"/>
                      </a:moveTo>
                      <a:lnTo>
                        <a:pt x="408613" y="140178"/>
                      </a:lnTo>
                      <a:cubicBezTo>
                        <a:pt x="410342" y="138449"/>
                        <a:pt x="410342" y="135424"/>
                        <a:pt x="408613" y="133551"/>
                      </a:cubicBezTo>
                      <a:cubicBezTo>
                        <a:pt x="274630" y="0"/>
                        <a:pt x="274630" y="0"/>
                        <a:pt x="274630" y="0"/>
                      </a:cubicBezTo>
                      <a:lnTo>
                        <a:pt x="274630" y="0"/>
                      </a:lnTo>
                      <a:cubicBezTo>
                        <a:pt x="154909" y="39763"/>
                        <a:pt x="154909" y="39763"/>
                        <a:pt x="154909" y="39763"/>
                      </a:cubicBezTo>
                      <a:cubicBezTo>
                        <a:pt x="153757" y="40195"/>
                        <a:pt x="152892" y="41059"/>
                        <a:pt x="152316" y="42212"/>
                      </a:cubicBezTo>
                      <a:cubicBezTo>
                        <a:pt x="113274" y="119864"/>
                        <a:pt x="113274" y="119864"/>
                        <a:pt x="113274" y="119864"/>
                      </a:cubicBezTo>
                      <a:cubicBezTo>
                        <a:pt x="111113" y="125195"/>
                        <a:pt x="109816" y="130958"/>
                        <a:pt x="109816" y="137008"/>
                      </a:cubicBezTo>
                      <a:cubicBezTo>
                        <a:pt x="109816" y="144500"/>
                        <a:pt x="112841" y="151415"/>
                        <a:pt x="117884" y="156457"/>
                      </a:cubicBezTo>
                      <a:cubicBezTo>
                        <a:pt x="122782" y="161356"/>
                        <a:pt x="129697" y="164525"/>
                        <a:pt x="137333" y="164525"/>
                      </a:cubicBezTo>
                      <a:cubicBezTo>
                        <a:pt x="160096" y="164525"/>
                        <a:pt x="178536" y="146085"/>
                        <a:pt x="178536" y="123466"/>
                      </a:cubicBezTo>
                      <a:cubicBezTo>
                        <a:pt x="178536" y="100847"/>
                        <a:pt x="196977" y="82407"/>
                        <a:pt x="219740" y="82407"/>
                      </a:cubicBezTo>
                      <a:cubicBezTo>
                        <a:pt x="227231" y="82407"/>
                        <a:pt x="235155" y="84136"/>
                        <a:pt x="240342" y="89322"/>
                      </a:cubicBezTo>
                      <a:cubicBezTo>
                        <a:pt x="350121" y="198669"/>
                        <a:pt x="350121" y="198669"/>
                        <a:pt x="350121" y="198669"/>
                      </a:cubicBezTo>
                      <a:close/>
                    </a:path>
                  </a:pathLst>
                </a:custGeom>
                <a:solidFill>
                  <a:schemeClr val="accent2"/>
                </a:solidFill>
                <a:ln w="1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670697DF-F81B-42A2-98DC-B4A4F7EE9C4A}"/>
                </a:ext>
              </a:extLst>
            </p:cNvPr>
            <p:cNvGrpSpPr/>
            <p:nvPr/>
          </p:nvGrpSpPr>
          <p:grpSpPr>
            <a:xfrm>
              <a:off x="5122234" y="2445132"/>
              <a:ext cx="597529" cy="597529"/>
              <a:chOff x="5122234" y="2267778"/>
              <a:chExt cx="597529" cy="597529"/>
            </a:xfrm>
          </p:grpSpPr>
          <p:sp>
            <p:nvSpPr>
              <p:cNvPr id="143" name="Oval 142">
                <a:extLst>
                  <a:ext uri="{FF2B5EF4-FFF2-40B4-BE49-F238E27FC236}">
                    <a16:creationId xmlns:a16="http://schemas.microsoft.com/office/drawing/2014/main" id="{4238706D-524E-474D-804E-4DFC4DDE6F9E}"/>
                  </a:ext>
                </a:extLst>
              </p:cNvPr>
              <p:cNvSpPr/>
              <p:nvPr/>
            </p:nvSpPr>
            <p:spPr bwMode="auto">
              <a:xfrm>
                <a:off x="5122234" y="2267778"/>
                <a:ext cx="597529" cy="597529"/>
              </a:xfrm>
              <a:prstGeom prst="ellipse">
                <a:avLst/>
              </a:prstGeom>
              <a:solidFill>
                <a:schemeClr val="accent1"/>
              </a:solidFill>
              <a:ln w="19050" cap="flat" cmpd="sng" algn="ctr">
                <a:solidFill>
                  <a:srgbClr val="0078D3"/>
                </a:solidFill>
                <a:prstDash val="solid"/>
              </a:ln>
              <a:effectLst>
                <a:outerShdw blurRad="114300" dir="2700000" algn="tl" rotWithShape="0">
                  <a:prstClr val="black">
                    <a:alpha val="3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100" b="1" i="0" u="none" strike="noStrike" kern="0" cap="none" spc="0" normalizeH="0" baseline="0" noProof="0" err="1">
                  <a:ln>
                    <a:noFill/>
                  </a:ln>
                  <a:gradFill>
                    <a:gsLst>
                      <a:gs pos="0">
                        <a:srgbClr val="0078D3"/>
                      </a:gs>
                      <a:gs pos="100000">
                        <a:srgbClr val="0078D3"/>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73" name="Group 161">
                <a:extLst>
                  <a:ext uri="{FF2B5EF4-FFF2-40B4-BE49-F238E27FC236}">
                    <a16:creationId xmlns:a16="http://schemas.microsoft.com/office/drawing/2014/main" id="{5EC1C002-D151-40F8-9A3D-FBD637434923}"/>
                  </a:ext>
                </a:extLst>
              </p:cNvPr>
              <p:cNvGrpSpPr>
                <a:grpSpLocks noChangeAspect="1"/>
              </p:cNvGrpSpPr>
              <p:nvPr/>
            </p:nvGrpSpPr>
            <p:grpSpPr bwMode="auto">
              <a:xfrm>
                <a:off x="5227752" y="2451805"/>
                <a:ext cx="386492" cy="229475"/>
                <a:chOff x="5010" y="2147"/>
                <a:chExt cx="260" cy="159"/>
              </a:xfrm>
              <a:solidFill>
                <a:srgbClr val="FFFFFF"/>
              </a:solidFill>
            </p:grpSpPr>
            <p:sp>
              <p:nvSpPr>
                <p:cNvPr id="174" name="Freeform 162">
                  <a:extLst>
                    <a:ext uri="{FF2B5EF4-FFF2-40B4-BE49-F238E27FC236}">
                      <a16:creationId xmlns:a16="http://schemas.microsoft.com/office/drawing/2014/main" id="{F73AA7D0-4FC6-44F7-B7EF-E3F831B4EA27}"/>
                    </a:ext>
                  </a:extLst>
                </p:cNvPr>
                <p:cNvSpPr>
                  <a:spLocks/>
                </p:cNvSpPr>
                <p:nvPr/>
              </p:nvSpPr>
              <p:spPr bwMode="auto">
                <a:xfrm>
                  <a:off x="5010" y="2147"/>
                  <a:ext cx="204" cy="147"/>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chemeClr val="accent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latin typeface="Segoe UI"/>
                    <a:ea typeface="+mn-ea"/>
                    <a:cs typeface="+mn-cs"/>
                  </a:endParaRPr>
                </a:p>
              </p:txBody>
            </p:sp>
            <p:sp>
              <p:nvSpPr>
                <p:cNvPr id="175" name="Freeform 163">
                  <a:extLst>
                    <a:ext uri="{FF2B5EF4-FFF2-40B4-BE49-F238E27FC236}">
                      <a16:creationId xmlns:a16="http://schemas.microsoft.com/office/drawing/2014/main" id="{A4BA57C8-CBC4-408E-A5FB-97F349D1DB87}"/>
                    </a:ext>
                  </a:extLst>
                </p:cNvPr>
                <p:cNvSpPr>
                  <a:spLocks/>
                </p:cNvSpPr>
                <p:nvPr/>
              </p:nvSpPr>
              <p:spPr bwMode="auto">
                <a:xfrm>
                  <a:off x="5076" y="2199"/>
                  <a:ext cx="194" cy="10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325" name="Rectangle 324">
              <a:extLst>
                <a:ext uri="{FF2B5EF4-FFF2-40B4-BE49-F238E27FC236}">
                  <a16:creationId xmlns:a16="http://schemas.microsoft.com/office/drawing/2014/main" id="{E5A46968-7B4F-4DAE-9358-D8A09853C496}"/>
                </a:ext>
              </a:extLst>
            </p:cNvPr>
            <p:cNvSpPr/>
            <p:nvPr/>
          </p:nvSpPr>
          <p:spPr>
            <a:xfrm>
              <a:off x="7922539" y="5722711"/>
              <a:ext cx="460382" cy="261610"/>
            </a:xfrm>
            <a:prstGeom prst="rect">
              <a:avLst/>
            </a:prstGeom>
          </p:spPr>
          <p:txBody>
            <a:bodyPr wrap="none" lIns="91440" rIns="91440">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050" b="1" i="0" u="none" strike="noStrike" kern="1200" cap="none" spc="0" normalizeH="0" baseline="0" noProof="0">
                  <a:ln>
                    <a:noFill/>
                  </a:ln>
                  <a:gradFill>
                    <a:gsLst>
                      <a:gs pos="0">
                        <a:srgbClr val="0078D3"/>
                      </a:gs>
                      <a:gs pos="100000">
                        <a:srgbClr val="0078D3"/>
                      </a:gs>
                    </a:gsLst>
                    <a:lin ang="5400000" scaled="0"/>
                  </a:gradFill>
                  <a:effectLst/>
                  <a:uLnTx/>
                  <a:uFillTx/>
                  <a:latin typeface="Segoe UI Semibold" panose="020B0702040204020203" pitchFamily="34" charset="0"/>
                  <a:ea typeface="+mn-ea"/>
                  <a:cs typeface="Segoe UI Semibold" panose="020B0702040204020203" pitchFamily="34" charset="0"/>
                </a:rPr>
                <a:t>XDR</a:t>
              </a:r>
            </a:p>
          </p:txBody>
        </p:sp>
        <p:sp>
          <p:nvSpPr>
            <p:cNvPr id="327" name="Rectangle 326">
              <a:extLst>
                <a:ext uri="{FF2B5EF4-FFF2-40B4-BE49-F238E27FC236}">
                  <a16:creationId xmlns:a16="http://schemas.microsoft.com/office/drawing/2014/main" id="{A86CF57F-968A-4EF9-BC79-446D159C8150}"/>
                </a:ext>
              </a:extLst>
            </p:cNvPr>
            <p:cNvSpPr/>
            <p:nvPr/>
          </p:nvSpPr>
          <p:spPr bwMode="auto">
            <a:xfrm>
              <a:off x="5892870" y="3777951"/>
              <a:ext cx="2224247" cy="33137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Defender</a:t>
              </a:r>
            </a:p>
          </p:txBody>
        </p:sp>
        <p:grpSp>
          <p:nvGrpSpPr>
            <p:cNvPr id="328" name="Group 327" descr="Email/docs&#10;">
              <a:extLst>
                <a:ext uri="{FF2B5EF4-FFF2-40B4-BE49-F238E27FC236}">
                  <a16:creationId xmlns:a16="http://schemas.microsoft.com/office/drawing/2014/main" id="{CFBEB626-E4E2-46C0-B7A2-987493246E23}"/>
                </a:ext>
              </a:extLst>
            </p:cNvPr>
            <p:cNvGrpSpPr/>
            <p:nvPr/>
          </p:nvGrpSpPr>
          <p:grpSpPr>
            <a:xfrm>
              <a:off x="5892870" y="4162017"/>
              <a:ext cx="1081537" cy="677409"/>
              <a:chOff x="3025967" y="3686583"/>
              <a:chExt cx="1459912" cy="914400"/>
            </a:xfrm>
          </p:grpSpPr>
          <p:sp>
            <p:nvSpPr>
              <p:cNvPr id="394" name="Rectangle 393" descr="Email/docs">
                <a:extLst>
                  <a:ext uri="{FF2B5EF4-FFF2-40B4-BE49-F238E27FC236}">
                    <a16:creationId xmlns:a16="http://schemas.microsoft.com/office/drawing/2014/main" id="{7CF97FDD-21B4-455B-9928-652D5FAD8736}"/>
                  </a:ext>
                </a:extLst>
              </p:cNvPr>
              <p:cNvSpPr/>
              <p:nvPr/>
            </p:nvSpPr>
            <p:spPr bwMode="auto">
              <a:xfrm>
                <a:off x="3025967" y="3686583"/>
                <a:ext cx="1459912"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Email/docs</a:t>
                </a:r>
              </a:p>
            </p:txBody>
          </p:sp>
          <p:grpSp>
            <p:nvGrpSpPr>
              <p:cNvPr id="395" name="Group 394">
                <a:extLst>
                  <a:ext uri="{FF2B5EF4-FFF2-40B4-BE49-F238E27FC236}">
                    <a16:creationId xmlns:a16="http://schemas.microsoft.com/office/drawing/2014/main" id="{2A750E12-5859-4AD8-9B4E-CC0290F100A8}"/>
                  </a:ext>
                </a:extLst>
              </p:cNvPr>
              <p:cNvGrpSpPr/>
              <p:nvPr/>
            </p:nvGrpSpPr>
            <p:grpSpPr>
              <a:xfrm>
                <a:off x="3531321" y="3961641"/>
                <a:ext cx="449201" cy="197234"/>
                <a:chOff x="3540688" y="3905449"/>
                <a:chExt cx="449201" cy="197234"/>
              </a:xfrm>
            </p:grpSpPr>
            <p:grpSp>
              <p:nvGrpSpPr>
                <p:cNvPr id="396" name="Group 395">
                  <a:extLst>
                    <a:ext uri="{FF2B5EF4-FFF2-40B4-BE49-F238E27FC236}">
                      <a16:creationId xmlns:a16="http://schemas.microsoft.com/office/drawing/2014/main" id="{C11CE92A-8BCF-4412-952F-03F72F070892}"/>
                    </a:ext>
                  </a:extLst>
                </p:cNvPr>
                <p:cNvGrpSpPr/>
                <p:nvPr/>
              </p:nvGrpSpPr>
              <p:grpSpPr>
                <a:xfrm>
                  <a:off x="3540688" y="3906639"/>
                  <a:ext cx="324298" cy="196044"/>
                  <a:chOff x="2218894" y="4259430"/>
                  <a:chExt cx="564176" cy="351279"/>
                </a:xfrm>
                <a:solidFill>
                  <a:schemeClr val="accent1"/>
                </a:solidFill>
              </p:grpSpPr>
              <p:sp>
                <p:nvSpPr>
                  <p:cNvPr id="400" name="Freeform 12">
                    <a:extLst>
                      <a:ext uri="{FF2B5EF4-FFF2-40B4-BE49-F238E27FC236}">
                        <a16:creationId xmlns:a16="http://schemas.microsoft.com/office/drawing/2014/main" id="{4E4CF8DD-9A64-43ED-923C-53120AC353E5}"/>
                      </a:ext>
                    </a:extLst>
                  </p:cNvPr>
                  <p:cNvSpPr>
                    <a:spLocks noEditPoints="1"/>
                  </p:cNvSpPr>
                  <p:nvPr/>
                </p:nvSpPr>
                <p:spPr bwMode="auto">
                  <a:xfrm>
                    <a:off x="2218898" y="4297752"/>
                    <a:ext cx="562049" cy="31295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401" name="Rectangle 13">
                    <a:extLst>
                      <a:ext uri="{FF2B5EF4-FFF2-40B4-BE49-F238E27FC236}">
                        <a16:creationId xmlns:a16="http://schemas.microsoft.com/office/drawing/2014/main" id="{554FDA11-6BEF-4BC0-A05A-D77B19E25B18}"/>
                      </a:ext>
                    </a:extLst>
                  </p:cNvPr>
                  <p:cNvSpPr>
                    <a:spLocks noChangeArrowheads="1"/>
                  </p:cNvSpPr>
                  <p:nvPr/>
                </p:nvSpPr>
                <p:spPr bwMode="auto">
                  <a:xfrm>
                    <a:off x="2780941" y="4297752"/>
                    <a:ext cx="2129" cy="2129"/>
                  </a:xfrm>
                  <a:prstGeom prst="rect">
                    <a:avLst/>
                  </a:prstGeom>
                  <a:grpFill/>
                  <a:ln w="0">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402" name="Rectangle 14">
                    <a:extLst>
                      <a:ext uri="{FF2B5EF4-FFF2-40B4-BE49-F238E27FC236}">
                        <a16:creationId xmlns:a16="http://schemas.microsoft.com/office/drawing/2014/main" id="{B4AB2140-D423-4B75-8B55-7A18E072DF2F}"/>
                      </a:ext>
                    </a:extLst>
                  </p:cNvPr>
                  <p:cNvSpPr>
                    <a:spLocks noChangeArrowheads="1"/>
                  </p:cNvSpPr>
                  <p:nvPr/>
                </p:nvSpPr>
                <p:spPr bwMode="auto">
                  <a:xfrm>
                    <a:off x="2218894" y="4297752"/>
                    <a:ext cx="2129" cy="2129"/>
                  </a:xfrm>
                  <a:prstGeom prst="rect">
                    <a:avLst/>
                  </a:prstGeom>
                  <a:grpFill/>
                  <a:ln w="0">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403" name="Freeform 15">
                    <a:extLst>
                      <a:ext uri="{FF2B5EF4-FFF2-40B4-BE49-F238E27FC236}">
                        <a16:creationId xmlns:a16="http://schemas.microsoft.com/office/drawing/2014/main" id="{20B34ECD-3CF2-4462-8A30-B453A3FA81A8}"/>
                      </a:ext>
                    </a:extLst>
                  </p:cNvPr>
                  <p:cNvSpPr>
                    <a:spLocks/>
                  </p:cNvSpPr>
                  <p:nvPr/>
                </p:nvSpPr>
                <p:spPr bwMode="auto">
                  <a:xfrm>
                    <a:off x="2218894" y="4259430"/>
                    <a:ext cx="562047" cy="140512"/>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404" name="Freeform 16">
                    <a:extLst>
                      <a:ext uri="{FF2B5EF4-FFF2-40B4-BE49-F238E27FC236}">
                        <a16:creationId xmlns:a16="http://schemas.microsoft.com/office/drawing/2014/main" id="{38824012-AE7B-4862-927C-D315A407A585}"/>
                      </a:ext>
                    </a:extLst>
                  </p:cNvPr>
                  <p:cNvSpPr>
                    <a:spLocks/>
                  </p:cNvSpPr>
                  <p:nvPr/>
                </p:nvSpPr>
                <p:spPr bwMode="auto">
                  <a:xfrm>
                    <a:off x="2269989" y="4446779"/>
                    <a:ext cx="106448" cy="106448"/>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397" name="Group 396">
                  <a:extLst>
                    <a:ext uri="{FF2B5EF4-FFF2-40B4-BE49-F238E27FC236}">
                      <a16:creationId xmlns:a16="http://schemas.microsoft.com/office/drawing/2014/main" id="{C4F1ADAD-325C-4656-98C5-FCEB97F2617D}"/>
                    </a:ext>
                  </a:extLst>
                </p:cNvPr>
                <p:cNvGrpSpPr/>
                <p:nvPr/>
              </p:nvGrpSpPr>
              <p:grpSpPr>
                <a:xfrm>
                  <a:off x="3881471" y="3905449"/>
                  <a:ext cx="108418" cy="191834"/>
                  <a:chOff x="3888211" y="3905449"/>
                  <a:chExt cx="108418" cy="191834"/>
                </a:xfrm>
              </p:grpSpPr>
              <p:pic>
                <p:nvPicPr>
                  <p:cNvPr id="398" name="Graphic 397">
                    <a:extLst>
                      <a:ext uri="{FF2B5EF4-FFF2-40B4-BE49-F238E27FC236}">
                        <a16:creationId xmlns:a16="http://schemas.microsoft.com/office/drawing/2014/main" id="{DF7EE2CB-0468-48E8-BC1B-79CBD1CC41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88211" y="4005751"/>
                    <a:ext cx="108418" cy="91532"/>
                  </a:xfrm>
                  <a:prstGeom prst="rect">
                    <a:avLst/>
                  </a:prstGeom>
                </p:spPr>
              </p:pic>
              <p:pic>
                <p:nvPicPr>
                  <p:cNvPr id="399" name="Graphic 398">
                    <a:extLst>
                      <a:ext uri="{FF2B5EF4-FFF2-40B4-BE49-F238E27FC236}">
                        <a16:creationId xmlns:a16="http://schemas.microsoft.com/office/drawing/2014/main" id="{DC5D29AE-EA4F-4B93-8573-A89F91189F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88211" y="3905449"/>
                    <a:ext cx="108418" cy="91532"/>
                  </a:xfrm>
                  <a:prstGeom prst="rect">
                    <a:avLst/>
                  </a:prstGeom>
                </p:spPr>
              </p:pic>
            </p:grpSp>
          </p:grpSp>
        </p:grpSp>
        <p:grpSp>
          <p:nvGrpSpPr>
            <p:cNvPr id="329" name="Group 328" descr="Endpoints&#10;">
              <a:extLst>
                <a:ext uri="{FF2B5EF4-FFF2-40B4-BE49-F238E27FC236}">
                  <a16:creationId xmlns:a16="http://schemas.microsoft.com/office/drawing/2014/main" id="{19068343-AA63-4552-A66E-A07A0A1974BD}"/>
                </a:ext>
              </a:extLst>
            </p:cNvPr>
            <p:cNvGrpSpPr/>
            <p:nvPr/>
          </p:nvGrpSpPr>
          <p:grpSpPr>
            <a:xfrm>
              <a:off x="7035580" y="4162017"/>
              <a:ext cx="1081537" cy="677409"/>
              <a:chOff x="4568452" y="3682256"/>
              <a:chExt cx="1459912" cy="914400"/>
            </a:xfrm>
          </p:grpSpPr>
          <p:sp>
            <p:nvSpPr>
              <p:cNvPr id="390" name="Rectangle 389" descr="Endpoints&#10;">
                <a:extLst>
                  <a:ext uri="{FF2B5EF4-FFF2-40B4-BE49-F238E27FC236}">
                    <a16:creationId xmlns:a16="http://schemas.microsoft.com/office/drawing/2014/main" id="{762AE1C6-280F-47A2-A4CA-15BD11F6CC5D}"/>
                  </a:ext>
                </a:extLst>
              </p:cNvPr>
              <p:cNvSpPr/>
              <p:nvPr/>
            </p:nvSpPr>
            <p:spPr bwMode="auto">
              <a:xfrm>
                <a:off x="4568452" y="3682256"/>
                <a:ext cx="1459912"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Endpoints</a:t>
                </a:r>
              </a:p>
            </p:txBody>
          </p:sp>
          <p:grpSp>
            <p:nvGrpSpPr>
              <p:cNvPr id="391" name="Group 390">
                <a:extLst>
                  <a:ext uri="{FF2B5EF4-FFF2-40B4-BE49-F238E27FC236}">
                    <a16:creationId xmlns:a16="http://schemas.microsoft.com/office/drawing/2014/main" id="{802B30EC-4006-45F3-A5F0-7DB03F8937E8}"/>
                  </a:ext>
                </a:extLst>
              </p:cNvPr>
              <p:cNvGrpSpPr/>
              <p:nvPr/>
            </p:nvGrpSpPr>
            <p:grpSpPr>
              <a:xfrm>
                <a:off x="5137821" y="3927968"/>
                <a:ext cx="321175" cy="264580"/>
                <a:chOff x="5230386" y="4132421"/>
                <a:chExt cx="339443" cy="279629"/>
              </a:xfrm>
            </p:grpSpPr>
            <p:sp>
              <p:nvSpPr>
                <p:cNvPr id="392" name="Freeform 17">
                  <a:extLst>
                    <a:ext uri="{FF2B5EF4-FFF2-40B4-BE49-F238E27FC236}">
                      <a16:creationId xmlns:a16="http://schemas.microsoft.com/office/drawing/2014/main" id="{56D8AE8A-A202-4912-B1DE-5B5527F3A6E4}"/>
                    </a:ext>
                  </a:extLst>
                </p:cNvPr>
                <p:cNvSpPr>
                  <a:spLocks noEditPoints="1"/>
                </p:cNvSpPr>
                <p:nvPr/>
              </p:nvSpPr>
              <p:spPr bwMode="auto">
                <a:xfrm>
                  <a:off x="5452824" y="4132421"/>
                  <a:ext cx="117005" cy="199735"/>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chemeClr val="accent2"/>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93" name="Freeform 18">
                  <a:extLst>
                    <a:ext uri="{FF2B5EF4-FFF2-40B4-BE49-F238E27FC236}">
                      <a16:creationId xmlns:a16="http://schemas.microsoft.com/office/drawing/2014/main" id="{5955E3CA-1D72-4552-A4C4-B06756BEC0DF}"/>
                    </a:ext>
                  </a:extLst>
                </p:cNvPr>
                <p:cNvSpPr>
                  <a:spLocks noEditPoints="1"/>
                </p:cNvSpPr>
                <p:nvPr/>
              </p:nvSpPr>
              <p:spPr bwMode="auto">
                <a:xfrm>
                  <a:off x="5230386" y="4206073"/>
                  <a:ext cx="298298" cy="20597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4"/>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30" name="Group 329" descr="Identities&#10;">
              <a:extLst>
                <a:ext uri="{FF2B5EF4-FFF2-40B4-BE49-F238E27FC236}">
                  <a16:creationId xmlns:a16="http://schemas.microsoft.com/office/drawing/2014/main" id="{2FEC5BB7-24FF-478D-AFEA-A6C61C327AA3}"/>
                </a:ext>
              </a:extLst>
            </p:cNvPr>
            <p:cNvGrpSpPr/>
            <p:nvPr/>
          </p:nvGrpSpPr>
          <p:grpSpPr>
            <a:xfrm>
              <a:off x="5892870" y="4900662"/>
              <a:ext cx="1081537" cy="677409"/>
              <a:chOff x="3025965" y="4679317"/>
              <a:chExt cx="1459912" cy="914400"/>
            </a:xfrm>
          </p:grpSpPr>
          <p:sp>
            <p:nvSpPr>
              <p:cNvPr id="382" name="Rectangle 381" descr="Identities&#10;">
                <a:extLst>
                  <a:ext uri="{FF2B5EF4-FFF2-40B4-BE49-F238E27FC236}">
                    <a16:creationId xmlns:a16="http://schemas.microsoft.com/office/drawing/2014/main" id="{D92503F8-E7D5-4BFD-84C2-0EA410791B37}"/>
                  </a:ext>
                </a:extLst>
              </p:cNvPr>
              <p:cNvSpPr/>
              <p:nvPr/>
            </p:nvSpPr>
            <p:spPr bwMode="auto">
              <a:xfrm>
                <a:off x="3025965" y="4679317"/>
                <a:ext cx="1459912"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Identities</a:t>
                </a:r>
              </a:p>
            </p:txBody>
          </p:sp>
          <p:grpSp>
            <p:nvGrpSpPr>
              <p:cNvPr id="383" name="Group 80">
                <a:extLst>
                  <a:ext uri="{FF2B5EF4-FFF2-40B4-BE49-F238E27FC236}">
                    <a16:creationId xmlns:a16="http://schemas.microsoft.com/office/drawing/2014/main" id="{FBCE9C85-00F0-4EA0-BD60-74CD45433562}"/>
                  </a:ext>
                </a:extLst>
              </p:cNvPr>
              <p:cNvGrpSpPr>
                <a:grpSpLocks noChangeAspect="1"/>
              </p:cNvGrpSpPr>
              <p:nvPr/>
            </p:nvGrpSpPr>
            <p:grpSpPr bwMode="auto">
              <a:xfrm>
                <a:off x="3546426" y="4900128"/>
                <a:ext cx="418992" cy="240204"/>
                <a:chOff x="695" y="1513"/>
                <a:chExt cx="210" cy="124"/>
              </a:xfrm>
              <a:solidFill>
                <a:schemeClr val="tx1"/>
              </a:solidFill>
            </p:grpSpPr>
            <p:sp>
              <p:nvSpPr>
                <p:cNvPr id="384" name="Freeform 81">
                  <a:extLst>
                    <a:ext uri="{FF2B5EF4-FFF2-40B4-BE49-F238E27FC236}">
                      <a16:creationId xmlns:a16="http://schemas.microsoft.com/office/drawing/2014/main" id="{207955A1-47FF-4A25-B858-2DDDC0D4B1C4}"/>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tx2">
                    <a:lumMod val="75000"/>
                  </a:schemeClr>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5" name="Freeform 82">
                  <a:extLst>
                    <a:ext uri="{FF2B5EF4-FFF2-40B4-BE49-F238E27FC236}">
                      <a16:creationId xmlns:a16="http://schemas.microsoft.com/office/drawing/2014/main" id="{D9FA5B06-85BA-45B9-966C-A270501059C1}"/>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accent3"/>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6" name="Freeform 83">
                  <a:extLst>
                    <a:ext uri="{FF2B5EF4-FFF2-40B4-BE49-F238E27FC236}">
                      <a16:creationId xmlns:a16="http://schemas.microsoft.com/office/drawing/2014/main" id="{DF0B1EAF-B95E-4E84-A320-DC0BAE1F6075}"/>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2">
                    <a:lumMod val="75000"/>
                  </a:schemeClr>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7" name="Freeform 84">
                  <a:extLst>
                    <a:ext uri="{FF2B5EF4-FFF2-40B4-BE49-F238E27FC236}">
                      <a16:creationId xmlns:a16="http://schemas.microsoft.com/office/drawing/2014/main" id="{C810F895-E51A-4BDE-8601-6AD5437CD175}"/>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2">
                    <a:lumMod val="75000"/>
                  </a:schemeClr>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8" name="Freeform 85">
                  <a:extLst>
                    <a:ext uri="{FF2B5EF4-FFF2-40B4-BE49-F238E27FC236}">
                      <a16:creationId xmlns:a16="http://schemas.microsoft.com/office/drawing/2014/main" id="{6967FB6A-3530-46F7-913C-E2BB0AEA654E}"/>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accent3"/>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9" name="Freeform 86">
                  <a:extLst>
                    <a:ext uri="{FF2B5EF4-FFF2-40B4-BE49-F238E27FC236}">
                      <a16:creationId xmlns:a16="http://schemas.microsoft.com/office/drawing/2014/main" id="{BD497298-7AB0-49F0-8ABE-6A483007306C}"/>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tx2">
                    <a:lumMod val="75000"/>
                  </a:schemeClr>
                </a:solidFill>
                <a:ln w="0">
                  <a:noFill/>
                  <a:prstDash val="solid"/>
                  <a:round/>
                  <a:headEnd/>
                  <a:tailEnd/>
                </a:ln>
              </p:spPr>
              <p:txBody>
                <a:bodyPr vert="horz" wrap="square" lIns="105456" tIns="52728" rIns="105456" bIns="52728"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1" name="Group 330" descr="Apps&#10;">
              <a:extLst>
                <a:ext uri="{FF2B5EF4-FFF2-40B4-BE49-F238E27FC236}">
                  <a16:creationId xmlns:a16="http://schemas.microsoft.com/office/drawing/2014/main" id="{940B654E-73D6-421B-816F-3C431ED00DCB}"/>
                </a:ext>
              </a:extLst>
            </p:cNvPr>
            <p:cNvGrpSpPr/>
            <p:nvPr/>
          </p:nvGrpSpPr>
          <p:grpSpPr>
            <a:xfrm>
              <a:off x="7035580" y="4900662"/>
              <a:ext cx="1081537" cy="677409"/>
              <a:chOff x="4568452" y="4679317"/>
              <a:chExt cx="1459912" cy="914400"/>
            </a:xfrm>
          </p:grpSpPr>
          <p:sp>
            <p:nvSpPr>
              <p:cNvPr id="378" name="Rectangle 377" descr="Apps&#10;">
                <a:extLst>
                  <a:ext uri="{FF2B5EF4-FFF2-40B4-BE49-F238E27FC236}">
                    <a16:creationId xmlns:a16="http://schemas.microsoft.com/office/drawing/2014/main" id="{A33BDEA9-36F6-4D46-A657-6BFA39C597B8}"/>
                  </a:ext>
                </a:extLst>
              </p:cNvPr>
              <p:cNvSpPr/>
              <p:nvPr/>
            </p:nvSpPr>
            <p:spPr bwMode="auto">
              <a:xfrm>
                <a:off x="4568452" y="4679317"/>
                <a:ext cx="1459912"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Apps</a:t>
                </a:r>
              </a:p>
            </p:txBody>
          </p:sp>
          <p:grpSp>
            <p:nvGrpSpPr>
              <p:cNvPr id="379" name="Group 378">
                <a:extLst>
                  <a:ext uri="{FF2B5EF4-FFF2-40B4-BE49-F238E27FC236}">
                    <a16:creationId xmlns:a16="http://schemas.microsoft.com/office/drawing/2014/main" id="{46071912-BC26-420B-8660-F35146B090D1}"/>
                  </a:ext>
                </a:extLst>
              </p:cNvPr>
              <p:cNvGrpSpPr/>
              <p:nvPr/>
            </p:nvGrpSpPr>
            <p:grpSpPr>
              <a:xfrm>
                <a:off x="5141766" y="4896381"/>
                <a:ext cx="313285" cy="247698"/>
                <a:chOff x="19906669" y="4851206"/>
                <a:chExt cx="362764" cy="295426"/>
              </a:xfrm>
            </p:grpSpPr>
            <p:sp>
              <p:nvSpPr>
                <p:cNvPr id="380" name="Freeform 161">
                  <a:extLst>
                    <a:ext uri="{FF2B5EF4-FFF2-40B4-BE49-F238E27FC236}">
                      <a16:creationId xmlns:a16="http://schemas.microsoft.com/office/drawing/2014/main" id="{1DD3EC0C-768B-4976-A4C9-483513815AE3}"/>
                    </a:ext>
                  </a:extLst>
                </p:cNvPr>
                <p:cNvSpPr>
                  <a:spLocks/>
                </p:cNvSpPr>
                <p:nvPr/>
              </p:nvSpPr>
              <p:spPr bwMode="auto">
                <a:xfrm>
                  <a:off x="19906669" y="4851206"/>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sp>
              <p:nvSpPr>
                <p:cNvPr id="381" name="Freeform 163">
                  <a:extLst>
                    <a:ext uri="{FF2B5EF4-FFF2-40B4-BE49-F238E27FC236}">
                      <a16:creationId xmlns:a16="http://schemas.microsoft.com/office/drawing/2014/main" id="{C7200D4A-CA32-4F36-8291-9EF304DC1BFD}"/>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tx2">
                    <a:lumMod val="90000"/>
                  </a:schemeClr>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76" name="Rectangle 175">
              <a:extLst>
                <a:ext uri="{FF2B5EF4-FFF2-40B4-BE49-F238E27FC236}">
                  <a16:creationId xmlns:a16="http://schemas.microsoft.com/office/drawing/2014/main" id="{9FAD706C-4C2A-4290-91DF-D1D7203FA2AC}"/>
                </a:ext>
              </a:extLst>
            </p:cNvPr>
            <p:cNvSpPr/>
            <p:nvPr/>
          </p:nvSpPr>
          <p:spPr bwMode="auto">
            <a:xfrm>
              <a:off x="5722487" y="3513830"/>
              <a:ext cx="4860484" cy="2527787"/>
            </a:xfrm>
            <a:prstGeom prst="rect">
              <a:avLst/>
            </a:prstGeom>
            <a:noFill/>
            <a:ln w="19050" cap="rnd" cmpd="sng" algn="ctr">
              <a:solidFill>
                <a:srgbClr val="D2D2D2"/>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2" name="Rectangle 331">
              <a:extLst>
                <a:ext uri="{FF2B5EF4-FFF2-40B4-BE49-F238E27FC236}">
                  <a16:creationId xmlns:a16="http://schemas.microsoft.com/office/drawing/2014/main" id="{D18C03C4-4774-46FB-A38A-80AA743AD902}"/>
                </a:ext>
              </a:extLst>
            </p:cNvPr>
            <p:cNvSpPr/>
            <p:nvPr/>
          </p:nvSpPr>
          <p:spPr bwMode="auto">
            <a:xfrm>
              <a:off x="8217320" y="3777951"/>
              <a:ext cx="2224255" cy="33137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Defender</a:t>
              </a:r>
            </a:p>
          </p:txBody>
        </p:sp>
        <p:sp>
          <p:nvSpPr>
            <p:cNvPr id="376" name="Rectangle 375" descr="SQL&#10;">
              <a:extLst>
                <a:ext uri="{FF2B5EF4-FFF2-40B4-BE49-F238E27FC236}">
                  <a16:creationId xmlns:a16="http://schemas.microsoft.com/office/drawing/2014/main" id="{796AB5C2-7C08-410D-87B1-9615D57F3B5B}"/>
                </a:ext>
              </a:extLst>
            </p:cNvPr>
            <p:cNvSpPr/>
            <p:nvPr/>
          </p:nvSpPr>
          <p:spPr bwMode="auto">
            <a:xfrm>
              <a:off x="8217320" y="4162017"/>
              <a:ext cx="695187" cy="677409"/>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SQL</a:t>
              </a:r>
            </a:p>
          </p:txBody>
        </p:sp>
        <p:pic>
          <p:nvPicPr>
            <p:cNvPr id="377" name="Picture 376">
              <a:extLst>
                <a:ext uri="{FF2B5EF4-FFF2-40B4-BE49-F238E27FC236}">
                  <a16:creationId xmlns:a16="http://schemas.microsoft.com/office/drawing/2014/main" id="{518946B0-4B16-4929-A5F3-75BC5AEB66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38856" y="4302839"/>
              <a:ext cx="252115" cy="244774"/>
            </a:xfrm>
            <a:prstGeom prst="rect">
              <a:avLst/>
            </a:prstGeom>
          </p:spPr>
        </p:pic>
        <p:grpSp>
          <p:nvGrpSpPr>
            <p:cNvPr id="334" name="Group 333" descr="Server VMs&#10;">
              <a:extLst>
                <a:ext uri="{FF2B5EF4-FFF2-40B4-BE49-F238E27FC236}">
                  <a16:creationId xmlns:a16="http://schemas.microsoft.com/office/drawing/2014/main" id="{7213A9FE-CBFD-425E-9C23-C1AA7D7DA06B}"/>
                </a:ext>
              </a:extLst>
            </p:cNvPr>
            <p:cNvGrpSpPr/>
            <p:nvPr/>
          </p:nvGrpSpPr>
          <p:grpSpPr>
            <a:xfrm>
              <a:off x="8981854" y="4162017"/>
              <a:ext cx="695187" cy="677409"/>
              <a:chOff x="7195630" y="3682256"/>
              <a:chExt cx="938398" cy="914400"/>
            </a:xfrm>
          </p:grpSpPr>
          <p:sp>
            <p:nvSpPr>
              <p:cNvPr id="369" name="Rectangle 368" descr="Server VMs&#10;">
                <a:extLst>
                  <a:ext uri="{FF2B5EF4-FFF2-40B4-BE49-F238E27FC236}">
                    <a16:creationId xmlns:a16="http://schemas.microsoft.com/office/drawing/2014/main" id="{10230EA1-7948-46EC-9CFF-93A13AEC5E73}"/>
                  </a:ext>
                </a:extLst>
              </p:cNvPr>
              <p:cNvSpPr/>
              <p:nvPr/>
            </p:nvSpPr>
            <p:spPr bwMode="auto">
              <a:xfrm>
                <a:off x="7195630" y="3682256"/>
                <a:ext cx="938398"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Server VMs</a:t>
                </a:r>
              </a:p>
            </p:txBody>
          </p:sp>
          <p:grpSp>
            <p:nvGrpSpPr>
              <p:cNvPr id="370" name="Graphic 33">
                <a:extLst>
                  <a:ext uri="{FF2B5EF4-FFF2-40B4-BE49-F238E27FC236}">
                    <a16:creationId xmlns:a16="http://schemas.microsoft.com/office/drawing/2014/main" id="{3BB7221D-95EE-436F-807C-402F0B385CFC}"/>
                  </a:ext>
                </a:extLst>
              </p:cNvPr>
              <p:cNvGrpSpPr/>
              <p:nvPr/>
            </p:nvGrpSpPr>
            <p:grpSpPr>
              <a:xfrm>
                <a:off x="7481338" y="3896260"/>
                <a:ext cx="366982" cy="282578"/>
                <a:chOff x="9214624" y="5352522"/>
                <a:chExt cx="755282" cy="599017"/>
              </a:xfrm>
            </p:grpSpPr>
            <p:sp>
              <p:nvSpPr>
                <p:cNvPr id="371" name="Freeform: Shape 370">
                  <a:extLst>
                    <a:ext uri="{FF2B5EF4-FFF2-40B4-BE49-F238E27FC236}">
                      <a16:creationId xmlns:a16="http://schemas.microsoft.com/office/drawing/2014/main" id="{3F050A19-767F-4152-8838-04EF6C0D13AC}"/>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2"/>
                </a:solidFill>
                <a:ln w="25947" cap="flat">
                  <a:noFill/>
                  <a:prstDash val="solid"/>
                  <a:miter/>
                </a:ln>
              </p:spPr>
              <p:txBody>
                <a:bodyPr rot="0" spcFirstLastPara="0" vertOverflow="overflow" horzOverflow="overflow" vert="horz" wrap="square" lIns="87867" tIns="43934" rIns="87867" bIns="43934" numCol="1" spcCol="0" rtlCol="0" fromWordArt="0" anchor="ctr" anchorCtr="0" forceAA="0" compatLnSpc="1">
                  <a:prstTxWarp prst="textNoShape">
                    <a:avLst/>
                  </a:prstTxWarp>
                  <a:noAutofit/>
                </a:bodyPr>
                <a:lstStyle/>
                <a:p>
                  <a:pPr marL="0" marR="0" lvl="0" indent="0" algn="ctr" defTabSz="896181"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372" name="Graphic 33">
                  <a:extLst>
                    <a:ext uri="{FF2B5EF4-FFF2-40B4-BE49-F238E27FC236}">
                      <a16:creationId xmlns:a16="http://schemas.microsoft.com/office/drawing/2014/main" id="{67C0C8F0-06EE-4903-8C8D-CC1740D9E500}"/>
                    </a:ext>
                  </a:extLst>
                </p:cNvPr>
                <p:cNvGrpSpPr/>
                <p:nvPr/>
              </p:nvGrpSpPr>
              <p:grpSpPr>
                <a:xfrm>
                  <a:off x="9469857" y="5451490"/>
                  <a:ext cx="244816" cy="270860"/>
                  <a:chOff x="9469857" y="5451490"/>
                  <a:chExt cx="244816" cy="270860"/>
                </a:xfrm>
                <a:solidFill>
                  <a:srgbClr val="FFFFFF"/>
                </a:solidFill>
              </p:grpSpPr>
              <p:sp>
                <p:nvSpPr>
                  <p:cNvPr id="373" name="Freeform: Shape 372">
                    <a:extLst>
                      <a:ext uri="{FF2B5EF4-FFF2-40B4-BE49-F238E27FC236}">
                        <a16:creationId xmlns:a16="http://schemas.microsoft.com/office/drawing/2014/main" id="{1497B51F-05C8-4DB5-8C86-5483D7437AE1}"/>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7867" tIns="43934" rIns="87867" bIns="43934" numCol="1" spcCol="0" rtlCol="0" fromWordArt="0" anchor="ctr" anchorCtr="0" forceAA="0" compatLnSpc="1">
                    <a:prstTxWarp prst="textNoShape">
                      <a:avLst/>
                    </a:prstTxWarp>
                    <a:noAutofit/>
                  </a:bodyPr>
                  <a:lstStyle/>
                  <a:p>
                    <a:pPr marL="0" marR="0" lvl="0" indent="0" algn="ctr" defTabSz="896181"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82828"/>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818A5C76-8A17-44CC-9B3A-68394317150A}"/>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7867" tIns="43934" rIns="87867" bIns="43934" numCol="1" spcCol="0" rtlCol="0" fromWordArt="0" anchor="ctr" anchorCtr="0" forceAA="0" compatLnSpc="1">
                    <a:prstTxWarp prst="textNoShape">
                      <a:avLst/>
                    </a:prstTxWarp>
                    <a:noAutofit/>
                  </a:bodyPr>
                  <a:lstStyle/>
                  <a:p>
                    <a:pPr marL="0" marR="0" lvl="0" indent="0" algn="ctr" defTabSz="896181"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82828"/>
                      </a:solidFill>
                      <a:effectLst/>
                      <a:uLnTx/>
                      <a:uFillTx/>
                      <a:latin typeface="Segoe UI"/>
                      <a:ea typeface="+mn-ea"/>
                      <a:cs typeface="+mn-cs"/>
                    </a:endParaRPr>
                  </a:p>
                </p:txBody>
              </p:sp>
              <p:sp>
                <p:nvSpPr>
                  <p:cNvPr id="375" name="Freeform: Shape 374">
                    <a:extLst>
                      <a:ext uri="{FF2B5EF4-FFF2-40B4-BE49-F238E27FC236}">
                        <a16:creationId xmlns:a16="http://schemas.microsoft.com/office/drawing/2014/main" id="{ED4B3044-F3FB-45A4-82CB-937AB0D68333}"/>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7867" tIns="43934" rIns="87867" bIns="43934" numCol="1" spcCol="0" rtlCol="0" fromWordArt="0" anchor="ctr" anchorCtr="0" forceAA="0" compatLnSpc="1">
                    <a:prstTxWarp prst="textNoShape">
                      <a:avLst/>
                    </a:prstTxWarp>
                    <a:noAutofit/>
                  </a:bodyPr>
                  <a:lstStyle/>
                  <a:p>
                    <a:pPr marL="0" marR="0" lvl="0" indent="0" algn="ctr" defTabSz="896181"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335" name="Group 334" descr="Containers&#10;">
              <a:extLst>
                <a:ext uri="{FF2B5EF4-FFF2-40B4-BE49-F238E27FC236}">
                  <a16:creationId xmlns:a16="http://schemas.microsoft.com/office/drawing/2014/main" id="{D223FBD1-2E72-46A5-9DDB-D4C7632B4EF9}"/>
                </a:ext>
              </a:extLst>
            </p:cNvPr>
            <p:cNvGrpSpPr/>
            <p:nvPr/>
          </p:nvGrpSpPr>
          <p:grpSpPr>
            <a:xfrm>
              <a:off x="9746388" y="4162017"/>
              <a:ext cx="695187" cy="677409"/>
              <a:chOff x="8227636" y="3682256"/>
              <a:chExt cx="938398" cy="914400"/>
            </a:xfrm>
          </p:grpSpPr>
          <p:sp>
            <p:nvSpPr>
              <p:cNvPr id="365" name="Rectangle 364" descr="Containers&#10;">
                <a:extLst>
                  <a:ext uri="{FF2B5EF4-FFF2-40B4-BE49-F238E27FC236}">
                    <a16:creationId xmlns:a16="http://schemas.microsoft.com/office/drawing/2014/main" id="{EAC97973-FE97-415F-886E-CADB259B1550}"/>
                  </a:ext>
                </a:extLst>
              </p:cNvPr>
              <p:cNvSpPr/>
              <p:nvPr/>
            </p:nvSpPr>
            <p:spPr bwMode="auto">
              <a:xfrm>
                <a:off x="8227636" y="3682256"/>
                <a:ext cx="938398"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66" name="Group 365">
                <a:extLst>
                  <a:ext uri="{FF2B5EF4-FFF2-40B4-BE49-F238E27FC236}">
                    <a16:creationId xmlns:a16="http://schemas.microsoft.com/office/drawing/2014/main" id="{5C926B08-50D5-4713-8AC3-26B5C1697ECA}"/>
                  </a:ext>
                </a:extLst>
              </p:cNvPr>
              <p:cNvGrpSpPr/>
              <p:nvPr/>
            </p:nvGrpSpPr>
            <p:grpSpPr>
              <a:xfrm>
                <a:off x="8527470" y="3870428"/>
                <a:ext cx="338730" cy="334242"/>
                <a:chOff x="8051303" y="5878037"/>
                <a:chExt cx="596865" cy="523037"/>
              </a:xfrm>
            </p:grpSpPr>
            <p:sp>
              <p:nvSpPr>
                <p:cNvPr id="367" name="Freeform: Shape 366">
                  <a:extLst>
                    <a:ext uri="{FF2B5EF4-FFF2-40B4-BE49-F238E27FC236}">
                      <a16:creationId xmlns:a16="http://schemas.microsoft.com/office/drawing/2014/main" id="{D5D0190E-101B-433D-A261-1E911F688FBE}"/>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chemeClr val="accent4"/>
                </a:solidFill>
                <a:ln w="9525" cap="flat">
                  <a:noFill/>
                  <a:prstDash val="solid"/>
                  <a:miter/>
                </a:ln>
              </p:spPr>
              <p:txBody>
                <a:bodyPr rtlCol="0" anchor="ct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mn-cs"/>
                  </a:endParaRPr>
                </a:p>
              </p:txBody>
            </p:sp>
            <p:sp>
              <p:nvSpPr>
                <p:cNvPr id="368" name="Freeform: Shape 367">
                  <a:extLst>
                    <a:ext uri="{FF2B5EF4-FFF2-40B4-BE49-F238E27FC236}">
                      <a16:creationId xmlns:a16="http://schemas.microsoft.com/office/drawing/2014/main" id="{0BEB3F24-1D6C-462B-9CA8-3B9F80AD89B5}"/>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chemeClr val="accent3"/>
                </a:solidFill>
                <a:ln w="9525" cap="flat">
                  <a:noFill/>
                  <a:prstDash val="solid"/>
                  <a:miter/>
                </a:ln>
              </p:spPr>
              <p:txBody>
                <a:bodyPr rtlCol="0" anchor="ct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36" name="Group 335" descr="Network traffic&#10;">
              <a:extLst>
                <a:ext uri="{FF2B5EF4-FFF2-40B4-BE49-F238E27FC236}">
                  <a16:creationId xmlns:a16="http://schemas.microsoft.com/office/drawing/2014/main" id="{802DB7EA-6F04-4EF1-AC92-D90B23538774}"/>
                </a:ext>
              </a:extLst>
            </p:cNvPr>
            <p:cNvGrpSpPr/>
            <p:nvPr/>
          </p:nvGrpSpPr>
          <p:grpSpPr>
            <a:xfrm>
              <a:off x="8217320" y="4900662"/>
              <a:ext cx="695187" cy="677409"/>
              <a:chOff x="6163624" y="4679317"/>
              <a:chExt cx="938398" cy="914400"/>
            </a:xfrm>
          </p:grpSpPr>
          <p:sp>
            <p:nvSpPr>
              <p:cNvPr id="361" name="Rectangle 360" descr="Network traffic&#10;">
                <a:extLst>
                  <a:ext uri="{FF2B5EF4-FFF2-40B4-BE49-F238E27FC236}">
                    <a16:creationId xmlns:a16="http://schemas.microsoft.com/office/drawing/2014/main" id="{279FAC09-14F6-46C1-BE2D-CD114CA1B1C3}"/>
                  </a:ext>
                </a:extLst>
              </p:cNvPr>
              <p:cNvSpPr/>
              <p:nvPr/>
            </p:nvSpPr>
            <p:spPr bwMode="auto">
              <a:xfrm>
                <a:off x="6163624" y="4679317"/>
                <a:ext cx="938398"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Network traffic</a:t>
                </a:r>
              </a:p>
            </p:txBody>
          </p:sp>
          <p:grpSp>
            <p:nvGrpSpPr>
              <p:cNvPr id="362" name="Group 52">
                <a:extLst>
                  <a:ext uri="{FF2B5EF4-FFF2-40B4-BE49-F238E27FC236}">
                    <a16:creationId xmlns:a16="http://schemas.microsoft.com/office/drawing/2014/main" id="{4F4D2970-799A-43AD-9827-CD0FA915B0D5}"/>
                  </a:ext>
                </a:extLst>
              </p:cNvPr>
              <p:cNvGrpSpPr>
                <a:grpSpLocks noChangeAspect="1"/>
              </p:cNvGrpSpPr>
              <p:nvPr/>
            </p:nvGrpSpPr>
            <p:grpSpPr bwMode="auto">
              <a:xfrm>
                <a:off x="6505010" y="4872589"/>
                <a:ext cx="255626" cy="250512"/>
                <a:chOff x="6269" y="2408"/>
                <a:chExt cx="200" cy="196"/>
              </a:xfrm>
            </p:grpSpPr>
            <p:sp>
              <p:nvSpPr>
                <p:cNvPr id="363" name="Freeform 53">
                  <a:extLst>
                    <a:ext uri="{FF2B5EF4-FFF2-40B4-BE49-F238E27FC236}">
                      <a16:creationId xmlns:a16="http://schemas.microsoft.com/office/drawing/2014/main" id="{AC510F42-E685-43C5-92AA-B8A729E5EF38}"/>
                    </a:ext>
                  </a:extLst>
                </p:cNvPr>
                <p:cNvSpPr>
                  <a:spLocks/>
                </p:cNvSpPr>
                <p:nvPr/>
              </p:nvSpPr>
              <p:spPr bwMode="auto">
                <a:xfrm>
                  <a:off x="6368" y="2408"/>
                  <a:ext cx="101" cy="137"/>
                </a:xfrm>
                <a:custGeom>
                  <a:avLst/>
                  <a:gdLst>
                    <a:gd name="T0" fmla="*/ 55 w 163"/>
                    <a:gd name="T1" fmla="*/ 0 h 221"/>
                    <a:gd name="T2" fmla="*/ 55 w 163"/>
                    <a:gd name="T3" fmla="*/ 0 h 221"/>
                    <a:gd name="T4" fmla="*/ 55 w 163"/>
                    <a:gd name="T5" fmla="*/ 107 h 221"/>
                    <a:gd name="T6" fmla="*/ 0 w 163"/>
                    <a:gd name="T7" fmla="*/ 107 h 221"/>
                    <a:gd name="T8" fmla="*/ 82 w 163"/>
                    <a:gd name="T9" fmla="*/ 221 h 221"/>
                    <a:gd name="T10" fmla="*/ 163 w 163"/>
                    <a:gd name="T11" fmla="*/ 107 h 221"/>
                    <a:gd name="T12" fmla="*/ 108 w 163"/>
                    <a:gd name="T13" fmla="*/ 107 h 221"/>
                    <a:gd name="T14" fmla="*/ 108 w 163"/>
                    <a:gd name="T15" fmla="*/ 0 h 221"/>
                    <a:gd name="T16" fmla="*/ 55 w 163"/>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21">
                      <a:moveTo>
                        <a:pt x="55" y="0"/>
                      </a:moveTo>
                      <a:lnTo>
                        <a:pt x="55" y="0"/>
                      </a:lnTo>
                      <a:lnTo>
                        <a:pt x="55" y="107"/>
                      </a:lnTo>
                      <a:lnTo>
                        <a:pt x="0" y="107"/>
                      </a:lnTo>
                      <a:lnTo>
                        <a:pt x="82" y="221"/>
                      </a:lnTo>
                      <a:lnTo>
                        <a:pt x="163" y="107"/>
                      </a:lnTo>
                      <a:lnTo>
                        <a:pt x="108" y="107"/>
                      </a:lnTo>
                      <a:lnTo>
                        <a:pt x="108" y="0"/>
                      </a:lnTo>
                      <a:lnTo>
                        <a:pt x="5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54">
                  <a:extLst>
                    <a:ext uri="{FF2B5EF4-FFF2-40B4-BE49-F238E27FC236}">
                      <a16:creationId xmlns:a16="http://schemas.microsoft.com/office/drawing/2014/main" id="{37BF7629-4696-4513-BDBA-68DB3C8C0284}"/>
                    </a:ext>
                  </a:extLst>
                </p:cNvPr>
                <p:cNvSpPr>
                  <a:spLocks/>
                </p:cNvSpPr>
                <p:nvPr/>
              </p:nvSpPr>
              <p:spPr bwMode="auto">
                <a:xfrm>
                  <a:off x="6269" y="2467"/>
                  <a:ext cx="101" cy="137"/>
                </a:xfrm>
                <a:custGeom>
                  <a:avLst/>
                  <a:gdLst>
                    <a:gd name="T0" fmla="*/ 0 w 163"/>
                    <a:gd name="T1" fmla="*/ 115 h 221"/>
                    <a:gd name="T2" fmla="*/ 0 w 163"/>
                    <a:gd name="T3" fmla="*/ 115 h 221"/>
                    <a:gd name="T4" fmla="*/ 55 w 163"/>
                    <a:gd name="T5" fmla="*/ 115 h 221"/>
                    <a:gd name="T6" fmla="*/ 55 w 163"/>
                    <a:gd name="T7" fmla="*/ 221 h 221"/>
                    <a:gd name="T8" fmla="*/ 108 w 163"/>
                    <a:gd name="T9" fmla="*/ 221 h 221"/>
                    <a:gd name="T10" fmla="*/ 108 w 163"/>
                    <a:gd name="T11" fmla="*/ 115 h 221"/>
                    <a:gd name="T12" fmla="*/ 163 w 163"/>
                    <a:gd name="T13" fmla="*/ 115 h 221"/>
                    <a:gd name="T14" fmla="*/ 82 w 163"/>
                    <a:gd name="T15" fmla="*/ 0 h 221"/>
                    <a:gd name="T16" fmla="*/ 0 w 163"/>
                    <a:gd name="T17" fmla="*/ 11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21">
                      <a:moveTo>
                        <a:pt x="0" y="115"/>
                      </a:moveTo>
                      <a:lnTo>
                        <a:pt x="0" y="115"/>
                      </a:lnTo>
                      <a:lnTo>
                        <a:pt x="55" y="115"/>
                      </a:lnTo>
                      <a:lnTo>
                        <a:pt x="55" y="221"/>
                      </a:lnTo>
                      <a:lnTo>
                        <a:pt x="108" y="221"/>
                      </a:lnTo>
                      <a:lnTo>
                        <a:pt x="108" y="115"/>
                      </a:lnTo>
                      <a:lnTo>
                        <a:pt x="163" y="115"/>
                      </a:lnTo>
                      <a:lnTo>
                        <a:pt x="82" y="0"/>
                      </a:lnTo>
                      <a:lnTo>
                        <a:pt x="0" y="11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38" name="Group 337" descr=" Apps&#10;">
              <a:extLst>
                <a:ext uri="{FF2B5EF4-FFF2-40B4-BE49-F238E27FC236}">
                  <a16:creationId xmlns:a16="http://schemas.microsoft.com/office/drawing/2014/main" id="{E7D927C5-2082-4509-8177-E37AE4F5AD43}"/>
                </a:ext>
              </a:extLst>
            </p:cNvPr>
            <p:cNvGrpSpPr/>
            <p:nvPr/>
          </p:nvGrpSpPr>
          <p:grpSpPr>
            <a:xfrm>
              <a:off x="9746388" y="4900662"/>
              <a:ext cx="695187" cy="677409"/>
              <a:chOff x="8227636" y="4679317"/>
              <a:chExt cx="938398" cy="914400"/>
            </a:xfrm>
          </p:grpSpPr>
          <p:sp>
            <p:nvSpPr>
              <p:cNvPr id="339" name="Rectangle 338" descr=" Apps&#10;">
                <a:extLst>
                  <a:ext uri="{FF2B5EF4-FFF2-40B4-BE49-F238E27FC236}">
                    <a16:creationId xmlns:a16="http://schemas.microsoft.com/office/drawing/2014/main" id="{BC01E1BF-8309-434C-86FA-5414505C873B}"/>
                  </a:ext>
                </a:extLst>
              </p:cNvPr>
              <p:cNvSpPr/>
              <p:nvPr/>
            </p:nvSpPr>
            <p:spPr bwMode="auto">
              <a:xfrm>
                <a:off x="8227636" y="4679317"/>
                <a:ext cx="938398" cy="914400"/>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Apps</a:t>
                </a:r>
              </a:p>
            </p:txBody>
          </p:sp>
          <p:grpSp>
            <p:nvGrpSpPr>
              <p:cNvPr id="340" name="Group 339">
                <a:extLst>
                  <a:ext uri="{FF2B5EF4-FFF2-40B4-BE49-F238E27FC236}">
                    <a16:creationId xmlns:a16="http://schemas.microsoft.com/office/drawing/2014/main" id="{21645FD5-C72F-422B-824A-31808D7472C7}"/>
                  </a:ext>
                </a:extLst>
              </p:cNvPr>
              <p:cNvGrpSpPr/>
              <p:nvPr/>
            </p:nvGrpSpPr>
            <p:grpSpPr>
              <a:xfrm>
                <a:off x="8532892" y="4861712"/>
                <a:ext cx="327886" cy="317038"/>
                <a:chOff x="8212085" y="4168556"/>
                <a:chExt cx="362708" cy="350709"/>
              </a:xfrm>
            </p:grpSpPr>
            <p:grpSp>
              <p:nvGrpSpPr>
                <p:cNvPr id="341" name="Group 340">
                  <a:extLst>
                    <a:ext uri="{FF2B5EF4-FFF2-40B4-BE49-F238E27FC236}">
                      <a16:creationId xmlns:a16="http://schemas.microsoft.com/office/drawing/2014/main" id="{BD8F39C8-B138-4ADA-966C-43B3F3887056}"/>
                    </a:ext>
                  </a:extLst>
                </p:cNvPr>
                <p:cNvGrpSpPr/>
                <p:nvPr/>
              </p:nvGrpSpPr>
              <p:grpSpPr>
                <a:xfrm>
                  <a:off x="8212085" y="4168556"/>
                  <a:ext cx="362708" cy="350709"/>
                  <a:chOff x="1279612" y="4807225"/>
                  <a:chExt cx="583544" cy="581158"/>
                </a:xfrm>
              </p:grpSpPr>
              <p:grpSp>
                <p:nvGrpSpPr>
                  <p:cNvPr id="343" name="Group 342">
                    <a:extLst>
                      <a:ext uri="{FF2B5EF4-FFF2-40B4-BE49-F238E27FC236}">
                        <a16:creationId xmlns:a16="http://schemas.microsoft.com/office/drawing/2014/main" id="{2E866DA3-FAE9-4424-B073-16773DC71529}"/>
                      </a:ext>
                    </a:extLst>
                  </p:cNvPr>
                  <p:cNvGrpSpPr/>
                  <p:nvPr/>
                </p:nvGrpSpPr>
                <p:grpSpPr>
                  <a:xfrm>
                    <a:off x="1279612" y="4807225"/>
                    <a:ext cx="583544" cy="581158"/>
                    <a:chOff x="1279612" y="4807225"/>
                    <a:chExt cx="583544" cy="581158"/>
                  </a:xfrm>
                </p:grpSpPr>
                <p:sp>
                  <p:nvSpPr>
                    <p:cNvPr id="345" name="Arc 344">
                      <a:extLst>
                        <a:ext uri="{FF2B5EF4-FFF2-40B4-BE49-F238E27FC236}">
                          <a16:creationId xmlns:a16="http://schemas.microsoft.com/office/drawing/2014/main" id="{18FA38A0-3D54-4D99-A07E-A63CE97CECBB}"/>
                        </a:ext>
                      </a:extLst>
                    </p:cNvPr>
                    <p:cNvSpPr/>
                    <p:nvPr/>
                  </p:nvSpPr>
                  <p:spPr>
                    <a:xfrm rot="2748877">
                      <a:off x="1279612" y="4825601"/>
                      <a:ext cx="562782" cy="562782"/>
                    </a:xfrm>
                    <a:prstGeom prst="arc">
                      <a:avLst>
                        <a:gd name="adj1" fmla="val 12163244"/>
                        <a:gd name="adj2" fmla="val 1957322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sp>
                  <p:nvSpPr>
                    <p:cNvPr id="346" name="Arc 345">
                      <a:extLst>
                        <a:ext uri="{FF2B5EF4-FFF2-40B4-BE49-F238E27FC236}">
                          <a16:creationId xmlns:a16="http://schemas.microsoft.com/office/drawing/2014/main" id="{A062D32B-7E41-48E0-8570-A6C83D82A8D9}"/>
                        </a:ext>
                      </a:extLst>
                    </p:cNvPr>
                    <p:cNvSpPr/>
                    <p:nvPr/>
                  </p:nvSpPr>
                  <p:spPr>
                    <a:xfrm rot="9672494">
                      <a:off x="1300374" y="4807225"/>
                      <a:ext cx="562782" cy="562782"/>
                    </a:xfrm>
                    <a:prstGeom prst="arc">
                      <a:avLst>
                        <a:gd name="adj1" fmla="val 13606772"/>
                        <a:gd name="adj2" fmla="val 1957322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grpSp>
              <p:sp>
                <p:nvSpPr>
                  <p:cNvPr id="344" name="Arc 343">
                    <a:extLst>
                      <a:ext uri="{FF2B5EF4-FFF2-40B4-BE49-F238E27FC236}">
                        <a16:creationId xmlns:a16="http://schemas.microsoft.com/office/drawing/2014/main" id="{8BBB5F62-543E-4BD0-BFAF-C5DC204FB797}"/>
                      </a:ext>
                    </a:extLst>
                  </p:cNvPr>
                  <p:cNvSpPr/>
                  <p:nvPr/>
                </p:nvSpPr>
                <p:spPr>
                  <a:xfrm rot="16358996">
                    <a:off x="1286043" y="4815336"/>
                    <a:ext cx="562782" cy="562782"/>
                  </a:xfrm>
                  <a:prstGeom prst="arc">
                    <a:avLst>
                      <a:gd name="adj1" fmla="val 13267384"/>
                      <a:gd name="adj2" fmla="val 1957322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82828"/>
                      </a:solidFill>
                      <a:effectLst/>
                      <a:uLnTx/>
                      <a:uFillTx/>
                      <a:latin typeface="Segoe UI"/>
                      <a:ea typeface="+mn-ea"/>
                      <a:cs typeface="+mn-cs"/>
                    </a:endParaRPr>
                  </a:p>
                </p:txBody>
              </p:sp>
            </p:grpSp>
            <p:sp>
              <p:nvSpPr>
                <p:cNvPr id="342" name="Freeform 18">
                  <a:extLst>
                    <a:ext uri="{FF2B5EF4-FFF2-40B4-BE49-F238E27FC236}">
                      <a16:creationId xmlns:a16="http://schemas.microsoft.com/office/drawing/2014/main" id="{AB4301A2-A1A0-46DE-A055-A8FEDF926305}"/>
                    </a:ext>
                  </a:extLst>
                </p:cNvPr>
                <p:cNvSpPr>
                  <a:spLocks noEditPoints="1"/>
                </p:cNvSpPr>
                <p:nvPr/>
              </p:nvSpPr>
              <p:spPr bwMode="auto">
                <a:xfrm>
                  <a:off x="8271995" y="4226435"/>
                  <a:ext cx="242888" cy="234950"/>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24" name="Rectangle 323">
              <a:extLst>
                <a:ext uri="{FF2B5EF4-FFF2-40B4-BE49-F238E27FC236}">
                  <a16:creationId xmlns:a16="http://schemas.microsoft.com/office/drawing/2014/main" id="{55DA577B-8A06-4E48-A37B-C9CDA899D8A9}"/>
                </a:ext>
              </a:extLst>
            </p:cNvPr>
            <p:cNvSpPr/>
            <p:nvPr/>
          </p:nvSpPr>
          <p:spPr bwMode="auto">
            <a:xfrm>
              <a:off x="7352862" y="5923514"/>
              <a:ext cx="1599734" cy="239822"/>
            </a:xfrm>
            <a:prstGeom prst="rect">
              <a:avLst/>
            </a:prstGeom>
            <a:solidFill>
              <a:srgbClr val="121D2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Microsoft Defender</a:t>
              </a:r>
            </a:p>
          </p:txBody>
        </p:sp>
        <p:sp>
          <p:nvSpPr>
            <p:cNvPr id="12" name="Rectangle 11" descr="IoT&#10;">
              <a:extLst>
                <a:ext uri="{FF2B5EF4-FFF2-40B4-BE49-F238E27FC236}">
                  <a16:creationId xmlns:a16="http://schemas.microsoft.com/office/drawing/2014/main" id="{89E1486B-F298-465F-B942-7C14FDC8DDF2}"/>
                </a:ext>
              </a:extLst>
            </p:cNvPr>
            <p:cNvSpPr/>
            <p:nvPr/>
          </p:nvSpPr>
          <p:spPr bwMode="auto">
            <a:xfrm>
              <a:off x="8981854" y="4900662"/>
              <a:ext cx="695187" cy="677409"/>
            </a:xfrm>
            <a:prstGeom prst="rect">
              <a:avLst/>
            </a:prstGeom>
            <a:solidFill>
              <a:schemeClr val="accent1"/>
            </a:solidFill>
            <a:ln>
              <a:noFill/>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IoT</a:t>
              </a:r>
            </a:p>
          </p:txBody>
        </p:sp>
        <p:grpSp>
          <p:nvGrpSpPr>
            <p:cNvPr id="348" name="Group 347">
              <a:extLst>
                <a:ext uri="{FF2B5EF4-FFF2-40B4-BE49-F238E27FC236}">
                  <a16:creationId xmlns:a16="http://schemas.microsoft.com/office/drawing/2014/main" id="{2E05E6FB-B670-405A-B13C-10E739A99669}"/>
                </a:ext>
              </a:extLst>
            </p:cNvPr>
            <p:cNvGrpSpPr/>
            <p:nvPr/>
          </p:nvGrpSpPr>
          <p:grpSpPr>
            <a:xfrm>
              <a:off x="9205394" y="5044704"/>
              <a:ext cx="231902" cy="227096"/>
              <a:chOff x="10854228" y="3989686"/>
              <a:chExt cx="379602" cy="382863"/>
            </a:xfrm>
          </p:grpSpPr>
          <p:sp>
            <p:nvSpPr>
              <p:cNvPr id="349" name="Rectangle 348">
                <a:extLst>
                  <a:ext uri="{FF2B5EF4-FFF2-40B4-BE49-F238E27FC236}">
                    <a16:creationId xmlns:a16="http://schemas.microsoft.com/office/drawing/2014/main" id="{353111EB-08B1-4CE7-9149-FE1D25543384}"/>
                  </a:ext>
                </a:extLst>
              </p:cNvPr>
              <p:cNvSpPr/>
              <p:nvPr/>
            </p:nvSpPr>
            <p:spPr bwMode="auto">
              <a:xfrm rot="19125560" flipH="1">
                <a:off x="10978090" y="4049972"/>
                <a:ext cx="18288" cy="13393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0" name="Rectangle 349">
                <a:extLst>
                  <a:ext uri="{FF2B5EF4-FFF2-40B4-BE49-F238E27FC236}">
                    <a16:creationId xmlns:a16="http://schemas.microsoft.com/office/drawing/2014/main" id="{C5D11BBB-6763-450E-86EC-B29A8F0EE97B}"/>
                  </a:ext>
                </a:extLst>
              </p:cNvPr>
              <p:cNvSpPr/>
              <p:nvPr/>
            </p:nvSpPr>
            <p:spPr bwMode="auto">
              <a:xfrm rot="2161206" flipH="1">
                <a:off x="11091916" y="4024737"/>
                <a:ext cx="18288" cy="13393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1" name="Rectangle 350">
                <a:extLst>
                  <a:ext uri="{FF2B5EF4-FFF2-40B4-BE49-F238E27FC236}">
                    <a16:creationId xmlns:a16="http://schemas.microsoft.com/office/drawing/2014/main" id="{183E970A-301E-47DF-A6B2-C618CD4F7C4B}"/>
                  </a:ext>
                </a:extLst>
              </p:cNvPr>
              <p:cNvSpPr/>
              <p:nvPr/>
            </p:nvSpPr>
            <p:spPr bwMode="auto">
              <a:xfrm rot="3931757" flipH="1">
                <a:off x="10953277" y="4159000"/>
                <a:ext cx="18287" cy="1339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2" name="Rectangle 351">
                <a:extLst>
                  <a:ext uri="{FF2B5EF4-FFF2-40B4-BE49-F238E27FC236}">
                    <a16:creationId xmlns:a16="http://schemas.microsoft.com/office/drawing/2014/main" id="{1C5C6569-4713-4644-AE5A-CAB8C6D30422}"/>
                  </a:ext>
                </a:extLst>
              </p:cNvPr>
              <p:cNvSpPr/>
              <p:nvPr/>
            </p:nvSpPr>
            <p:spPr bwMode="auto">
              <a:xfrm rot="16538738" flipH="1">
                <a:off x="11108130" y="4124703"/>
                <a:ext cx="18287" cy="13393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3" name="Rectangle 352">
                <a:extLst>
                  <a:ext uri="{FF2B5EF4-FFF2-40B4-BE49-F238E27FC236}">
                    <a16:creationId xmlns:a16="http://schemas.microsoft.com/office/drawing/2014/main" id="{12AA3B27-7A65-459A-A1C6-819EDD1C4331}"/>
                  </a:ext>
                </a:extLst>
              </p:cNvPr>
              <p:cNvSpPr/>
              <p:nvPr/>
            </p:nvSpPr>
            <p:spPr bwMode="auto">
              <a:xfrm rot="20658908" flipH="1">
                <a:off x="11059269" y="4195199"/>
                <a:ext cx="18288" cy="13393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354" name="Group 353">
                <a:extLst>
                  <a:ext uri="{FF2B5EF4-FFF2-40B4-BE49-F238E27FC236}">
                    <a16:creationId xmlns:a16="http://schemas.microsoft.com/office/drawing/2014/main" id="{B07FD4A3-D308-4C21-8617-DF15DA7D60DF}"/>
                  </a:ext>
                </a:extLst>
              </p:cNvPr>
              <p:cNvGrpSpPr/>
              <p:nvPr/>
            </p:nvGrpSpPr>
            <p:grpSpPr>
              <a:xfrm>
                <a:off x="10854228" y="3989686"/>
                <a:ext cx="379602" cy="382863"/>
                <a:chOff x="10854228" y="3989686"/>
                <a:chExt cx="379602" cy="382863"/>
              </a:xfrm>
            </p:grpSpPr>
            <p:sp>
              <p:nvSpPr>
                <p:cNvPr id="355" name="Oval 354">
                  <a:extLst>
                    <a:ext uri="{FF2B5EF4-FFF2-40B4-BE49-F238E27FC236}">
                      <a16:creationId xmlns:a16="http://schemas.microsoft.com/office/drawing/2014/main" id="{0DA126FD-A614-4A40-9DBC-43BF66BBF464}"/>
                    </a:ext>
                  </a:extLst>
                </p:cNvPr>
                <p:cNvSpPr/>
                <p:nvPr/>
              </p:nvSpPr>
              <p:spPr bwMode="auto">
                <a:xfrm>
                  <a:off x="10974270" y="4114134"/>
                  <a:ext cx="139622" cy="13962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6" name="Oval 355">
                  <a:extLst>
                    <a:ext uri="{FF2B5EF4-FFF2-40B4-BE49-F238E27FC236}">
                      <a16:creationId xmlns:a16="http://schemas.microsoft.com/office/drawing/2014/main" id="{EA2BC107-E6DC-4885-94F4-B79DF2F07AC0}"/>
                    </a:ext>
                  </a:extLst>
                </p:cNvPr>
                <p:cNvSpPr/>
                <p:nvPr/>
              </p:nvSpPr>
              <p:spPr bwMode="auto">
                <a:xfrm>
                  <a:off x="11101607" y="3989686"/>
                  <a:ext cx="85242"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7" name="Oval 356">
                  <a:extLst>
                    <a:ext uri="{FF2B5EF4-FFF2-40B4-BE49-F238E27FC236}">
                      <a16:creationId xmlns:a16="http://schemas.microsoft.com/office/drawing/2014/main" id="{8E5BEC69-14DA-4327-90BE-2521DD069793}"/>
                    </a:ext>
                  </a:extLst>
                </p:cNvPr>
                <p:cNvSpPr/>
                <p:nvPr/>
              </p:nvSpPr>
              <p:spPr bwMode="auto">
                <a:xfrm>
                  <a:off x="10902749" y="4016582"/>
                  <a:ext cx="85244"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8" name="Oval 357">
                  <a:extLst>
                    <a:ext uri="{FF2B5EF4-FFF2-40B4-BE49-F238E27FC236}">
                      <a16:creationId xmlns:a16="http://schemas.microsoft.com/office/drawing/2014/main" id="{B5A7FF8E-C9EC-444D-84EE-1D46D589368C}"/>
                    </a:ext>
                  </a:extLst>
                </p:cNvPr>
                <p:cNvSpPr/>
                <p:nvPr/>
              </p:nvSpPr>
              <p:spPr bwMode="auto">
                <a:xfrm>
                  <a:off x="10854228" y="4211133"/>
                  <a:ext cx="85244"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9" name="Oval 358">
                  <a:extLst>
                    <a:ext uri="{FF2B5EF4-FFF2-40B4-BE49-F238E27FC236}">
                      <a16:creationId xmlns:a16="http://schemas.microsoft.com/office/drawing/2014/main" id="{52857089-F929-46AE-A511-F7CAFDABE4DD}"/>
                    </a:ext>
                  </a:extLst>
                </p:cNvPr>
                <p:cNvSpPr/>
                <p:nvPr/>
              </p:nvSpPr>
              <p:spPr bwMode="auto">
                <a:xfrm>
                  <a:off x="11148586" y="4161163"/>
                  <a:ext cx="85244"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Oval 359">
                  <a:extLst>
                    <a:ext uri="{FF2B5EF4-FFF2-40B4-BE49-F238E27FC236}">
                      <a16:creationId xmlns:a16="http://schemas.microsoft.com/office/drawing/2014/main" id="{41A79D80-3F7B-49D2-999E-1AD8C1E34773}"/>
                    </a:ext>
                  </a:extLst>
                </p:cNvPr>
                <p:cNvSpPr/>
                <p:nvPr/>
              </p:nvSpPr>
              <p:spPr bwMode="auto">
                <a:xfrm>
                  <a:off x="11051501" y="4287305"/>
                  <a:ext cx="85242" cy="85244"/>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grpSp>
        </p:grpSp>
        <p:sp>
          <p:nvSpPr>
            <p:cNvPr id="135" name="Rectangle 134">
              <a:extLst>
                <a:ext uri="{FF2B5EF4-FFF2-40B4-BE49-F238E27FC236}">
                  <a16:creationId xmlns:a16="http://schemas.microsoft.com/office/drawing/2014/main" id="{108F3A01-67C6-455C-BC3D-83CD52F999C1}"/>
                </a:ext>
              </a:extLst>
            </p:cNvPr>
            <p:cNvSpPr/>
            <p:nvPr/>
          </p:nvSpPr>
          <p:spPr bwMode="auto">
            <a:xfrm>
              <a:off x="4872358" y="3062118"/>
              <a:ext cx="109728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Multi-cloud</a:t>
              </a:r>
            </a:p>
          </p:txBody>
        </p:sp>
      </p:grpSp>
    </p:spTree>
    <p:extLst>
      <p:ext uri="{BB962C8B-B14F-4D97-AF65-F5344CB8AC3E}">
        <p14:creationId xmlns:p14="http://schemas.microsoft.com/office/powerpoint/2010/main" val="15234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42C4-0D5F-4BD9-9B84-3F622B9B8C4D}"/>
              </a:ext>
            </a:extLst>
          </p:cNvPr>
          <p:cNvSpPr>
            <a:spLocks noGrp="1"/>
          </p:cNvSpPr>
          <p:nvPr>
            <p:ph type="title"/>
          </p:nvPr>
        </p:nvSpPr>
        <p:spPr>
          <a:xfrm>
            <a:off x="621792" y="556381"/>
            <a:ext cx="11303917" cy="813819"/>
          </a:xfrm>
        </p:spPr>
        <p:txBody>
          <a:bodyPr/>
          <a:lstStyle/>
          <a:p>
            <a:r>
              <a:rPr lang="en-US" sz="3600" b="1">
                <a:solidFill>
                  <a:schemeClr val="accent5"/>
                </a:solidFill>
                <a:cs typeface="Segoe UI Semilight"/>
              </a:rPr>
              <a:t>How</a:t>
            </a:r>
            <a:r>
              <a:rPr lang="en-US">
                <a:solidFill>
                  <a:schemeClr val="accent5"/>
                </a:solidFill>
              </a:rPr>
              <a:t> </a:t>
            </a:r>
            <a:r>
              <a:rPr lang="en-US" sz="3600" b="1">
                <a:solidFill>
                  <a:schemeClr val="accent5"/>
                </a:solidFill>
                <a:cs typeface="Segoe UI Semilight"/>
              </a:rPr>
              <a:t>can</a:t>
            </a:r>
            <a:r>
              <a:rPr lang="en-US">
                <a:solidFill>
                  <a:schemeClr val="accent5"/>
                </a:solidFill>
              </a:rPr>
              <a:t> </a:t>
            </a:r>
            <a:r>
              <a:rPr lang="en-US" sz="3600" b="1">
                <a:solidFill>
                  <a:schemeClr val="accent5"/>
                </a:solidFill>
                <a:cs typeface="Segoe UI Semilight"/>
              </a:rPr>
              <a:t>you</a:t>
            </a:r>
            <a:r>
              <a:rPr lang="en-US">
                <a:solidFill>
                  <a:schemeClr val="accent5"/>
                </a:solidFill>
              </a:rPr>
              <a:t> </a:t>
            </a:r>
            <a:r>
              <a:rPr lang="en-US" sz="3600" b="1">
                <a:solidFill>
                  <a:schemeClr val="accent5"/>
                </a:solidFill>
                <a:cs typeface="Segoe UI Semilight"/>
              </a:rPr>
              <a:t>get</a:t>
            </a:r>
            <a:r>
              <a:rPr lang="en-US">
                <a:solidFill>
                  <a:schemeClr val="accent5"/>
                </a:solidFill>
              </a:rPr>
              <a:t> </a:t>
            </a:r>
            <a:r>
              <a:rPr lang="en-US" sz="3600" b="1">
                <a:solidFill>
                  <a:schemeClr val="accent5"/>
                </a:solidFill>
                <a:cs typeface="Segoe UI Semilight"/>
              </a:rPr>
              <a:t>started?</a:t>
            </a:r>
          </a:p>
        </p:txBody>
      </p:sp>
      <p:sp>
        <p:nvSpPr>
          <p:cNvPr id="13" name="Text Placeholder 2">
            <a:extLst>
              <a:ext uri="{FF2B5EF4-FFF2-40B4-BE49-F238E27FC236}">
                <a16:creationId xmlns:a16="http://schemas.microsoft.com/office/drawing/2014/main" id="{2AAE78C0-6796-4AC8-B546-F3ABB4D859C5}"/>
              </a:ext>
            </a:extLst>
          </p:cNvPr>
          <p:cNvSpPr txBox="1">
            <a:spLocks/>
          </p:cNvSpPr>
          <p:nvPr/>
        </p:nvSpPr>
        <p:spPr>
          <a:xfrm>
            <a:off x="6918363" y="2874162"/>
            <a:ext cx="4343852" cy="2505234"/>
          </a:xfrm>
          <a:custGeom>
            <a:avLst/>
            <a:gdLst>
              <a:gd name="connsiteX0" fmla="*/ 0 w 4081202"/>
              <a:gd name="connsiteY0" fmla="*/ 0 h 3631763"/>
              <a:gd name="connsiteX1" fmla="*/ 4081202 w 4081202"/>
              <a:gd name="connsiteY1" fmla="*/ 0 h 3631763"/>
              <a:gd name="connsiteX2" fmla="*/ 4081202 w 4081202"/>
              <a:gd name="connsiteY2" fmla="*/ 3631763 h 3631763"/>
              <a:gd name="connsiteX3" fmla="*/ 0 w 4081202"/>
              <a:gd name="connsiteY3" fmla="*/ 3631763 h 3631763"/>
              <a:gd name="connsiteX4" fmla="*/ 0 w 4081202"/>
              <a:gd name="connsiteY4" fmla="*/ 0 h 3631763"/>
              <a:gd name="connsiteX0" fmla="*/ 478172 w 4081202"/>
              <a:gd name="connsiteY0" fmla="*/ 2684477 h 3631763"/>
              <a:gd name="connsiteX1" fmla="*/ 4081202 w 4081202"/>
              <a:gd name="connsiteY1" fmla="*/ 0 h 3631763"/>
              <a:gd name="connsiteX2" fmla="*/ 4081202 w 4081202"/>
              <a:gd name="connsiteY2" fmla="*/ 3631763 h 3631763"/>
              <a:gd name="connsiteX3" fmla="*/ 0 w 4081202"/>
              <a:gd name="connsiteY3" fmla="*/ 3631763 h 3631763"/>
              <a:gd name="connsiteX4" fmla="*/ 478172 w 4081202"/>
              <a:gd name="connsiteY4" fmla="*/ 2684477 h 3631763"/>
              <a:gd name="connsiteX0" fmla="*/ 469783 w 4081202"/>
              <a:gd name="connsiteY0" fmla="*/ 2667699 h 3631763"/>
              <a:gd name="connsiteX1" fmla="*/ 4081202 w 4081202"/>
              <a:gd name="connsiteY1" fmla="*/ 0 h 3631763"/>
              <a:gd name="connsiteX2" fmla="*/ 4081202 w 4081202"/>
              <a:gd name="connsiteY2" fmla="*/ 3631763 h 3631763"/>
              <a:gd name="connsiteX3" fmla="*/ 0 w 4081202"/>
              <a:gd name="connsiteY3" fmla="*/ 3631763 h 3631763"/>
              <a:gd name="connsiteX4" fmla="*/ 469783 w 4081202"/>
              <a:gd name="connsiteY4" fmla="*/ 2667699 h 3631763"/>
              <a:gd name="connsiteX0" fmla="*/ 469783 w 4081202"/>
              <a:gd name="connsiteY0" fmla="*/ 2667699 h 3631763"/>
              <a:gd name="connsiteX1" fmla="*/ 4081202 w 4081202"/>
              <a:gd name="connsiteY1" fmla="*/ 0 h 3631763"/>
              <a:gd name="connsiteX2" fmla="*/ 4081202 w 4081202"/>
              <a:gd name="connsiteY2" fmla="*/ 3631763 h 3631763"/>
              <a:gd name="connsiteX3" fmla="*/ 0 w 4081202"/>
              <a:gd name="connsiteY3" fmla="*/ 3631763 h 3631763"/>
              <a:gd name="connsiteX4" fmla="*/ 469783 w 4081202"/>
              <a:gd name="connsiteY4" fmla="*/ 2667699 h 3631763"/>
              <a:gd name="connsiteX0" fmla="*/ 29 w 4710406"/>
              <a:gd name="connsiteY0" fmla="*/ 302004 h 3631763"/>
              <a:gd name="connsiteX1" fmla="*/ 4710406 w 4710406"/>
              <a:gd name="connsiteY1" fmla="*/ 0 h 3631763"/>
              <a:gd name="connsiteX2" fmla="*/ 4710406 w 4710406"/>
              <a:gd name="connsiteY2" fmla="*/ 3631763 h 3631763"/>
              <a:gd name="connsiteX3" fmla="*/ 629204 w 4710406"/>
              <a:gd name="connsiteY3" fmla="*/ 3631763 h 3631763"/>
              <a:gd name="connsiteX4" fmla="*/ 29 w 4710406"/>
              <a:gd name="connsiteY4" fmla="*/ 302004 h 3631763"/>
              <a:gd name="connsiteX0" fmla="*/ 26 w 4785903"/>
              <a:gd name="connsiteY0" fmla="*/ 0 h 3690486"/>
              <a:gd name="connsiteX1" fmla="*/ 4785903 w 4785903"/>
              <a:gd name="connsiteY1" fmla="*/ 58723 h 3690486"/>
              <a:gd name="connsiteX2" fmla="*/ 4785903 w 4785903"/>
              <a:gd name="connsiteY2" fmla="*/ 3690486 h 3690486"/>
              <a:gd name="connsiteX3" fmla="*/ 704701 w 4785903"/>
              <a:gd name="connsiteY3" fmla="*/ 3690486 h 3690486"/>
              <a:gd name="connsiteX4" fmla="*/ 26 w 4785903"/>
              <a:gd name="connsiteY4" fmla="*/ 0 h 3690486"/>
              <a:gd name="connsiteX0" fmla="*/ 16 w 4785893"/>
              <a:gd name="connsiteY0" fmla="*/ 0 h 3690486"/>
              <a:gd name="connsiteX1" fmla="*/ 4785893 w 4785893"/>
              <a:gd name="connsiteY1" fmla="*/ 58723 h 3690486"/>
              <a:gd name="connsiteX2" fmla="*/ 4785893 w 4785893"/>
              <a:gd name="connsiteY2" fmla="*/ 3690486 h 3690486"/>
              <a:gd name="connsiteX3" fmla="*/ 1375810 w 4785893"/>
              <a:gd name="connsiteY3" fmla="*/ 3279426 h 3690486"/>
              <a:gd name="connsiteX4" fmla="*/ 16 w 4785893"/>
              <a:gd name="connsiteY4" fmla="*/ 0 h 3690486"/>
              <a:gd name="connsiteX0" fmla="*/ 16 w 4785893"/>
              <a:gd name="connsiteY0" fmla="*/ 0 h 3690486"/>
              <a:gd name="connsiteX1" fmla="*/ 4785893 w 4785893"/>
              <a:gd name="connsiteY1" fmla="*/ 58723 h 3690486"/>
              <a:gd name="connsiteX2" fmla="*/ 4785893 w 4785893"/>
              <a:gd name="connsiteY2" fmla="*/ 3690486 h 3690486"/>
              <a:gd name="connsiteX3" fmla="*/ 1375810 w 4785893"/>
              <a:gd name="connsiteY3" fmla="*/ 3279426 h 3690486"/>
              <a:gd name="connsiteX4" fmla="*/ 16 w 4785893"/>
              <a:gd name="connsiteY4" fmla="*/ 0 h 3690486"/>
              <a:gd name="connsiteX0" fmla="*/ 16 w 4785893"/>
              <a:gd name="connsiteY0" fmla="*/ 0 h 3690486"/>
              <a:gd name="connsiteX1" fmla="*/ 4785893 w 4785893"/>
              <a:gd name="connsiteY1" fmla="*/ 58723 h 3690486"/>
              <a:gd name="connsiteX2" fmla="*/ 4785893 w 4785893"/>
              <a:gd name="connsiteY2" fmla="*/ 3690486 h 3690486"/>
              <a:gd name="connsiteX3" fmla="*/ 1426144 w 4785893"/>
              <a:gd name="connsiteY3" fmla="*/ 3673708 h 3690486"/>
              <a:gd name="connsiteX4" fmla="*/ 16 w 4785893"/>
              <a:gd name="connsiteY4" fmla="*/ 0 h 3690486"/>
              <a:gd name="connsiteX0" fmla="*/ 16 w 4785893"/>
              <a:gd name="connsiteY0" fmla="*/ 0 h 3690492"/>
              <a:gd name="connsiteX1" fmla="*/ 4785893 w 4785893"/>
              <a:gd name="connsiteY1" fmla="*/ 58723 h 3690492"/>
              <a:gd name="connsiteX2" fmla="*/ 4785893 w 4785893"/>
              <a:gd name="connsiteY2" fmla="*/ 3690486 h 3690492"/>
              <a:gd name="connsiteX3" fmla="*/ 1409366 w 4785893"/>
              <a:gd name="connsiteY3" fmla="*/ 3690486 h 3690492"/>
              <a:gd name="connsiteX4" fmla="*/ 16 w 4785893"/>
              <a:gd name="connsiteY4" fmla="*/ 0 h 3690492"/>
              <a:gd name="connsiteX0" fmla="*/ 16 w 4785893"/>
              <a:gd name="connsiteY0" fmla="*/ 0 h 3690492"/>
              <a:gd name="connsiteX1" fmla="*/ 4785893 w 4785893"/>
              <a:gd name="connsiteY1" fmla="*/ 58723 h 3690492"/>
              <a:gd name="connsiteX2" fmla="*/ 4785893 w 4785893"/>
              <a:gd name="connsiteY2" fmla="*/ 3690486 h 3690492"/>
              <a:gd name="connsiteX3" fmla="*/ 1409366 w 4785893"/>
              <a:gd name="connsiteY3" fmla="*/ 3690486 h 3690492"/>
              <a:gd name="connsiteX4" fmla="*/ 16 w 4785893"/>
              <a:gd name="connsiteY4" fmla="*/ 0 h 3690492"/>
              <a:gd name="connsiteX0" fmla="*/ 16 w 4785893"/>
              <a:gd name="connsiteY0" fmla="*/ 0 h 3690492"/>
              <a:gd name="connsiteX1" fmla="*/ 4785893 w 4785893"/>
              <a:gd name="connsiteY1" fmla="*/ 58723 h 3690492"/>
              <a:gd name="connsiteX2" fmla="*/ 4785893 w 4785893"/>
              <a:gd name="connsiteY2" fmla="*/ 3690486 h 3690492"/>
              <a:gd name="connsiteX3" fmla="*/ 1409366 w 4785893"/>
              <a:gd name="connsiteY3" fmla="*/ 3690486 h 3690492"/>
              <a:gd name="connsiteX4" fmla="*/ 16 w 4785893"/>
              <a:gd name="connsiteY4" fmla="*/ 0 h 3690492"/>
              <a:gd name="connsiteX0" fmla="*/ 260059 w 3376527"/>
              <a:gd name="connsiteY0" fmla="*/ 276837 h 3631770"/>
              <a:gd name="connsiteX1" fmla="*/ 3376527 w 3376527"/>
              <a:gd name="connsiteY1" fmla="*/ 0 h 3631770"/>
              <a:gd name="connsiteX2" fmla="*/ 3376527 w 3376527"/>
              <a:gd name="connsiteY2" fmla="*/ 3631763 h 3631770"/>
              <a:gd name="connsiteX3" fmla="*/ 0 w 3376527"/>
              <a:gd name="connsiteY3" fmla="*/ 3631763 h 3631770"/>
              <a:gd name="connsiteX4" fmla="*/ 260059 w 3376527"/>
              <a:gd name="connsiteY4" fmla="*/ 276837 h 3631770"/>
              <a:gd name="connsiteX0" fmla="*/ 58 w 3737312"/>
              <a:gd name="connsiteY0" fmla="*/ 0 h 3673714"/>
              <a:gd name="connsiteX1" fmla="*/ 3737312 w 3737312"/>
              <a:gd name="connsiteY1" fmla="*/ 41945 h 3673714"/>
              <a:gd name="connsiteX2" fmla="*/ 3737312 w 3737312"/>
              <a:gd name="connsiteY2" fmla="*/ 3673708 h 3673714"/>
              <a:gd name="connsiteX3" fmla="*/ 360785 w 3737312"/>
              <a:gd name="connsiteY3" fmla="*/ 3673708 h 3673714"/>
              <a:gd name="connsiteX4" fmla="*/ 58 w 3737312"/>
              <a:gd name="connsiteY4" fmla="*/ 0 h 3673714"/>
              <a:gd name="connsiteX0" fmla="*/ 14 w 4936893"/>
              <a:gd name="connsiteY0" fmla="*/ 16778 h 3631770"/>
              <a:gd name="connsiteX1" fmla="*/ 4936893 w 4936893"/>
              <a:gd name="connsiteY1" fmla="*/ 0 h 3631770"/>
              <a:gd name="connsiteX2" fmla="*/ 4936893 w 4936893"/>
              <a:gd name="connsiteY2" fmla="*/ 3631763 h 3631770"/>
              <a:gd name="connsiteX3" fmla="*/ 1560366 w 4936893"/>
              <a:gd name="connsiteY3" fmla="*/ 3631763 h 3631770"/>
              <a:gd name="connsiteX4" fmla="*/ 14 w 4936893"/>
              <a:gd name="connsiteY4" fmla="*/ 16778 h 3631770"/>
              <a:gd name="connsiteX0" fmla="*/ 11 w 5406674"/>
              <a:gd name="connsiteY0" fmla="*/ 0 h 3665325"/>
              <a:gd name="connsiteX1" fmla="*/ 5406674 w 5406674"/>
              <a:gd name="connsiteY1" fmla="*/ 33556 h 3665325"/>
              <a:gd name="connsiteX2" fmla="*/ 5406674 w 5406674"/>
              <a:gd name="connsiteY2" fmla="*/ 3665319 h 3665325"/>
              <a:gd name="connsiteX3" fmla="*/ 2030147 w 5406674"/>
              <a:gd name="connsiteY3" fmla="*/ 3665319 h 3665325"/>
              <a:gd name="connsiteX4" fmla="*/ 11 w 5406674"/>
              <a:gd name="connsiteY4" fmla="*/ 0 h 3665325"/>
              <a:gd name="connsiteX0" fmla="*/ 12 w 5406675"/>
              <a:gd name="connsiteY0" fmla="*/ 0 h 3665319"/>
              <a:gd name="connsiteX1" fmla="*/ 5406675 w 5406675"/>
              <a:gd name="connsiteY1" fmla="*/ 33556 h 3665319"/>
              <a:gd name="connsiteX2" fmla="*/ 5406675 w 5406675"/>
              <a:gd name="connsiteY2" fmla="*/ 3665319 h 3665319"/>
              <a:gd name="connsiteX3" fmla="*/ 1770089 w 5406675"/>
              <a:gd name="connsiteY3" fmla="*/ 2859976 h 3665319"/>
              <a:gd name="connsiteX4" fmla="*/ 12 w 5406675"/>
              <a:gd name="connsiteY4" fmla="*/ 0 h 3665319"/>
              <a:gd name="connsiteX0" fmla="*/ 12 w 5406675"/>
              <a:gd name="connsiteY0" fmla="*/ 0 h 2901921"/>
              <a:gd name="connsiteX1" fmla="*/ 5406675 w 5406675"/>
              <a:gd name="connsiteY1" fmla="*/ 33556 h 2901921"/>
              <a:gd name="connsiteX2" fmla="*/ 5347952 w 5406675"/>
              <a:gd name="connsiteY2" fmla="*/ 2901921 h 2901921"/>
              <a:gd name="connsiteX3" fmla="*/ 1770089 w 5406675"/>
              <a:gd name="connsiteY3" fmla="*/ 2859976 h 2901921"/>
              <a:gd name="connsiteX4" fmla="*/ 12 w 5406675"/>
              <a:gd name="connsiteY4" fmla="*/ 0 h 2901921"/>
              <a:gd name="connsiteX0" fmla="*/ 12 w 5423453"/>
              <a:gd name="connsiteY0" fmla="*/ 0 h 2910310"/>
              <a:gd name="connsiteX1" fmla="*/ 5406675 w 5423453"/>
              <a:gd name="connsiteY1" fmla="*/ 33556 h 2910310"/>
              <a:gd name="connsiteX2" fmla="*/ 5423453 w 5423453"/>
              <a:gd name="connsiteY2" fmla="*/ 2910310 h 2910310"/>
              <a:gd name="connsiteX3" fmla="*/ 1770089 w 5423453"/>
              <a:gd name="connsiteY3" fmla="*/ 2859976 h 2910310"/>
              <a:gd name="connsiteX4" fmla="*/ 12 w 5423453"/>
              <a:gd name="connsiteY4" fmla="*/ 0 h 2910310"/>
              <a:gd name="connsiteX0" fmla="*/ 12 w 5423453"/>
              <a:gd name="connsiteY0" fmla="*/ 0 h 2910310"/>
              <a:gd name="connsiteX1" fmla="*/ 5406675 w 5423453"/>
              <a:gd name="connsiteY1" fmla="*/ 33556 h 2910310"/>
              <a:gd name="connsiteX2" fmla="*/ 5423453 w 5423453"/>
              <a:gd name="connsiteY2" fmla="*/ 2910310 h 2910310"/>
              <a:gd name="connsiteX3" fmla="*/ 1770089 w 5423453"/>
              <a:gd name="connsiteY3" fmla="*/ 2859976 h 2910310"/>
              <a:gd name="connsiteX4" fmla="*/ 12 w 5423453"/>
              <a:gd name="connsiteY4" fmla="*/ 0 h 2910310"/>
              <a:gd name="connsiteX0" fmla="*/ 12 w 5423453"/>
              <a:gd name="connsiteY0" fmla="*/ 0 h 2910310"/>
              <a:gd name="connsiteX1" fmla="*/ 5406675 w 5423453"/>
              <a:gd name="connsiteY1" fmla="*/ 33556 h 2910310"/>
              <a:gd name="connsiteX2" fmla="*/ 5423453 w 5423453"/>
              <a:gd name="connsiteY2" fmla="*/ 2910310 h 2910310"/>
              <a:gd name="connsiteX3" fmla="*/ 1770089 w 5423453"/>
              <a:gd name="connsiteY3" fmla="*/ 2859976 h 2910310"/>
              <a:gd name="connsiteX4" fmla="*/ 12 w 5423453"/>
              <a:gd name="connsiteY4" fmla="*/ 0 h 2910310"/>
              <a:gd name="connsiteX0" fmla="*/ 12 w 5423453"/>
              <a:gd name="connsiteY0" fmla="*/ 0 h 2910310"/>
              <a:gd name="connsiteX1" fmla="*/ 5406675 w 5423453"/>
              <a:gd name="connsiteY1" fmla="*/ 33556 h 2910310"/>
              <a:gd name="connsiteX2" fmla="*/ 5423453 w 5423453"/>
              <a:gd name="connsiteY2" fmla="*/ 2910310 h 2910310"/>
              <a:gd name="connsiteX3" fmla="*/ 1770089 w 5423453"/>
              <a:gd name="connsiteY3" fmla="*/ 2859976 h 2910310"/>
              <a:gd name="connsiteX4" fmla="*/ 12 w 5423453"/>
              <a:gd name="connsiteY4" fmla="*/ 0 h 2910310"/>
              <a:gd name="connsiteX0" fmla="*/ 1249960 w 3653364"/>
              <a:gd name="connsiteY0" fmla="*/ 444617 h 2876754"/>
              <a:gd name="connsiteX1" fmla="*/ 3636586 w 3653364"/>
              <a:gd name="connsiteY1" fmla="*/ 0 h 2876754"/>
              <a:gd name="connsiteX2" fmla="*/ 3653364 w 3653364"/>
              <a:gd name="connsiteY2" fmla="*/ 2876754 h 2876754"/>
              <a:gd name="connsiteX3" fmla="*/ 0 w 3653364"/>
              <a:gd name="connsiteY3" fmla="*/ 2826420 h 2876754"/>
              <a:gd name="connsiteX4" fmla="*/ 1249960 w 3653364"/>
              <a:gd name="connsiteY4" fmla="*/ 444617 h 287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3364" h="2876754">
                <a:moveTo>
                  <a:pt x="1249960" y="444617"/>
                </a:moveTo>
                <a:lnTo>
                  <a:pt x="3636586" y="0"/>
                </a:lnTo>
                <a:cubicBezTo>
                  <a:pt x="3642179" y="958918"/>
                  <a:pt x="3630993" y="-20021"/>
                  <a:pt x="3653364" y="2876754"/>
                </a:cubicBezTo>
                <a:lnTo>
                  <a:pt x="0" y="2826420"/>
                </a:lnTo>
                <a:cubicBezTo>
                  <a:pt x="30759" y="2832236"/>
                  <a:pt x="1244368" y="463968"/>
                  <a:pt x="1249960" y="444617"/>
                </a:cubicBezTo>
                <a:close/>
              </a:path>
            </a:pathLst>
          </a:cu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sym typeface="Wingdings" panose="05000000000000000000" pitchFamily="2" charset="2"/>
              </a:rPr>
              <a:t>Align workload architecture to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business priorities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sym typeface="Wingdings" panose="05000000000000000000" pitchFamily="2" charset="2"/>
              </a:rPr>
              <a:t>Review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Well-Architecture Framework </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Leverage the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Azure Well-Architected Review</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 to assess workload architecture design</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Consider architecture design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trade offs</a:t>
            </a:r>
            <a:r>
              <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sym typeface="Wingdings" panose="05000000000000000000" pitchFamily="2" charset="2"/>
              </a:rPr>
              <a:t>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to achieve business goals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Build, deploy and manage</a:t>
            </a:r>
            <a:r>
              <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sym typeface="Wingdings" panose="05000000000000000000" pitchFamily="2" charset="2"/>
              </a:rPr>
              <a:t>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workloads on Azure</a:t>
            </a:r>
            <a:endPar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sym typeface="Wingdings" panose="05000000000000000000" pitchFamily="2" charset="2"/>
            </a:endParaRPr>
          </a:p>
        </p:txBody>
      </p:sp>
      <p:sp>
        <p:nvSpPr>
          <p:cNvPr id="14" name="TextBox 13">
            <a:extLst>
              <a:ext uri="{FF2B5EF4-FFF2-40B4-BE49-F238E27FC236}">
                <a16:creationId xmlns:a16="http://schemas.microsoft.com/office/drawing/2014/main" id="{D5C1A5F3-E0D1-4B9A-8624-050FCFB23264}"/>
              </a:ext>
            </a:extLst>
          </p:cNvPr>
          <p:cNvSpPr txBox="1"/>
          <p:nvPr/>
        </p:nvSpPr>
        <p:spPr>
          <a:xfrm>
            <a:off x="7422201" y="2102306"/>
            <a:ext cx="384001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5"/>
                </a:solidFill>
                <a:effectLst/>
                <a:uLnTx/>
                <a:uFillTx/>
                <a:latin typeface="Segoe UI"/>
                <a:ea typeface="+mn-ea"/>
                <a:cs typeface="+mn-cs"/>
              </a:rPr>
              <a:t>Design &amp; deploy </a:t>
            </a:r>
            <a:r>
              <a:rPr kumimoji="0" lang="en-US" sz="2000" b="1" i="0" u="none" strike="noStrike" kern="1200" cap="none" spc="0" normalizeH="0" baseline="0" noProof="0">
                <a:ln>
                  <a:noFill/>
                </a:ln>
                <a:solidFill>
                  <a:schemeClr val="accent5"/>
                </a:solidFill>
                <a:effectLst/>
                <a:uLnTx/>
                <a:uFillTx/>
                <a:latin typeface="Segoe UI"/>
                <a:ea typeface="+mn-ea"/>
                <a:cs typeface="+mn-cs"/>
              </a:rPr>
              <a:t>new</a:t>
            </a:r>
            <a:r>
              <a:rPr kumimoji="0" lang="en-US" sz="2000" b="0" i="0" u="none" strike="noStrike" kern="1200" cap="none" spc="0" normalizeH="0" baseline="0" noProof="0">
                <a:ln>
                  <a:noFill/>
                </a:ln>
                <a:solidFill>
                  <a:schemeClr val="accent5"/>
                </a:solidFill>
                <a:effectLst/>
                <a:uLnTx/>
                <a:uFillTx/>
                <a:latin typeface="Segoe UI"/>
                <a:ea typeface="+mn-ea"/>
                <a:cs typeface="+mn-cs"/>
              </a:rPr>
              <a:t> workloads</a:t>
            </a:r>
          </a:p>
        </p:txBody>
      </p:sp>
      <p:sp>
        <p:nvSpPr>
          <p:cNvPr id="15" name="Text Placeholder 2">
            <a:extLst>
              <a:ext uri="{FF2B5EF4-FFF2-40B4-BE49-F238E27FC236}">
                <a16:creationId xmlns:a16="http://schemas.microsoft.com/office/drawing/2014/main" id="{675A40B9-F391-44B6-A065-BB948F334CF9}"/>
              </a:ext>
            </a:extLst>
          </p:cNvPr>
          <p:cNvSpPr txBox="1">
            <a:spLocks/>
          </p:cNvSpPr>
          <p:nvPr/>
        </p:nvSpPr>
        <p:spPr>
          <a:xfrm>
            <a:off x="757978" y="2874162"/>
            <a:ext cx="4256160" cy="26511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Leverage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Azure Advisor Score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to identify optimization opportunities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Understand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changes needed or incidents</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 occurred </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sym typeface="Wingdings" panose="05000000000000000000" pitchFamily="2" charset="2"/>
              </a:rPr>
              <a:t>Review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Well-Architecture Framework </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Consider architecture design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trade offs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to achieve business goals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Define and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implement recommendations</a:t>
            </a:r>
          </a:p>
          <a:p>
            <a:pPr marL="457200" marR="0" lvl="0" indent="-457200" algn="l" defTabSz="932742" rtl="0" eaLnBrk="1" fontAlgn="auto" latinLnBrk="0" hangingPunct="1">
              <a:lnSpc>
                <a:spcPct val="100000"/>
              </a:lnSpc>
              <a:spcBef>
                <a:spcPct val="20000"/>
              </a:spcBef>
              <a:spcAft>
                <a:spcPts val="0"/>
              </a:spcAft>
              <a:buClr>
                <a:srgbClr val="FFFFFF"/>
              </a:buClr>
              <a:buSzPct val="90000"/>
              <a:buFont typeface="Wingdings" panose="05000000000000000000" pitchFamily="2" charset="2"/>
              <a:buChar char="þ"/>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Establish a </a:t>
            </a:r>
            <a:r>
              <a:rPr kumimoji="0" lang="en-US" sz="1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sym typeface="Wingdings" panose="05000000000000000000" pitchFamily="2" charset="2"/>
              </a:rPr>
              <a:t>regular cadence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for workload optimization</a:t>
            </a:r>
          </a:p>
        </p:txBody>
      </p:sp>
      <p:sp>
        <p:nvSpPr>
          <p:cNvPr id="19" name="TextBox 18">
            <a:extLst>
              <a:ext uri="{FF2B5EF4-FFF2-40B4-BE49-F238E27FC236}">
                <a16:creationId xmlns:a16="http://schemas.microsoft.com/office/drawing/2014/main" id="{9E026889-0D5A-427D-9EF6-699C539F7F38}"/>
              </a:ext>
            </a:extLst>
          </p:cNvPr>
          <p:cNvSpPr txBox="1"/>
          <p:nvPr/>
        </p:nvSpPr>
        <p:spPr>
          <a:xfrm>
            <a:off x="1459872" y="2102306"/>
            <a:ext cx="341807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5"/>
                </a:solidFill>
                <a:effectLst/>
                <a:uLnTx/>
                <a:uFillTx/>
                <a:latin typeface="Segoe UI"/>
                <a:ea typeface="+mn-ea"/>
                <a:cs typeface="+mn-cs"/>
              </a:rPr>
              <a:t>Optimize </a:t>
            </a:r>
            <a:r>
              <a:rPr kumimoji="0" lang="en-US" sz="2000" b="1" i="0" u="none" strike="noStrike" kern="1200" cap="none" spc="0" normalizeH="0" baseline="0" noProof="0">
                <a:ln>
                  <a:noFill/>
                </a:ln>
                <a:solidFill>
                  <a:schemeClr val="accent5"/>
                </a:solidFill>
                <a:effectLst/>
                <a:uLnTx/>
                <a:uFillTx/>
                <a:latin typeface="Segoe UI"/>
                <a:ea typeface="+mn-ea"/>
                <a:cs typeface="+mn-cs"/>
              </a:rPr>
              <a:t>existing </a:t>
            </a:r>
            <a:r>
              <a:rPr kumimoji="0" lang="en-US" sz="2000" b="0" i="0" u="none" strike="noStrike" kern="1200" cap="none" spc="0" normalizeH="0" baseline="0" noProof="0">
                <a:ln>
                  <a:noFill/>
                </a:ln>
                <a:solidFill>
                  <a:schemeClr val="accent5"/>
                </a:solidFill>
                <a:effectLst/>
                <a:uLnTx/>
                <a:uFillTx/>
                <a:latin typeface="Segoe UI"/>
                <a:ea typeface="+mn-ea"/>
                <a:cs typeface="+mn-cs"/>
              </a:rPr>
              <a:t>workloads</a:t>
            </a:r>
          </a:p>
        </p:txBody>
      </p:sp>
      <p:pic>
        <p:nvPicPr>
          <p:cNvPr id="3" name="Picture 2">
            <a:extLst>
              <a:ext uri="{FF2B5EF4-FFF2-40B4-BE49-F238E27FC236}">
                <a16:creationId xmlns:a16="http://schemas.microsoft.com/office/drawing/2014/main" id="{FB89DBCD-FA6F-49DA-8071-347970553F1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21294" y="1959014"/>
            <a:ext cx="594139" cy="594360"/>
          </a:xfrm>
          <a:prstGeom prst="rect">
            <a:avLst/>
          </a:prstGeom>
        </p:spPr>
      </p:pic>
      <p:pic>
        <p:nvPicPr>
          <p:cNvPr id="4" name="Picture 3">
            <a:extLst>
              <a:ext uri="{FF2B5EF4-FFF2-40B4-BE49-F238E27FC236}">
                <a16:creationId xmlns:a16="http://schemas.microsoft.com/office/drawing/2014/main" id="{099C8EDD-00BF-4A56-BB3E-A186BAF5DD44}"/>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21792" y="1959994"/>
            <a:ext cx="592401" cy="592401"/>
          </a:xfrm>
          <a:prstGeom prst="rect">
            <a:avLst/>
          </a:prstGeom>
        </p:spPr>
      </p:pic>
    </p:spTree>
    <p:custDataLst>
      <p:tags r:id="rId1"/>
    </p:custDataLst>
    <p:extLst>
      <p:ext uri="{BB962C8B-B14F-4D97-AF65-F5344CB8AC3E}">
        <p14:creationId xmlns:p14="http://schemas.microsoft.com/office/powerpoint/2010/main" val="1132534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1A2A386D-C9F6-4891-B339-959114E94261}"/>
              </a:ext>
            </a:extLst>
          </p:cNvPr>
          <p:cNvSpPr>
            <a:spLocks noGrp="1"/>
          </p:cNvSpPr>
          <p:nvPr>
            <p:ph type="title"/>
          </p:nvPr>
        </p:nvSpPr>
        <p:spPr/>
        <p:txBody>
          <a:bodyPr/>
          <a:lstStyle/>
          <a:p>
            <a:r>
              <a:rPr lang="en-US" sz="3200">
                <a:solidFill>
                  <a:schemeClr val="bg1"/>
                </a:solidFill>
              </a:rPr>
              <a:t>Sample Engagement Agenda</a:t>
            </a:r>
          </a:p>
        </p:txBody>
      </p:sp>
      <p:sp>
        <p:nvSpPr>
          <p:cNvPr id="47" name="Rectangle 46">
            <a:extLst>
              <a:ext uri="{FF2B5EF4-FFF2-40B4-BE49-F238E27FC236}">
                <a16:creationId xmlns:a16="http://schemas.microsoft.com/office/drawing/2014/main" id="{002BA30E-E4B5-4D8A-9331-4F7844A1A0AD}"/>
              </a:ext>
            </a:extLst>
          </p:cNvPr>
          <p:cNvSpPr/>
          <p:nvPr/>
        </p:nvSpPr>
        <p:spPr>
          <a:xfrm>
            <a:off x="1208183" y="1525537"/>
            <a:ext cx="3137887" cy="436148"/>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r>
              <a:rPr lang="en-US" sz="1731" b="1">
                <a:solidFill>
                  <a:srgbClr val="000000"/>
                </a:solidFill>
                <a:latin typeface="Segoe UI" panose="020B0502040204020203" pitchFamily="34" charset="0"/>
                <a:cs typeface="Segoe UI" panose="020B0502040204020203" pitchFamily="34" charset="0"/>
              </a:rPr>
              <a:t>Day 1</a:t>
            </a:r>
          </a:p>
        </p:txBody>
      </p:sp>
      <p:sp>
        <p:nvSpPr>
          <p:cNvPr id="63" name="Oval 23">
            <a:extLst>
              <a:ext uri="{FF2B5EF4-FFF2-40B4-BE49-F238E27FC236}">
                <a16:creationId xmlns:a16="http://schemas.microsoft.com/office/drawing/2014/main" id="{3DB5E321-BA96-49DC-84D7-162FF4112E9B}"/>
              </a:ext>
            </a:extLst>
          </p:cNvPr>
          <p:cNvSpPr>
            <a:spLocks noChangeArrowheads="1"/>
          </p:cNvSpPr>
          <p:nvPr/>
        </p:nvSpPr>
        <p:spPr bwMode="auto">
          <a:xfrm rot="16200000">
            <a:off x="-162844" y="3027137"/>
            <a:ext cx="2048288" cy="163058"/>
          </a:xfrm>
          <a:prstGeom prst="rect">
            <a:avLst/>
          </a:prstGeom>
          <a:solidFill>
            <a:schemeClr val="accent4"/>
          </a:solid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02" fontAlgn="base">
              <a:lnSpc>
                <a:spcPct val="90000"/>
              </a:lnSpc>
              <a:spcBef>
                <a:spcPct val="0"/>
              </a:spcBef>
              <a:spcAft>
                <a:spcPct val="0"/>
              </a:spcAft>
              <a:defRPr/>
            </a:pPr>
            <a:r>
              <a:rPr lang="de-DE" sz="1177" b="1" kern="0">
                <a:solidFill>
                  <a:srgbClr val="000000"/>
                </a:solidFill>
                <a:latin typeface="Segoe UI"/>
              </a:rPr>
              <a:t>Morning Session</a:t>
            </a:r>
          </a:p>
        </p:txBody>
      </p:sp>
      <p:sp>
        <p:nvSpPr>
          <p:cNvPr id="74" name="Rectangle 73">
            <a:extLst>
              <a:ext uri="{FF2B5EF4-FFF2-40B4-BE49-F238E27FC236}">
                <a16:creationId xmlns:a16="http://schemas.microsoft.com/office/drawing/2014/main" id="{89A2BAE3-AB0C-487E-B347-EBC871581A79}"/>
              </a:ext>
            </a:extLst>
          </p:cNvPr>
          <p:cNvSpPr/>
          <p:nvPr/>
        </p:nvSpPr>
        <p:spPr bwMode="auto">
          <a:xfrm>
            <a:off x="1208183" y="2068910"/>
            <a:ext cx="3137887" cy="94136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defRPr/>
            </a:pPr>
            <a:r>
              <a:rPr lang="en-US" sz="1177">
                <a:solidFill>
                  <a:srgbClr val="FFFFFF"/>
                </a:solidFill>
                <a:latin typeface="Segoe UI"/>
                <a:cs typeface="Segoe UI"/>
              </a:rPr>
              <a:t>Introduction</a:t>
            </a:r>
          </a:p>
        </p:txBody>
      </p:sp>
      <p:pic>
        <p:nvPicPr>
          <p:cNvPr id="3" name="Graphic 2" descr="Bullseye with solid fill">
            <a:extLst>
              <a:ext uri="{FF2B5EF4-FFF2-40B4-BE49-F238E27FC236}">
                <a16:creationId xmlns:a16="http://schemas.microsoft.com/office/drawing/2014/main" id="{176A2403-36C6-457B-AD74-330CC82C0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3841" y="2068910"/>
            <a:ext cx="914400" cy="914400"/>
          </a:xfrm>
          <a:prstGeom prst="rect">
            <a:avLst/>
          </a:prstGeom>
        </p:spPr>
      </p:pic>
      <p:sp>
        <p:nvSpPr>
          <p:cNvPr id="53" name="Rectangle 52">
            <a:extLst>
              <a:ext uri="{FF2B5EF4-FFF2-40B4-BE49-F238E27FC236}">
                <a16:creationId xmlns:a16="http://schemas.microsoft.com/office/drawing/2014/main" id="{4E4B5D42-C1C8-481A-AFC1-152D4F8B4401}"/>
              </a:ext>
            </a:extLst>
          </p:cNvPr>
          <p:cNvSpPr/>
          <p:nvPr/>
        </p:nvSpPr>
        <p:spPr bwMode="auto">
          <a:xfrm>
            <a:off x="1208183" y="3197249"/>
            <a:ext cx="3137887" cy="94136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defRPr/>
            </a:pPr>
            <a:r>
              <a:rPr lang="en-US" sz="1177">
                <a:solidFill>
                  <a:srgbClr val="FFFFFF"/>
                </a:solidFill>
                <a:latin typeface="Segoe UI"/>
                <a:cs typeface="Segoe UI"/>
              </a:rPr>
              <a:t>Workload overview</a:t>
            </a:r>
            <a:br>
              <a:rPr lang="en-US" sz="1177">
                <a:solidFill>
                  <a:srgbClr val="FFFFFF"/>
                </a:solidFill>
                <a:latin typeface="Segoe UI"/>
                <a:cs typeface="Segoe UI"/>
              </a:rPr>
            </a:br>
            <a:r>
              <a:rPr lang="en-US" sz="1177">
                <a:solidFill>
                  <a:srgbClr val="FFFFFF"/>
                </a:solidFill>
                <a:latin typeface="Segoe UI"/>
                <a:cs typeface="Segoe UI"/>
              </a:rPr>
              <a:t>Whiteboarding session</a:t>
            </a:r>
          </a:p>
        </p:txBody>
      </p:sp>
      <p:sp>
        <p:nvSpPr>
          <p:cNvPr id="43" name="Oval 23">
            <a:extLst>
              <a:ext uri="{FF2B5EF4-FFF2-40B4-BE49-F238E27FC236}">
                <a16:creationId xmlns:a16="http://schemas.microsoft.com/office/drawing/2014/main" id="{7449F55E-F99D-494A-845F-003543D1F073}"/>
              </a:ext>
            </a:extLst>
          </p:cNvPr>
          <p:cNvSpPr>
            <a:spLocks noChangeArrowheads="1"/>
          </p:cNvSpPr>
          <p:nvPr/>
        </p:nvSpPr>
        <p:spPr bwMode="auto">
          <a:xfrm rot="16200000">
            <a:off x="-30926" y="5119501"/>
            <a:ext cx="1793079" cy="163058"/>
          </a:xfrm>
          <a:prstGeom prst="rect">
            <a:avLst/>
          </a:prstGeom>
          <a:solidFill>
            <a:schemeClr val="accent4"/>
          </a:solid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02" fontAlgn="base">
              <a:lnSpc>
                <a:spcPct val="90000"/>
              </a:lnSpc>
              <a:spcBef>
                <a:spcPct val="0"/>
              </a:spcBef>
              <a:spcAft>
                <a:spcPct val="0"/>
              </a:spcAft>
            </a:pPr>
            <a:r>
              <a:rPr lang="de-DE" sz="1177" b="1" kern="0">
                <a:solidFill>
                  <a:srgbClr val="000000"/>
                </a:solidFill>
                <a:latin typeface="Segoe UI"/>
              </a:rPr>
              <a:t>Afternoon  Session</a:t>
            </a:r>
          </a:p>
        </p:txBody>
      </p:sp>
      <p:sp>
        <p:nvSpPr>
          <p:cNvPr id="29" name="Rectangle 28">
            <a:extLst>
              <a:ext uri="{FF2B5EF4-FFF2-40B4-BE49-F238E27FC236}">
                <a16:creationId xmlns:a16="http://schemas.microsoft.com/office/drawing/2014/main" id="{E5164304-F645-4F8A-A56B-C816AC98B483}"/>
              </a:ext>
            </a:extLst>
          </p:cNvPr>
          <p:cNvSpPr/>
          <p:nvPr/>
        </p:nvSpPr>
        <p:spPr bwMode="auto">
          <a:xfrm>
            <a:off x="1208183" y="4304491"/>
            <a:ext cx="3137887" cy="1793079"/>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pPr>
            <a:r>
              <a:rPr lang="en-US" sz="1177">
                <a:solidFill>
                  <a:srgbClr val="FFFFFF"/>
                </a:solidFill>
                <a:latin typeface="Segoe UI"/>
                <a:cs typeface="Segoe UI"/>
              </a:rPr>
              <a:t>Well-Architected Review</a:t>
            </a:r>
            <a:br>
              <a:rPr lang="en-US" sz="1177">
                <a:solidFill>
                  <a:srgbClr val="FFFFFF"/>
                </a:solidFill>
                <a:latin typeface="Segoe UI"/>
                <a:cs typeface="Segoe UI"/>
              </a:rPr>
            </a:br>
            <a:r>
              <a:rPr lang="en-US" sz="1177">
                <a:solidFill>
                  <a:srgbClr val="FFFFFF"/>
                </a:solidFill>
                <a:latin typeface="Segoe UI"/>
                <a:cs typeface="Segoe UI"/>
              </a:rPr>
              <a:t>&amp; Advisor </a:t>
            </a:r>
          </a:p>
        </p:txBody>
      </p:sp>
      <p:sp>
        <p:nvSpPr>
          <p:cNvPr id="48" name="Rectangle 47">
            <a:extLst>
              <a:ext uri="{FF2B5EF4-FFF2-40B4-BE49-F238E27FC236}">
                <a16:creationId xmlns:a16="http://schemas.microsoft.com/office/drawing/2014/main" id="{FABC4C71-2FA0-45EE-840E-F731A8D3C41A}"/>
              </a:ext>
            </a:extLst>
          </p:cNvPr>
          <p:cNvSpPr/>
          <p:nvPr/>
        </p:nvSpPr>
        <p:spPr>
          <a:xfrm>
            <a:off x="4527057" y="1525537"/>
            <a:ext cx="3137887" cy="436148"/>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r>
              <a:rPr lang="en-US" sz="1731" b="1">
                <a:solidFill>
                  <a:srgbClr val="000000"/>
                </a:solidFill>
                <a:latin typeface="Segoe UI" panose="020B0502040204020203" pitchFamily="34" charset="0"/>
                <a:cs typeface="Segoe UI" panose="020B0502040204020203" pitchFamily="34" charset="0"/>
              </a:rPr>
              <a:t>Day 2</a:t>
            </a:r>
          </a:p>
        </p:txBody>
      </p:sp>
      <p:sp>
        <p:nvSpPr>
          <p:cNvPr id="32" name="Rectangle 31">
            <a:extLst>
              <a:ext uri="{FF2B5EF4-FFF2-40B4-BE49-F238E27FC236}">
                <a16:creationId xmlns:a16="http://schemas.microsoft.com/office/drawing/2014/main" id="{1370D793-2BE7-4AF0-974A-BD8EEFA65C55}"/>
              </a:ext>
            </a:extLst>
          </p:cNvPr>
          <p:cNvSpPr/>
          <p:nvPr/>
        </p:nvSpPr>
        <p:spPr bwMode="auto">
          <a:xfrm>
            <a:off x="4527057" y="2084524"/>
            <a:ext cx="3137887" cy="2048286"/>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defRPr/>
            </a:pPr>
            <a:r>
              <a:rPr lang="en-US" sz="1177">
                <a:solidFill>
                  <a:srgbClr val="FFFFFF"/>
                </a:solidFill>
                <a:latin typeface="Segoe UI"/>
                <a:cs typeface="Segoe UI"/>
              </a:rPr>
              <a:t>Review tooling and</a:t>
            </a:r>
            <a:br>
              <a:rPr lang="en-US" sz="1177">
                <a:solidFill>
                  <a:srgbClr val="FFFFFF"/>
                </a:solidFill>
                <a:latin typeface="Segoe UI"/>
                <a:cs typeface="Segoe UI"/>
              </a:rPr>
            </a:br>
            <a:r>
              <a:rPr lang="en-US" sz="1177">
                <a:solidFill>
                  <a:srgbClr val="FFFFFF"/>
                </a:solidFill>
                <a:latin typeface="Segoe UI"/>
                <a:cs typeface="Segoe UI"/>
              </a:rPr>
              <a:t>results, educate on </a:t>
            </a:r>
            <a:br>
              <a:rPr lang="en-US" sz="1177">
                <a:solidFill>
                  <a:srgbClr val="FFFFFF"/>
                </a:solidFill>
                <a:latin typeface="Segoe UI"/>
                <a:cs typeface="Segoe UI"/>
              </a:rPr>
            </a:br>
            <a:r>
              <a:rPr lang="en-US" sz="1177">
                <a:solidFill>
                  <a:srgbClr val="FFFFFF"/>
                </a:solidFill>
                <a:latin typeface="Segoe UI"/>
                <a:cs typeface="Segoe UI"/>
              </a:rPr>
              <a:t>recommended tools</a:t>
            </a:r>
            <a:br>
              <a:rPr lang="en-US" sz="1177">
                <a:solidFill>
                  <a:srgbClr val="FFFFFF"/>
                </a:solidFill>
                <a:latin typeface="Segoe UI"/>
                <a:cs typeface="Segoe UI"/>
              </a:rPr>
            </a:br>
            <a:endParaRPr lang="en-US" sz="1177">
              <a:solidFill>
                <a:srgbClr val="FFFFFF"/>
              </a:solidFill>
              <a:latin typeface="Segoe UI"/>
              <a:cs typeface="Segoe UI"/>
            </a:endParaRPr>
          </a:p>
        </p:txBody>
      </p:sp>
      <p:sp>
        <p:nvSpPr>
          <p:cNvPr id="38" name="Rectangle 37">
            <a:extLst>
              <a:ext uri="{FF2B5EF4-FFF2-40B4-BE49-F238E27FC236}">
                <a16:creationId xmlns:a16="http://schemas.microsoft.com/office/drawing/2014/main" id="{93E67420-DCA9-451D-817D-EE7ECD301FFC}"/>
              </a:ext>
            </a:extLst>
          </p:cNvPr>
          <p:cNvSpPr/>
          <p:nvPr/>
        </p:nvSpPr>
        <p:spPr>
          <a:xfrm>
            <a:off x="4527057" y="4304490"/>
            <a:ext cx="3137887" cy="1793079"/>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pPr>
            <a:r>
              <a:rPr lang="en-US" sz="1177">
                <a:solidFill>
                  <a:srgbClr val="FFFFFF"/>
                </a:solidFill>
                <a:latin typeface="Segoe UI"/>
                <a:cs typeface="Segoe UI"/>
              </a:rPr>
              <a:t>Draft reporting</a:t>
            </a:r>
            <a:br>
              <a:rPr lang="en-US" sz="1177">
                <a:solidFill>
                  <a:srgbClr val="FFFFFF"/>
                </a:solidFill>
                <a:latin typeface="Segoe UI"/>
                <a:cs typeface="Segoe UI"/>
              </a:rPr>
            </a:br>
            <a:r>
              <a:rPr lang="en-US" sz="1177">
                <a:solidFill>
                  <a:srgbClr val="FFFFFF"/>
                </a:solidFill>
                <a:latin typeface="Segoe UI"/>
                <a:cs typeface="Segoe UI"/>
              </a:rPr>
              <a:t>deliverables</a:t>
            </a:r>
          </a:p>
        </p:txBody>
      </p:sp>
      <p:sp>
        <p:nvSpPr>
          <p:cNvPr id="51" name="Rectangle 50">
            <a:extLst>
              <a:ext uri="{FF2B5EF4-FFF2-40B4-BE49-F238E27FC236}">
                <a16:creationId xmlns:a16="http://schemas.microsoft.com/office/drawing/2014/main" id="{E7D24061-6E92-4402-B278-0060984D13FC}"/>
              </a:ext>
            </a:extLst>
          </p:cNvPr>
          <p:cNvSpPr/>
          <p:nvPr/>
        </p:nvSpPr>
        <p:spPr>
          <a:xfrm>
            <a:off x="7845930" y="1525537"/>
            <a:ext cx="3137887" cy="423747"/>
          </a:xfrm>
          <a:prstGeom prst="rect">
            <a:avLst/>
          </a:prstGeom>
          <a:solidFill>
            <a:schemeClr val="accent4"/>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r>
              <a:rPr lang="en-US" sz="1731" b="1">
                <a:solidFill>
                  <a:srgbClr val="000000"/>
                </a:solidFill>
                <a:latin typeface="Segoe UI" panose="020B0502040204020203" pitchFamily="34" charset="0"/>
                <a:cs typeface="Segoe UI" panose="020B0502040204020203" pitchFamily="34" charset="0"/>
              </a:rPr>
              <a:t>Day 3</a:t>
            </a:r>
          </a:p>
        </p:txBody>
      </p:sp>
      <p:sp>
        <p:nvSpPr>
          <p:cNvPr id="52" name="Arrow: Right 51">
            <a:extLst>
              <a:ext uri="{FF2B5EF4-FFF2-40B4-BE49-F238E27FC236}">
                <a16:creationId xmlns:a16="http://schemas.microsoft.com/office/drawing/2014/main" id="{38E68F9F-1498-48DD-8C62-E7F5785ED373}"/>
              </a:ext>
              <a:ext uri="{C183D7F6-B498-43B3-948B-1728B52AA6E4}">
                <adec:decorative xmlns:adec="http://schemas.microsoft.com/office/drawing/2017/decorative" val="1"/>
              </a:ext>
            </a:extLst>
          </p:cNvPr>
          <p:cNvSpPr/>
          <p:nvPr/>
        </p:nvSpPr>
        <p:spPr>
          <a:xfrm>
            <a:off x="9808541" y="1302443"/>
            <a:ext cx="1834018" cy="868434"/>
          </a:xfrm>
          <a:prstGeom prst="rightArrow">
            <a:avLst>
              <a:gd name="adj1" fmla="val 49162"/>
              <a:gd name="adj2" fmla="val 659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algn="ctr" defTabSz="914554"/>
            <a:endParaRPr lang="en-US" sz="1961" b="1">
              <a:solidFill>
                <a:srgbClr val="000000"/>
              </a:solidFill>
              <a:latin typeface="Segoe UI" panose="020B0502040204020203" pitchFamily="34" charset="0"/>
              <a:cs typeface="Segoe UI" panose="020B0502040204020203" pitchFamily="34" charset="0"/>
            </a:endParaRPr>
          </a:p>
        </p:txBody>
      </p:sp>
      <p:sp>
        <p:nvSpPr>
          <p:cNvPr id="70" name="Rectangle 69">
            <a:extLst>
              <a:ext uri="{FF2B5EF4-FFF2-40B4-BE49-F238E27FC236}">
                <a16:creationId xmlns:a16="http://schemas.microsoft.com/office/drawing/2014/main" id="{5F2C877A-A8A7-4E4B-9E67-97D152CE0704}"/>
              </a:ext>
            </a:extLst>
          </p:cNvPr>
          <p:cNvSpPr/>
          <p:nvPr/>
        </p:nvSpPr>
        <p:spPr bwMode="auto">
          <a:xfrm>
            <a:off x="7845930" y="2068912"/>
            <a:ext cx="3137887" cy="2063898"/>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pPr>
            <a:r>
              <a:rPr lang="en-US" sz="1177">
                <a:solidFill>
                  <a:srgbClr val="FFFFFF"/>
                </a:solidFill>
                <a:latin typeface="Segoe UI"/>
                <a:cs typeface="Segoe UI"/>
              </a:rPr>
              <a:t>Present final report</a:t>
            </a:r>
          </a:p>
          <a:p>
            <a:pPr algn="ctr" defTabSz="932402" fontAlgn="base">
              <a:lnSpc>
                <a:spcPct val="90000"/>
              </a:lnSpc>
              <a:spcBef>
                <a:spcPct val="0"/>
              </a:spcBef>
              <a:spcAft>
                <a:spcPct val="0"/>
              </a:spcAft>
            </a:pPr>
            <a:endParaRPr lang="en-US" sz="1177">
              <a:solidFill>
                <a:srgbClr val="FFFFFF"/>
              </a:solidFill>
              <a:latin typeface="Segoe UI"/>
              <a:cs typeface="Segoe UI"/>
            </a:endParaRPr>
          </a:p>
        </p:txBody>
      </p:sp>
      <p:sp>
        <p:nvSpPr>
          <p:cNvPr id="14" name="Rectangle 13">
            <a:extLst>
              <a:ext uri="{FF2B5EF4-FFF2-40B4-BE49-F238E27FC236}">
                <a16:creationId xmlns:a16="http://schemas.microsoft.com/office/drawing/2014/main" id="{1D1A66FA-6D1F-4321-ACCC-03D775E09EBD}"/>
              </a:ext>
            </a:extLst>
          </p:cNvPr>
          <p:cNvSpPr/>
          <p:nvPr/>
        </p:nvSpPr>
        <p:spPr>
          <a:xfrm>
            <a:off x="7845930" y="4304490"/>
            <a:ext cx="3137887" cy="1793079"/>
          </a:xfrm>
          <a:prstGeom prst="rect">
            <a:avLst/>
          </a:prstGeom>
          <a:solidFill>
            <a:schemeClr val="accent2"/>
          </a:solidFill>
          <a:ln w="10795" cap="flat" cmpd="sng" algn="ctr">
            <a:noFill/>
            <a:prstDash val="solid"/>
          </a:ln>
          <a:effectLst/>
        </p:spPr>
        <p:txBody>
          <a:bodyPr rot="0" spcFirstLastPara="0" vertOverflow="overflow" horzOverflow="overflow" vert="horz" wrap="square" lIns="0" tIns="46629" rIns="0" bIns="46629" numCol="1" spcCol="0" rtlCol="0" fromWordArt="0" anchor="ctr" anchorCtr="0" forceAA="0" compatLnSpc="1">
            <a:prstTxWarp prst="textNoShape">
              <a:avLst/>
            </a:prstTxWarp>
            <a:noAutofit/>
          </a:bodyPr>
          <a:lstStyle/>
          <a:p>
            <a:pPr algn="ctr" defTabSz="932402" fontAlgn="base">
              <a:lnSpc>
                <a:spcPct val="90000"/>
              </a:lnSpc>
              <a:spcBef>
                <a:spcPct val="0"/>
              </a:spcBef>
              <a:spcAft>
                <a:spcPct val="0"/>
              </a:spcAft>
            </a:pPr>
            <a:r>
              <a:rPr lang="en-US" sz="1177">
                <a:solidFill>
                  <a:srgbClr val="FFFFFF"/>
                </a:solidFill>
                <a:latin typeface="Segoe UI"/>
                <a:cs typeface="Segoe UI"/>
              </a:rPr>
              <a:t>Plan next phases</a:t>
            </a:r>
            <a:br>
              <a:rPr lang="en-US" sz="1177">
                <a:solidFill>
                  <a:srgbClr val="FFFFFF"/>
                </a:solidFill>
                <a:latin typeface="Segoe UI"/>
                <a:cs typeface="Segoe UI"/>
              </a:rPr>
            </a:br>
            <a:br>
              <a:rPr lang="en-US" sz="1177">
                <a:solidFill>
                  <a:srgbClr val="FFFFFF"/>
                </a:solidFill>
                <a:latin typeface="Segoe UI"/>
                <a:cs typeface="Segoe UI"/>
              </a:rPr>
            </a:br>
            <a:r>
              <a:rPr lang="en-US" sz="1177">
                <a:solidFill>
                  <a:srgbClr val="FFFFFF"/>
                </a:solidFill>
                <a:latin typeface="Segoe UI"/>
                <a:cs typeface="Segoe UI"/>
              </a:rPr>
              <a:t>Program builder</a:t>
            </a:r>
          </a:p>
        </p:txBody>
      </p:sp>
      <p:sp>
        <p:nvSpPr>
          <p:cNvPr id="4" name="Right Brace 3" descr="bracket showing customer participation is needed throughout the entire engagement">
            <a:extLst>
              <a:ext uri="{FF2B5EF4-FFF2-40B4-BE49-F238E27FC236}">
                <a16:creationId xmlns:a16="http://schemas.microsoft.com/office/drawing/2014/main" id="{9A396E8B-242B-4A4D-A587-8758D90E7F02}"/>
              </a:ext>
            </a:extLst>
          </p:cNvPr>
          <p:cNvSpPr/>
          <p:nvPr/>
        </p:nvSpPr>
        <p:spPr>
          <a:xfrm rot="5400000">
            <a:off x="6020260" y="1464508"/>
            <a:ext cx="151480" cy="9775635"/>
          </a:xfrm>
          <a:prstGeom prst="rightBrac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a:solidFill>
                <a:srgbClr val="000000"/>
              </a:solidFill>
              <a:latin typeface="Segoe UI"/>
            </a:endParaRPr>
          </a:p>
        </p:txBody>
      </p:sp>
      <p:sp>
        <p:nvSpPr>
          <p:cNvPr id="5" name="TextBox 4">
            <a:extLst>
              <a:ext uri="{FF2B5EF4-FFF2-40B4-BE49-F238E27FC236}">
                <a16:creationId xmlns:a16="http://schemas.microsoft.com/office/drawing/2014/main" id="{432234E4-8E46-41CC-99BE-0F5A9678EA75}"/>
              </a:ext>
            </a:extLst>
          </p:cNvPr>
          <p:cNvSpPr txBox="1"/>
          <p:nvPr/>
        </p:nvSpPr>
        <p:spPr>
          <a:xfrm>
            <a:off x="4476986" y="6361075"/>
            <a:ext cx="3187958" cy="506965"/>
          </a:xfrm>
          <a:prstGeom prst="rect">
            <a:avLst/>
          </a:prstGeom>
          <a:noFill/>
        </p:spPr>
        <p:txBody>
          <a:bodyPr wrap="none" lIns="179308" tIns="143446" rIns="179308" bIns="143446" rtlCol="0">
            <a:spAutoFit/>
          </a:bodyPr>
          <a:lstStyle/>
          <a:p>
            <a:pPr defTabSz="914554">
              <a:lnSpc>
                <a:spcPct val="90000"/>
              </a:lnSpc>
              <a:spcAft>
                <a:spcPts val="588"/>
              </a:spcAft>
            </a:pPr>
            <a:r>
              <a:rPr lang="en-US" sz="1569">
                <a:solidFill>
                  <a:srgbClr val="FFFFFF"/>
                </a:solidFill>
                <a:latin typeface="Segoe UI"/>
              </a:rPr>
              <a:t>Customer participation required</a:t>
            </a:r>
          </a:p>
        </p:txBody>
      </p:sp>
      <p:pic>
        <p:nvPicPr>
          <p:cNvPr id="2" name="Graphic 1" descr="Bullseye with solid fill">
            <a:extLst>
              <a:ext uri="{FF2B5EF4-FFF2-40B4-BE49-F238E27FC236}">
                <a16:creationId xmlns:a16="http://schemas.microsoft.com/office/drawing/2014/main" id="{0FB65B4A-7FB6-422F-A738-9DF69E6D19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2217" y="68097"/>
            <a:ext cx="457200" cy="457200"/>
          </a:xfrm>
          <a:prstGeom prst="rect">
            <a:avLst/>
          </a:prstGeom>
        </p:spPr>
      </p:pic>
      <p:sp>
        <p:nvSpPr>
          <p:cNvPr id="6" name="TextBox 5">
            <a:extLst>
              <a:ext uri="{FF2B5EF4-FFF2-40B4-BE49-F238E27FC236}">
                <a16:creationId xmlns:a16="http://schemas.microsoft.com/office/drawing/2014/main" id="{DE81A2AF-99E0-42A4-9F8D-713D8565897F}"/>
              </a:ext>
            </a:extLst>
          </p:cNvPr>
          <p:cNvSpPr txBox="1"/>
          <p:nvPr/>
        </p:nvSpPr>
        <p:spPr>
          <a:xfrm>
            <a:off x="9963550" y="99054"/>
            <a:ext cx="1524000" cy="517065"/>
          </a:xfrm>
          <a:prstGeom prst="rect">
            <a:avLst/>
          </a:prstGeom>
          <a:noFill/>
        </p:spPr>
        <p:txBody>
          <a:bodyPr wrap="square" lIns="182880" tIns="146304" rIns="182880" bIns="146304" rtlCol="0">
            <a:spAutoFit/>
          </a:bodyPr>
          <a:lstStyle/>
          <a:p>
            <a:pPr>
              <a:lnSpc>
                <a:spcPct val="90000"/>
              </a:lnSpc>
              <a:spcAft>
                <a:spcPts val="600"/>
              </a:spcAft>
            </a:pPr>
            <a:r>
              <a:rPr lang="en-US" sz="1600">
                <a:solidFill>
                  <a:srgbClr val="FFC000"/>
                </a:solidFill>
              </a:rPr>
              <a:t>We are here</a:t>
            </a:r>
          </a:p>
        </p:txBody>
      </p:sp>
    </p:spTree>
    <p:extLst>
      <p:ext uri="{BB962C8B-B14F-4D97-AF65-F5344CB8AC3E}">
        <p14:creationId xmlns:p14="http://schemas.microsoft.com/office/powerpoint/2010/main" val="1617527241"/>
      </p:ext>
    </p:extLst>
  </p:cSld>
  <p:clrMapOvr>
    <a:masterClrMapping/>
  </p:clrMapOvr>
  <p:transition advClick="0" advTm="166000">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D19046CB-794B-47C4-AAEB-16536D18855A}"/>
              </a:ext>
            </a:extLst>
          </p:cNvPr>
          <p:cNvSpPr>
            <a:spLocks noGrp="1"/>
          </p:cNvSpPr>
          <p:nvPr>
            <p:ph type="title"/>
          </p:nvPr>
        </p:nvSpPr>
        <p:spPr>
          <a:xfrm>
            <a:off x="582221" y="473994"/>
            <a:ext cx="11081177" cy="795089"/>
          </a:xfrm>
        </p:spPr>
        <p:txBody>
          <a:bodyPr/>
          <a:lstStyle/>
          <a:p>
            <a:r>
              <a:rPr lang="en-US" sz="3200">
                <a:solidFill>
                  <a:schemeClr val="accent5"/>
                </a:solidFill>
              </a:rPr>
              <a:t>Optimize</a:t>
            </a:r>
            <a:r>
              <a:rPr lang="en-US" sz="3200">
                <a:solidFill>
                  <a:srgbClr val="0078D4"/>
                </a:solidFill>
              </a:rPr>
              <a:t> </a:t>
            </a:r>
            <a:r>
              <a:rPr lang="en-US" sz="3200">
                <a:solidFill>
                  <a:schemeClr val="bg1"/>
                </a:solidFill>
              </a:rPr>
              <a:t>existing workloads – </a:t>
            </a:r>
            <a:br>
              <a:rPr lang="en-US" sz="3200">
                <a:solidFill>
                  <a:schemeClr val="bg1"/>
                </a:solidFill>
              </a:rPr>
            </a:br>
            <a:r>
              <a:rPr lang="en-US" sz="2800" i="1">
                <a:solidFill>
                  <a:schemeClr val="bg1"/>
                </a:solidFill>
                <a:latin typeface="+mn-lt"/>
              </a:rPr>
              <a:t>Engagement Overview Process</a:t>
            </a:r>
            <a:endParaRPr lang="en-US" sz="3400" i="1">
              <a:solidFill>
                <a:schemeClr val="bg1"/>
              </a:solidFill>
              <a:latin typeface="+mn-lt"/>
            </a:endParaRPr>
          </a:p>
        </p:txBody>
      </p:sp>
      <p:sp>
        <p:nvSpPr>
          <p:cNvPr id="14" name="TextBox 13">
            <a:extLst>
              <a:ext uri="{FF2B5EF4-FFF2-40B4-BE49-F238E27FC236}">
                <a16:creationId xmlns:a16="http://schemas.microsoft.com/office/drawing/2014/main" id="{CABD5992-4008-448A-93F4-F289515F43E4}"/>
              </a:ext>
            </a:extLst>
          </p:cNvPr>
          <p:cNvSpPr txBox="1"/>
          <p:nvPr/>
        </p:nvSpPr>
        <p:spPr>
          <a:xfrm>
            <a:off x="687887" y="3282379"/>
            <a:ext cx="3344554" cy="1224894"/>
          </a:xfrm>
          <a:prstGeom prst="rect">
            <a:avLst/>
          </a:prstGeom>
          <a:noFill/>
        </p:spPr>
        <p:txBody>
          <a:bodyPr wrap="square" lIns="243805" tIns="195044" rIns="243805" bIns="195044" rtlCol="0" anchor="ctr">
            <a:spAutoFit/>
          </a:bodyPr>
          <a:lstStyle/>
          <a:p>
            <a:pPr marL="0" marR="0" lvl="0" indent="0" algn="l" defTabSz="12190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Implement recommendations and continuous process</a:t>
            </a:r>
          </a:p>
        </p:txBody>
      </p:sp>
      <p:graphicFrame>
        <p:nvGraphicFramePr>
          <p:cNvPr id="13" name="Diagram 12">
            <a:extLst>
              <a:ext uri="{FF2B5EF4-FFF2-40B4-BE49-F238E27FC236}">
                <a16:creationId xmlns:a16="http://schemas.microsoft.com/office/drawing/2014/main" id="{C2D1584E-CA80-4C9D-A9DC-8FCF1C4E112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980677934"/>
              </p:ext>
            </p:extLst>
          </p:nvPr>
        </p:nvGraphicFramePr>
        <p:xfrm>
          <a:off x="2360164" y="1796864"/>
          <a:ext cx="7628835" cy="3824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CB2925A7-0BF6-48F6-912E-8EBE365AB11D}"/>
              </a:ext>
            </a:extLst>
          </p:cNvPr>
          <p:cNvSpPr txBox="1"/>
          <p:nvPr/>
        </p:nvSpPr>
        <p:spPr>
          <a:xfrm>
            <a:off x="4477273" y="5383737"/>
            <a:ext cx="4220635" cy="947895"/>
          </a:xfrm>
          <a:prstGeom prst="rect">
            <a:avLst/>
          </a:prstGeom>
          <a:noFill/>
        </p:spPr>
        <p:txBody>
          <a:bodyPr wrap="square" lIns="243805" tIns="195044" rIns="243805" bIns="195044" rtlCol="0" anchor="ctr">
            <a:spAutoFit/>
          </a:bodyPr>
          <a:lstStyle/>
          <a:p>
            <a:pPr marL="0" marR="0" lvl="0" indent="0" algn="l" defTabSz="12190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Actionable plan and recommendations to optimize</a:t>
            </a:r>
          </a:p>
        </p:txBody>
      </p:sp>
      <p:sp>
        <p:nvSpPr>
          <p:cNvPr id="3" name="TextBox 2">
            <a:extLst>
              <a:ext uri="{FF2B5EF4-FFF2-40B4-BE49-F238E27FC236}">
                <a16:creationId xmlns:a16="http://schemas.microsoft.com/office/drawing/2014/main" id="{2FDDE986-B1B9-4217-B587-987056FE53A1}"/>
              </a:ext>
            </a:extLst>
          </p:cNvPr>
          <p:cNvSpPr txBox="1"/>
          <p:nvPr/>
        </p:nvSpPr>
        <p:spPr>
          <a:xfrm>
            <a:off x="8561513" y="2319303"/>
            <a:ext cx="1698654"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rgbClr val="FFC000"/>
                </a:solidFill>
              </a:rPr>
              <a:t>Next Step</a:t>
            </a:r>
          </a:p>
        </p:txBody>
      </p:sp>
      <p:sp>
        <p:nvSpPr>
          <p:cNvPr id="16" name="TextBox 15">
            <a:extLst>
              <a:ext uri="{FF2B5EF4-FFF2-40B4-BE49-F238E27FC236}">
                <a16:creationId xmlns:a16="http://schemas.microsoft.com/office/drawing/2014/main" id="{E7F6DA8C-D091-4F1D-B32E-8AE68C3EB644}"/>
              </a:ext>
            </a:extLst>
          </p:cNvPr>
          <p:cNvSpPr txBox="1"/>
          <p:nvPr/>
        </p:nvSpPr>
        <p:spPr>
          <a:xfrm>
            <a:off x="8313234" y="3330138"/>
            <a:ext cx="3037204" cy="947895"/>
          </a:xfrm>
          <a:prstGeom prst="rect">
            <a:avLst/>
          </a:prstGeom>
          <a:noFill/>
        </p:spPr>
        <p:txBody>
          <a:bodyPr wrap="square" lIns="243805" tIns="195044" rIns="243805" bIns="195044" rtlCol="0" anchor="ctr">
            <a:spAutoFit/>
          </a:bodyPr>
          <a:lstStyle/>
          <a:p>
            <a:pPr marL="0" marR="0" lvl="0" indent="0" algn="l" defTabSz="12190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Confirm optimization </a:t>
            </a:r>
            <a:r>
              <a:rPr kumimoji="0" lang="en-US" sz="2000" b="0" i="0" u="none" strike="noStrike" kern="1200" cap="none" spc="0" normalizeH="0" baseline="0" noProof="0">
                <a:ln>
                  <a:noFill/>
                </a:ln>
                <a:solidFill>
                  <a:schemeClr val="bg1"/>
                </a:solidFill>
                <a:effectLst/>
                <a:uLnTx/>
                <a:uFillTx/>
                <a:latin typeface="Segoe UI"/>
                <a:ea typeface="+mn-ea"/>
                <a:cs typeface="+mn-cs"/>
              </a:rPr>
              <a:t>opportunities</a:t>
            </a:r>
          </a:p>
        </p:txBody>
      </p:sp>
      <p:sp>
        <p:nvSpPr>
          <p:cNvPr id="18" name="TextBox 17">
            <a:extLst>
              <a:ext uri="{FF2B5EF4-FFF2-40B4-BE49-F238E27FC236}">
                <a16:creationId xmlns:a16="http://schemas.microsoft.com/office/drawing/2014/main" id="{CF9F2574-8DEF-4375-AADA-09C0F0CF60A0}"/>
              </a:ext>
            </a:extLst>
          </p:cNvPr>
          <p:cNvSpPr txBox="1"/>
          <p:nvPr/>
        </p:nvSpPr>
        <p:spPr>
          <a:xfrm>
            <a:off x="6587590" y="1236633"/>
            <a:ext cx="3589574" cy="947895"/>
          </a:xfrm>
          <a:prstGeom prst="rect">
            <a:avLst/>
          </a:prstGeom>
          <a:noFill/>
        </p:spPr>
        <p:txBody>
          <a:bodyPr wrap="square" lIns="243805" tIns="195044" rIns="243805" bIns="195044" rtlCol="0" anchor="ctr">
            <a:spAutoFit/>
          </a:bodyPr>
          <a:lstStyle/>
          <a:p>
            <a:pPr marL="0" marR="0" lvl="0" indent="0" algn="l" defTabSz="12190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Collect data to identify optimization opportunities</a:t>
            </a:r>
          </a:p>
        </p:txBody>
      </p:sp>
      <p:sp>
        <p:nvSpPr>
          <p:cNvPr id="2" name="Rectangle: Rounded Corners 1" descr="Rectangle over the 'Gather' stage, to signal the next step in the process is collect data to identify optimization opportunities on deployed workloads">
            <a:extLst>
              <a:ext uri="{FF2B5EF4-FFF2-40B4-BE49-F238E27FC236}">
                <a16:creationId xmlns:a16="http://schemas.microsoft.com/office/drawing/2014/main" id="{E8843952-F203-4F5B-90D8-9897E4A4F24A}"/>
              </a:ext>
            </a:extLst>
          </p:cNvPr>
          <p:cNvSpPr/>
          <p:nvPr/>
        </p:nvSpPr>
        <p:spPr bwMode="auto">
          <a:xfrm>
            <a:off x="5604411" y="1236633"/>
            <a:ext cx="4473240" cy="1217809"/>
          </a:xfrm>
          <a:prstGeom prst="roundRect">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8688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F510-8ED2-428F-8E5C-EDD312005403}"/>
              </a:ext>
            </a:extLst>
          </p:cNvPr>
          <p:cNvSpPr>
            <a:spLocks noGrp="1"/>
          </p:cNvSpPr>
          <p:nvPr>
            <p:ph type="title"/>
          </p:nvPr>
        </p:nvSpPr>
        <p:spPr>
          <a:xfrm>
            <a:off x="586740" y="350875"/>
            <a:ext cx="11018520" cy="553998"/>
          </a:xfrm>
          <a:prstGeom prst="rect">
            <a:avLst/>
          </a:prstGeom>
        </p:spPr>
        <p:txBody>
          <a:bodyPr vert="horz" wrap="square" lIns="0" tIns="0" rIns="0" bIns="0" rtlCol="0" anchor="t">
            <a:noAutofit/>
          </a:bodyPr>
          <a:lstStyle/>
          <a:p>
            <a:r>
              <a:rPr lang="en-US" sz="2400" b="0" kern="1200" cap="none" spc="-50" baseline="0">
                <a:ln w="3175">
                  <a:noFill/>
                </a:ln>
                <a:effectLst/>
                <a:latin typeface="+mj-lt"/>
                <a:ea typeface="+mn-ea"/>
                <a:cs typeface="Segoe UI" pitchFamily="34" charset="0"/>
              </a:rPr>
              <a:t>Technical Areas of Expertise Needed for </a:t>
            </a:r>
            <a:r>
              <a:rPr lang="en-US" sz="2400" b="0" kern="1200" cap="none" spc="-50" baseline="0">
                <a:ln w="3175">
                  <a:noFill/>
                </a:ln>
                <a:solidFill>
                  <a:schemeClr val="accent1"/>
                </a:solidFill>
                <a:effectLst/>
                <a:latin typeface="+mj-lt"/>
                <a:ea typeface="+mn-ea"/>
                <a:cs typeface="Segoe UI" pitchFamily="34" charset="0"/>
              </a:rPr>
              <a:t>Operational Excellence </a:t>
            </a:r>
            <a:r>
              <a:rPr lang="en-US" sz="2400" b="0" kern="1200" cap="none" spc="-50" baseline="0">
                <a:ln w="3175">
                  <a:noFill/>
                </a:ln>
                <a:effectLst/>
                <a:latin typeface="+mj-lt"/>
                <a:ea typeface="+mn-ea"/>
                <a:cs typeface="Segoe UI" pitchFamily="34" charset="0"/>
              </a:rPr>
              <a:t>Workshop</a:t>
            </a:r>
          </a:p>
        </p:txBody>
      </p:sp>
      <p:grpSp>
        <p:nvGrpSpPr>
          <p:cNvPr id="3" name="Group 2" descr="Architecture">
            <a:extLst>
              <a:ext uri="{FF2B5EF4-FFF2-40B4-BE49-F238E27FC236}">
                <a16:creationId xmlns:a16="http://schemas.microsoft.com/office/drawing/2014/main" id="{039A9B43-AA51-4E4E-8274-42AD7171C7CE}"/>
              </a:ext>
            </a:extLst>
          </p:cNvPr>
          <p:cNvGrpSpPr/>
          <p:nvPr/>
        </p:nvGrpSpPr>
        <p:grpSpPr>
          <a:xfrm>
            <a:off x="325506" y="1120345"/>
            <a:ext cx="5527715" cy="1816194"/>
            <a:chOff x="325506" y="1120345"/>
            <a:chExt cx="5527715" cy="1816194"/>
          </a:xfrm>
        </p:grpSpPr>
        <p:sp>
          <p:nvSpPr>
            <p:cNvPr id="7" name="Freeform: Shape 6">
              <a:extLst>
                <a:ext uri="{FF2B5EF4-FFF2-40B4-BE49-F238E27FC236}">
                  <a16:creationId xmlns:a16="http://schemas.microsoft.com/office/drawing/2014/main" id="{88820734-F275-4E82-8F92-3604CDA39778}"/>
                </a:ext>
              </a:extLst>
            </p:cNvPr>
            <p:cNvSpPr/>
            <p:nvPr/>
          </p:nvSpPr>
          <p:spPr>
            <a:xfrm>
              <a:off x="325506" y="135650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tx2">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Targets &amp; Non-Functional Requirements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Key Scenarios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Dependencies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 Composition</a:t>
              </a:r>
            </a:p>
          </p:txBody>
        </p:sp>
        <p:sp>
          <p:nvSpPr>
            <p:cNvPr id="8" name="Freeform: Shape 7">
              <a:extLst>
                <a:ext uri="{FF2B5EF4-FFF2-40B4-BE49-F238E27FC236}">
                  <a16:creationId xmlns:a16="http://schemas.microsoft.com/office/drawing/2014/main" id="{E6AB2991-CA9B-4562-96BE-972CD56E1154}"/>
                </a:ext>
              </a:extLst>
            </p:cNvPr>
            <p:cNvSpPr/>
            <p:nvPr/>
          </p:nvSpPr>
          <p:spPr>
            <a:xfrm>
              <a:off x="601892" y="112034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GB" sz="1600" b="0" i="0" u="none" strike="noStrike" kern="1200" cap="none" spc="0" normalizeH="0" baseline="0" noProof="0">
                  <a:ln>
                    <a:noFill/>
                  </a:ln>
                  <a:solidFill>
                    <a:srgbClr val="50E6FF"/>
                  </a:solidFill>
                  <a:effectLst/>
                  <a:uLnTx/>
                  <a:uFillTx/>
                  <a:latin typeface="Segoe UI Semibold"/>
                  <a:ea typeface="+mn-ea"/>
                  <a:cs typeface="+mn-cs"/>
                </a:rPr>
                <a:t>Architecture</a:t>
              </a:r>
            </a:p>
          </p:txBody>
        </p:sp>
      </p:grpSp>
      <p:grpSp>
        <p:nvGrpSpPr>
          <p:cNvPr id="4" name="Group 3" descr="Operational Procedures">
            <a:extLst>
              <a:ext uri="{FF2B5EF4-FFF2-40B4-BE49-F238E27FC236}">
                <a16:creationId xmlns:a16="http://schemas.microsoft.com/office/drawing/2014/main" id="{3847A4C0-E8E1-4E92-A90A-FEDC1C29FE91}"/>
              </a:ext>
            </a:extLst>
          </p:cNvPr>
          <p:cNvGrpSpPr/>
          <p:nvPr/>
        </p:nvGrpSpPr>
        <p:grpSpPr>
          <a:xfrm>
            <a:off x="6338780" y="1088905"/>
            <a:ext cx="5479410" cy="1847634"/>
            <a:chOff x="6338780" y="1088905"/>
            <a:chExt cx="5479410" cy="1847634"/>
          </a:xfrm>
        </p:grpSpPr>
        <p:sp>
          <p:nvSpPr>
            <p:cNvPr id="17" name="Freeform: Shape 16">
              <a:extLst>
                <a:ext uri="{FF2B5EF4-FFF2-40B4-BE49-F238E27FC236}">
                  <a16:creationId xmlns:a16="http://schemas.microsoft.com/office/drawing/2014/main" id="{A539599B-DEE1-4177-8B40-F3A5592ADB99}"/>
                </a:ext>
              </a:extLst>
            </p:cNvPr>
            <p:cNvSpPr/>
            <p:nvPr/>
          </p:nvSpPr>
          <p:spPr>
            <a:xfrm>
              <a:off x="6338780" y="1339301"/>
              <a:ext cx="5479410" cy="1597238"/>
            </a:xfrm>
            <a:custGeom>
              <a:avLst/>
              <a:gdLst>
                <a:gd name="connsiteX0" fmla="*/ 0 w 5479410"/>
                <a:gd name="connsiteY0" fmla="*/ 0 h 1748250"/>
                <a:gd name="connsiteX1" fmla="*/ 5479410 w 5479410"/>
                <a:gd name="connsiteY1" fmla="*/ 0 h 1748250"/>
                <a:gd name="connsiteX2" fmla="*/ 5479410 w 5479410"/>
                <a:gd name="connsiteY2" fmla="*/ 1748250 h 1748250"/>
                <a:gd name="connsiteX3" fmla="*/ 0 w 5479410"/>
                <a:gd name="connsiteY3" fmla="*/ 1748250 h 1748250"/>
                <a:gd name="connsiteX4" fmla="*/ 0 w 5479410"/>
                <a:gd name="connsiteY4" fmla="*/ 0 h 174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48250">
                  <a:moveTo>
                    <a:pt x="0" y="0"/>
                  </a:moveTo>
                  <a:lnTo>
                    <a:pt x="5479410" y="0"/>
                  </a:lnTo>
                  <a:lnTo>
                    <a:pt x="5479410" y="1748250"/>
                  </a:lnTo>
                  <a:lnTo>
                    <a:pt x="0" y="1748250"/>
                  </a:lnTo>
                  <a:lnTo>
                    <a:pt x="0" y="0"/>
                  </a:lnTo>
                  <a:close/>
                </a:path>
              </a:pathLst>
            </a:custGeom>
            <a:solidFill>
              <a:schemeClr val="tx2">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Recovery &amp; Failover</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Scalability &amp; Capacity Model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Configuration &amp; Secrets Management</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Operational Lifecycles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Patch &amp; Update Process (PNU)</a:t>
              </a:r>
            </a:p>
          </p:txBody>
        </p:sp>
        <p:sp>
          <p:nvSpPr>
            <p:cNvPr id="18" name="Freeform: Shape 17">
              <a:extLst>
                <a:ext uri="{FF2B5EF4-FFF2-40B4-BE49-F238E27FC236}">
                  <a16:creationId xmlns:a16="http://schemas.microsoft.com/office/drawing/2014/main" id="{CA454559-EF5E-4D58-AD4C-4B8483C517FC}"/>
                </a:ext>
              </a:extLst>
            </p:cNvPr>
            <p:cNvSpPr/>
            <p:nvPr/>
          </p:nvSpPr>
          <p:spPr>
            <a:xfrm>
              <a:off x="6623827" y="108890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Operational Procedures</a:t>
              </a:r>
            </a:p>
          </p:txBody>
        </p:sp>
      </p:grpSp>
      <p:grpSp>
        <p:nvGrpSpPr>
          <p:cNvPr id="5" name="Group 4" descr="Health modeling">
            <a:extLst>
              <a:ext uri="{FF2B5EF4-FFF2-40B4-BE49-F238E27FC236}">
                <a16:creationId xmlns:a16="http://schemas.microsoft.com/office/drawing/2014/main" id="{CC38F3FB-78A2-45CD-81B1-1450F8678E40}"/>
              </a:ext>
            </a:extLst>
          </p:cNvPr>
          <p:cNvGrpSpPr/>
          <p:nvPr/>
        </p:nvGrpSpPr>
        <p:grpSpPr>
          <a:xfrm>
            <a:off x="325507" y="3160225"/>
            <a:ext cx="5527715" cy="1816194"/>
            <a:chOff x="325507" y="3160225"/>
            <a:chExt cx="5527715" cy="1816194"/>
          </a:xfrm>
        </p:grpSpPr>
        <p:sp>
          <p:nvSpPr>
            <p:cNvPr id="11" name="Freeform: Shape 10">
              <a:extLst>
                <a:ext uri="{FF2B5EF4-FFF2-40B4-BE49-F238E27FC236}">
                  <a16:creationId xmlns:a16="http://schemas.microsoft.com/office/drawing/2014/main" id="{CFA42AF4-1AB4-4672-80D1-69824E10C21F}"/>
                </a:ext>
              </a:extLst>
            </p:cNvPr>
            <p:cNvSpPr/>
            <p:nvPr/>
          </p:nvSpPr>
          <p:spPr>
            <a:xfrm>
              <a:off x="325507" y="339638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tx2">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Application-Level Monitoring</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Resource/Infrastructure Level Monitoring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Interpretation &amp; Health Modelling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Dashboarding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Alerting</a:t>
              </a:r>
            </a:p>
          </p:txBody>
        </p:sp>
        <p:sp>
          <p:nvSpPr>
            <p:cNvPr id="12" name="Freeform: Shape 11">
              <a:extLst>
                <a:ext uri="{FF2B5EF4-FFF2-40B4-BE49-F238E27FC236}">
                  <a16:creationId xmlns:a16="http://schemas.microsoft.com/office/drawing/2014/main" id="{1062EFFF-22DD-444C-861F-9372B8925CD4}"/>
                </a:ext>
              </a:extLst>
            </p:cNvPr>
            <p:cNvSpPr/>
            <p:nvPr/>
          </p:nvSpPr>
          <p:spPr>
            <a:xfrm>
              <a:off x="601892" y="316022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Health Modelling</a:t>
              </a:r>
              <a:endParaRPr kumimoji="0" lang="en-GB" sz="1600" b="0" i="0" u="none" strike="noStrike" kern="1200" cap="none" spc="0" normalizeH="0" baseline="0" noProof="0">
                <a:ln>
                  <a:noFill/>
                </a:ln>
                <a:solidFill>
                  <a:srgbClr val="50E6FF"/>
                </a:solidFill>
                <a:effectLst/>
                <a:uLnTx/>
                <a:uFillTx/>
                <a:latin typeface="Segoe UI Semibold"/>
                <a:ea typeface="+mn-ea"/>
                <a:cs typeface="+mn-cs"/>
              </a:endParaRPr>
            </a:p>
          </p:txBody>
        </p:sp>
      </p:grpSp>
      <p:grpSp>
        <p:nvGrpSpPr>
          <p:cNvPr id="9" name="Group 8" descr="Deployment and testing">
            <a:extLst>
              <a:ext uri="{FF2B5EF4-FFF2-40B4-BE49-F238E27FC236}">
                <a16:creationId xmlns:a16="http://schemas.microsoft.com/office/drawing/2014/main" id="{E7AEB477-78DC-417D-9719-B9F42D79D39E}"/>
              </a:ext>
            </a:extLst>
          </p:cNvPr>
          <p:cNvGrpSpPr/>
          <p:nvPr/>
        </p:nvGrpSpPr>
        <p:grpSpPr>
          <a:xfrm>
            <a:off x="6338780" y="3139555"/>
            <a:ext cx="5479410" cy="1836864"/>
            <a:chOff x="6338780" y="3139555"/>
            <a:chExt cx="5479410" cy="1836864"/>
          </a:xfrm>
        </p:grpSpPr>
        <p:sp>
          <p:nvSpPr>
            <p:cNvPr id="19" name="Freeform: Shape 18">
              <a:extLst>
                <a:ext uri="{FF2B5EF4-FFF2-40B4-BE49-F238E27FC236}">
                  <a16:creationId xmlns:a16="http://schemas.microsoft.com/office/drawing/2014/main" id="{B6E3650D-D71D-494C-94DB-D26B76768816}"/>
                </a:ext>
              </a:extLst>
            </p:cNvPr>
            <p:cNvSpPr/>
            <p:nvPr/>
          </p:nvSpPr>
          <p:spPr>
            <a:xfrm>
              <a:off x="6338780" y="3360956"/>
              <a:ext cx="5479410" cy="1615463"/>
            </a:xfrm>
            <a:custGeom>
              <a:avLst/>
              <a:gdLst>
                <a:gd name="connsiteX0" fmla="*/ 0 w 5479410"/>
                <a:gd name="connsiteY0" fmla="*/ 0 h 1701000"/>
                <a:gd name="connsiteX1" fmla="*/ 5479410 w 5479410"/>
                <a:gd name="connsiteY1" fmla="*/ 0 h 1701000"/>
                <a:gd name="connsiteX2" fmla="*/ 5479410 w 5479410"/>
                <a:gd name="connsiteY2" fmla="*/ 1701000 h 1701000"/>
                <a:gd name="connsiteX3" fmla="*/ 0 w 5479410"/>
                <a:gd name="connsiteY3" fmla="*/ 1701000 h 1701000"/>
                <a:gd name="connsiteX4" fmla="*/ 0 w 5479410"/>
                <a:gd name="connsiteY4" fmla="*/ 0 h 170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01000">
                  <a:moveTo>
                    <a:pt x="0" y="0"/>
                  </a:moveTo>
                  <a:lnTo>
                    <a:pt x="5479410" y="0"/>
                  </a:lnTo>
                  <a:lnTo>
                    <a:pt x="5479410" y="1701000"/>
                  </a:lnTo>
                  <a:lnTo>
                    <a:pt x="0" y="1701000"/>
                  </a:lnTo>
                  <a:lnTo>
                    <a:pt x="0" y="0"/>
                  </a:lnTo>
                  <a:close/>
                </a:path>
              </a:pathLst>
            </a:custGeom>
            <a:solidFill>
              <a:schemeClr val="tx2">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 Deployments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Segoe UI"/>
                  <a:ea typeface="+mn-ea"/>
                  <a:cs typeface="+mn-cs"/>
                </a:rPr>
                <a:t>Application Infrastructure Deployments &amp; Infrastructure as Code (IaC)</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Environments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Testing &amp; Validation</a:t>
              </a:r>
            </a:p>
          </p:txBody>
        </p:sp>
        <p:sp>
          <p:nvSpPr>
            <p:cNvPr id="20" name="Freeform: Shape 19">
              <a:extLst>
                <a:ext uri="{FF2B5EF4-FFF2-40B4-BE49-F238E27FC236}">
                  <a16:creationId xmlns:a16="http://schemas.microsoft.com/office/drawing/2014/main" id="{FC8B391C-7F00-4536-8845-9878BAECFF73}"/>
                </a:ext>
              </a:extLst>
            </p:cNvPr>
            <p:cNvSpPr/>
            <p:nvPr/>
          </p:nvSpPr>
          <p:spPr>
            <a:xfrm>
              <a:off x="6575537" y="313955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Deployment &amp; Testing</a:t>
              </a:r>
            </a:p>
          </p:txBody>
        </p:sp>
      </p:grpSp>
      <p:grpSp>
        <p:nvGrpSpPr>
          <p:cNvPr id="10" name="Group 9" descr="Security and compliance">
            <a:extLst>
              <a:ext uri="{FF2B5EF4-FFF2-40B4-BE49-F238E27FC236}">
                <a16:creationId xmlns:a16="http://schemas.microsoft.com/office/drawing/2014/main" id="{4F185539-0296-4A6E-9DB6-D805E67E0EC6}"/>
              </a:ext>
            </a:extLst>
          </p:cNvPr>
          <p:cNvGrpSpPr/>
          <p:nvPr/>
        </p:nvGrpSpPr>
        <p:grpSpPr>
          <a:xfrm>
            <a:off x="325506" y="5210161"/>
            <a:ext cx="5527715" cy="1383305"/>
            <a:chOff x="325506" y="5210161"/>
            <a:chExt cx="5527715" cy="1383305"/>
          </a:xfrm>
        </p:grpSpPr>
        <p:sp>
          <p:nvSpPr>
            <p:cNvPr id="13" name="Freeform: Shape 12">
              <a:extLst>
                <a:ext uri="{FF2B5EF4-FFF2-40B4-BE49-F238E27FC236}">
                  <a16:creationId xmlns:a16="http://schemas.microsoft.com/office/drawing/2014/main" id="{71BCDB54-C080-4D13-A371-3EE37AC4696F}"/>
                </a:ext>
              </a:extLst>
            </p:cNvPr>
            <p:cNvSpPr/>
            <p:nvPr/>
          </p:nvSpPr>
          <p:spPr>
            <a:xfrm>
              <a:off x="325506" y="5434717"/>
              <a:ext cx="5527715" cy="1158749"/>
            </a:xfrm>
            <a:custGeom>
              <a:avLst/>
              <a:gdLst>
                <a:gd name="connsiteX0" fmla="*/ 0 w 5527715"/>
                <a:gd name="connsiteY0" fmla="*/ 0 h 982799"/>
                <a:gd name="connsiteX1" fmla="*/ 5527715 w 5527715"/>
                <a:gd name="connsiteY1" fmla="*/ 0 h 982799"/>
                <a:gd name="connsiteX2" fmla="*/ 5527715 w 5527715"/>
                <a:gd name="connsiteY2" fmla="*/ 982799 h 982799"/>
                <a:gd name="connsiteX3" fmla="*/ 0 w 5527715"/>
                <a:gd name="connsiteY3" fmla="*/ 982799 h 982799"/>
                <a:gd name="connsiteX4" fmla="*/ 0 w 5527715"/>
                <a:gd name="connsiteY4" fmla="*/ 0 h 98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982799">
                  <a:moveTo>
                    <a:pt x="0" y="0"/>
                  </a:moveTo>
                  <a:lnTo>
                    <a:pt x="5527715" y="0"/>
                  </a:lnTo>
                  <a:lnTo>
                    <a:pt x="5527715" y="982799"/>
                  </a:lnTo>
                  <a:lnTo>
                    <a:pt x="0" y="982799"/>
                  </a:lnTo>
                  <a:lnTo>
                    <a:pt x="0" y="0"/>
                  </a:lnTo>
                  <a:close/>
                </a:path>
              </a:pathLst>
            </a:custGeom>
            <a:solidFill>
              <a:schemeClr val="tx2">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Identity and Access</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Center</a:t>
              </a:r>
            </a:p>
          </p:txBody>
        </p:sp>
        <p:sp>
          <p:nvSpPr>
            <p:cNvPr id="14" name="Freeform: Shape 13">
              <a:extLst>
                <a:ext uri="{FF2B5EF4-FFF2-40B4-BE49-F238E27FC236}">
                  <a16:creationId xmlns:a16="http://schemas.microsoft.com/office/drawing/2014/main" id="{90495B55-75C3-4BFD-A95D-2F4E12147828}"/>
                </a:ext>
              </a:extLst>
            </p:cNvPr>
            <p:cNvSpPr/>
            <p:nvPr/>
          </p:nvSpPr>
          <p:spPr>
            <a:xfrm>
              <a:off x="601892" y="5210161"/>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Security &amp; Compliance</a:t>
              </a:r>
              <a:endParaRPr kumimoji="0" lang="en-GB" sz="1600" b="0" i="0" u="none" strike="noStrike" kern="1200" cap="none" spc="0" normalizeH="0" baseline="0" noProof="0">
                <a:ln>
                  <a:noFill/>
                </a:ln>
                <a:solidFill>
                  <a:srgbClr val="50E6FF"/>
                </a:solidFill>
                <a:effectLst/>
                <a:uLnTx/>
                <a:uFillTx/>
                <a:latin typeface="Segoe UI Semibold"/>
                <a:ea typeface="+mn-ea"/>
                <a:cs typeface="+mn-cs"/>
              </a:endParaRPr>
            </a:p>
          </p:txBody>
        </p:sp>
      </p:grpSp>
      <p:grpSp>
        <p:nvGrpSpPr>
          <p:cNvPr id="15" name="Group 14" descr="Operational model and DevOps">
            <a:extLst>
              <a:ext uri="{FF2B5EF4-FFF2-40B4-BE49-F238E27FC236}">
                <a16:creationId xmlns:a16="http://schemas.microsoft.com/office/drawing/2014/main" id="{65C42A21-B9FE-4603-B564-177570E8A0D5}"/>
              </a:ext>
            </a:extLst>
          </p:cNvPr>
          <p:cNvGrpSpPr/>
          <p:nvPr/>
        </p:nvGrpSpPr>
        <p:grpSpPr>
          <a:xfrm>
            <a:off x="6338780" y="5217443"/>
            <a:ext cx="5479410" cy="1376023"/>
            <a:chOff x="6338780" y="5217443"/>
            <a:chExt cx="5479410" cy="1376023"/>
          </a:xfrm>
        </p:grpSpPr>
        <p:sp>
          <p:nvSpPr>
            <p:cNvPr id="21" name="Freeform: Shape 20">
              <a:extLst>
                <a:ext uri="{FF2B5EF4-FFF2-40B4-BE49-F238E27FC236}">
                  <a16:creationId xmlns:a16="http://schemas.microsoft.com/office/drawing/2014/main" id="{5D1D6A65-CA5A-4D50-BF36-90B3D9855EE1}"/>
                </a:ext>
              </a:extLst>
            </p:cNvPr>
            <p:cNvSpPr/>
            <p:nvPr/>
          </p:nvSpPr>
          <p:spPr>
            <a:xfrm>
              <a:off x="6338780" y="5438843"/>
              <a:ext cx="5479410" cy="1154623"/>
            </a:xfrm>
            <a:custGeom>
              <a:avLst/>
              <a:gdLst>
                <a:gd name="connsiteX0" fmla="*/ 0 w 5479410"/>
                <a:gd name="connsiteY0" fmla="*/ 0 h 1234359"/>
                <a:gd name="connsiteX1" fmla="*/ 5479410 w 5479410"/>
                <a:gd name="connsiteY1" fmla="*/ 0 h 1234359"/>
                <a:gd name="connsiteX2" fmla="*/ 5479410 w 5479410"/>
                <a:gd name="connsiteY2" fmla="*/ 1234359 h 1234359"/>
                <a:gd name="connsiteX3" fmla="*/ 0 w 5479410"/>
                <a:gd name="connsiteY3" fmla="*/ 1234359 h 1234359"/>
                <a:gd name="connsiteX4" fmla="*/ 0 w 5479410"/>
                <a:gd name="connsiteY4" fmla="*/ 0 h 1234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234359">
                  <a:moveTo>
                    <a:pt x="0" y="0"/>
                  </a:moveTo>
                  <a:lnTo>
                    <a:pt x="5479410" y="0"/>
                  </a:lnTo>
                  <a:lnTo>
                    <a:pt x="5479410" y="1234359"/>
                  </a:lnTo>
                  <a:lnTo>
                    <a:pt x="0" y="1234359"/>
                  </a:lnTo>
                  <a:lnTo>
                    <a:pt x="0" y="0"/>
                  </a:lnTo>
                  <a:close/>
                </a:path>
              </a:pathLst>
            </a:custGeom>
            <a:solidFill>
              <a:schemeClr val="tx2">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General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Roles &amp; Responsibilities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Common Engineering Criteria</a:t>
              </a:r>
            </a:p>
          </p:txBody>
        </p:sp>
        <p:sp>
          <p:nvSpPr>
            <p:cNvPr id="22" name="Freeform: Shape 21">
              <a:extLst>
                <a:ext uri="{FF2B5EF4-FFF2-40B4-BE49-F238E27FC236}">
                  <a16:creationId xmlns:a16="http://schemas.microsoft.com/office/drawing/2014/main" id="{3359AF1C-0104-45A3-882C-BDEBB09391BD}"/>
                </a:ext>
              </a:extLst>
            </p:cNvPr>
            <p:cNvSpPr/>
            <p:nvPr/>
          </p:nvSpPr>
          <p:spPr>
            <a:xfrm>
              <a:off x="6612750" y="5217443"/>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bg1"/>
            </a:solidFill>
            <a:ln>
              <a:solidFill>
                <a:schemeClr val="tx1"/>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Operational Model &amp; DevOps</a:t>
              </a:r>
            </a:p>
          </p:txBody>
        </p:sp>
      </p:grpSp>
    </p:spTree>
    <p:extLst>
      <p:ext uri="{BB962C8B-B14F-4D97-AF65-F5344CB8AC3E}">
        <p14:creationId xmlns:p14="http://schemas.microsoft.com/office/powerpoint/2010/main" val="421658615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F510-8ED2-428F-8E5C-EDD312005403}"/>
              </a:ext>
            </a:extLst>
          </p:cNvPr>
          <p:cNvSpPr>
            <a:spLocks noGrp="1"/>
          </p:cNvSpPr>
          <p:nvPr>
            <p:ph type="title"/>
          </p:nvPr>
        </p:nvSpPr>
        <p:spPr>
          <a:xfrm>
            <a:off x="586740" y="350875"/>
            <a:ext cx="11018520" cy="553998"/>
          </a:xfrm>
          <a:prstGeom prst="rect">
            <a:avLst/>
          </a:prstGeom>
        </p:spPr>
        <p:txBody>
          <a:bodyPr vert="horz" wrap="square" lIns="0" tIns="0" rIns="0" bIns="0" rtlCol="0" anchor="t">
            <a:normAutofit fontScale="90000"/>
          </a:bodyPr>
          <a:lstStyle/>
          <a:p>
            <a:r>
              <a:rPr lang="en-US" b="0" kern="1200" cap="none" spc="-50" baseline="0">
                <a:ln w="3175">
                  <a:noFill/>
                </a:ln>
                <a:solidFill>
                  <a:schemeClr val="bg1"/>
                </a:solidFill>
                <a:effectLst/>
                <a:latin typeface="+mj-lt"/>
                <a:ea typeface="+mn-ea"/>
                <a:cs typeface="Segoe UI" pitchFamily="34" charset="0"/>
              </a:rPr>
              <a:t>Technical Areas of Expertise Needed in </a:t>
            </a:r>
            <a:r>
              <a:rPr lang="en-US" b="0" kern="1200" cap="none" spc="-50" baseline="0">
                <a:ln w="3175">
                  <a:noFill/>
                </a:ln>
                <a:solidFill>
                  <a:schemeClr val="accent5"/>
                </a:solidFill>
                <a:effectLst/>
                <a:latin typeface="+mj-lt"/>
                <a:ea typeface="+mn-ea"/>
                <a:cs typeface="Segoe UI" pitchFamily="34" charset="0"/>
              </a:rPr>
              <a:t>Performance Efficiency </a:t>
            </a:r>
            <a:r>
              <a:rPr lang="en-US" b="0" kern="1200" cap="none" spc="-50" baseline="0">
                <a:ln w="3175">
                  <a:noFill/>
                </a:ln>
                <a:solidFill>
                  <a:schemeClr val="bg1"/>
                </a:solidFill>
                <a:effectLst/>
                <a:latin typeface="+mj-lt"/>
                <a:ea typeface="+mn-ea"/>
                <a:cs typeface="Segoe UI" pitchFamily="34" charset="0"/>
              </a:rPr>
              <a:t>Workshop</a:t>
            </a:r>
          </a:p>
        </p:txBody>
      </p:sp>
      <p:grpSp>
        <p:nvGrpSpPr>
          <p:cNvPr id="3" name="Group 2" descr="Application design">
            <a:extLst>
              <a:ext uri="{FF2B5EF4-FFF2-40B4-BE49-F238E27FC236}">
                <a16:creationId xmlns:a16="http://schemas.microsoft.com/office/drawing/2014/main" id="{8F8AF0EF-C9C8-4F84-AB09-796815482AA0}"/>
              </a:ext>
            </a:extLst>
          </p:cNvPr>
          <p:cNvGrpSpPr/>
          <p:nvPr/>
        </p:nvGrpSpPr>
        <p:grpSpPr>
          <a:xfrm>
            <a:off x="325507" y="1088905"/>
            <a:ext cx="5527715" cy="1475371"/>
            <a:chOff x="325507" y="1088905"/>
            <a:chExt cx="5527715" cy="1475371"/>
          </a:xfrm>
        </p:grpSpPr>
        <p:sp>
          <p:nvSpPr>
            <p:cNvPr id="7" name="Freeform: Shape 6">
              <a:extLst>
                <a:ext uri="{FF2B5EF4-FFF2-40B4-BE49-F238E27FC236}">
                  <a16:creationId xmlns:a16="http://schemas.microsoft.com/office/drawing/2014/main" id="{88820734-F275-4E82-8F92-3604CDA39778}"/>
                </a:ext>
              </a:extLst>
            </p:cNvPr>
            <p:cNvSpPr/>
            <p:nvPr/>
          </p:nvSpPr>
          <p:spPr>
            <a:xfrm>
              <a:off x="325507" y="1325065"/>
              <a:ext cx="5527715" cy="1239211"/>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 Patterns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Transactional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Disaster Planning</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E6AB2991-CA9B-4562-96BE-972CD56E1154}"/>
                </a:ext>
              </a:extLst>
            </p:cNvPr>
            <p:cNvSpPr/>
            <p:nvPr/>
          </p:nvSpPr>
          <p:spPr>
            <a:xfrm>
              <a:off x="601892" y="108890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GB" sz="1600" b="0" i="0" u="none" strike="noStrike" kern="1200" cap="none" spc="0" normalizeH="0" baseline="0" noProof="0">
                  <a:ln>
                    <a:noFill/>
                  </a:ln>
                  <a:solidFill>
                    <a:schemeClr val="accent5"/>
                  </a:solidFill>
                  <a:effectLst/>
                  <a:uLnTx/>
                  <a:uFillTx/>
                  <a:latin typeface="Segoe UI Semibold"/>
                  <a:ea typeface="+mn-ea"/>
                  <a:cs typeface="+mn-cs"/>
                </a:rPr>
                <a:t>Application Design</a:t>
              </a:r>
            </a:p>
          </p:txBody>
        </p:sp>
      </p:grpSp>
      <p:grpSp>
        <p:nvGrpSpPr>
          <p:cNvPr id="4" name="Group 3" descr="Monitoring">
            <a:extLst>
              <a:ext uri="{FF2B5EF4-FFF2-40B4-BE49-F238E27FC236}">
                <a16:creationId xmlns:a16="http://schemas.microsoft.com/office/drawing/2014/main" id="{7B47F8EA-7AF4-45A4-834A-9DEB960FCD7F}"/>
              </a:ext>
            </a:extLst>
          </p:cNvPr>
          <p:cNvGrpSpPr/>
          <p:nvPr/>
        </p:nvGrpSpPr>
        <p:grpSpPr>
          <a:xfrm>
            <a:off x="6338780" y="1088905"/>
            <a:ext cx="5479410" cy="1475371"/>
            <a:chOff x="6338780" y="1088905"/>
            <a:chExt cx="5479410" cy="1475371"/>
          </a:xfrm>
        </p:grpSpPr>
        <p:sp>
          <p:nvSpPr>
            <p:cNvPr id="17" name="Freeform: Shape 16" descr="Monitoring">
              <a:extLst>
                <a:ext uri="{FF2B5EF4-FFF2-40B4-BE49-F238E27FC236}">
                  <a16:creationId xmlns:a16="http://schemas.microsoft.com/office/drawing/2014/main" id="{A539599B-DEE1-4177-8B40-F3A5592ADB99}"/>
                </a:ext>
              </a:extLst>
            </p:cNvPr>
            <p:cNvSpPr/>
            <p:nvPr/>
          </p:nvSpPr>
          <p:spPr>
            <a:xfrm>
              <a:off x="6338780" y="1288851"/>
              <a:ext cx="5479410" cy="1275425"/>
            </a:xfrm>
            <a:custGeom>
              <a:avLst/>
              <a:gdLst>
                <a:gd name="connsiteX0" fmla="*/ 0 w 5479410"/>
                <a:gd name="connsiteY0" fmla="*/ 0 h 1748250"/>
                <a:gd name="connsiteX1" fmla="*/ 5479410 w 5479410"/>
                <a:gd name="connsiteY1" fmla="*/ 0 h 1748250"/>
                <a:gd name="connsiteX2" fmla="*/ 5479410 w 5479410"/>
                <a:gd name="connsiteY2" fmla="*/ 1748250 h 1748250"/>
                <a:gd name="connsiteX3" fmla="*/ 0 w 5479410"/>
                <a:gd name="connsiteY3" fmla="*/ 1748250 h 1748250"/>
                <a:gd name="connsiteX4" fmla="*/ 0 w 5479410"/>
                <a:gd name="connsiteY4" fmla="*/ 0 h 174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48250">
                  <a:moveTo>
                    <a:pt x="0" y="0"/>
                  </a:moveTo>
                  <a:lnTo>
                    <a:pt x="5479410" y="0"/>
                  </a:lnTo>
                  <a:lnTo>
                    <a:pt x="5479410" y="1748250"/>
                  </a:lnTo>
                  <a:lnTo>
                    <a:pt x="0" y="174825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Logging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Performance Targets</a:t>
              </a:r>
            </a:p>
          </p:txBody>
        </p:sp>
        <p:sp>
          <p:nvSpPr>
            <p:cNvPr id="18" name="Freeform: Shape 17">
              <a:extLst>
                <a:ext uri="{FF2B5EF4-FFF2-40B4-BE49-F238E27FC236}">
                  <a16:creationId xmlns:a16="http://schemas.microsoft.com/office/drawing/2014/main" id="{CA454559-EF5E-4D58-AD4C-4B8483C517FC}"/>
                </a:ext>
              </a:extLst>
            </p:cNvPr>
            <p:cNvSpPr/>
            <p:nvPr/>
          </p:nvSpPr>
          <p:spPr>
            <a:xfrm>
              <a:off x="6623827" y="1088905"/>
              <a:ext cx="3835587" cy="379686"/>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Monitoring</a:t>
              </a:r>
            </a:p>
          </p:txBody>
        </p:sp>
      </p:grpSp>
      <p:grpSp>
        <p:nvGrpSpPr>
          <p:cNvPr id="9" name="Group 8" descr="Capacity planing">
            <a:extLst>
              <a:ext uri="{FF2B5EF4-FFF2-40B4-BE49-F238E27FC236}">
                <a16:creationId xmlns:a16="http://schemas.microsoft.com/office/drawing/2014/main" id="{5DF042DA-0F44-4FA1-A3C6-AF789625CBCD}"/>
              </a:ext>
            </a:extLst>
          </p:cNvPr>
          <p:cNvGrpSpPr/>
          <p:nvPr/>
        </p:nvGrpSpPr>
        <p:grpSpPr>
          <a:xfrm>
            <a:off x="325507" y="3160225"/>
            <a:ext cx="5527715" cy="1618253"/>
            <a:chOff x="325507" y="3160225"/>
            <a:chExt cx="5527715" cy="1618253"/>
          </a:xfrm>
        </p:grpSpPr>
        <p:sp>
          <p:nvSpPr>
            <p:cNvPr id="11" name="Freeform: Shape 10">
              <a:extLst>
                <a:ext uri="{FF2B5EF4-FFF2-40B4-BE49-F238E27FC236}">
                  <a16:creationId xmlns:a16="http://schemas.microsoft.com/office/drawing/2014/main" id="{CFA42AF4-1AB4-4672-80D1-69824E10C21F}"/>
                </a:ext>
              </a:extLst>
            </p:cNvPr>
            <p:cNvSpPr/>
            <p:nvPr/>
          </p:nvSpPr>
          <p:spPr>
            <a:xfrm>
              <a:off x="325507" y="3396386"/>
              <a:ext cx="5527715" cy="1382092"/>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Usage Prediction</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Service SKU</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Disaster Recovery</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1" indent="0" algn="l" defTabSz="711200"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p:txBody>
        </p:sp>
        <p:sp>
          <p:nvSpPr>
            <p:cNvPr id="12" name="Freeform: Shape 11">
              <a:extLst>
                <a:ext uri="{FF2B5EF4-FFF2-40B4-BE49-F238E27FC236}">
                  <a16:creationId xmlns:a16="http://schemas.microsoft.com/office/drawing/2014/main" id="{1062EFFF-22DD-444C-861F-9372B8925CD4}"/>
                </a:ext>
              </a:extLst>
            </p:cNvPr>
            <p:cNvSpPr/>
            <p:nvPr/>
          </p:nvSpPr>
          <p:spPr>
            <a:xfrm>
              <a:off x="601892" y="316022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Capacity Planning</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5" name="Group 4" descr="Performance testing">
            <a:extLst>
              <a:ext uri="{FF2B5EF4-FFF2-40B4-BE49-F238E27FC236}">
                <a16:creationId xmlns:a16="http://schemas.microsoft.com/office/drawing/2014/main" id="{EAB72368-56BD-405C-BB64-8312BD1F2081}"/>
              </a:ext>
            </a:extLst>
          </p:cNvPr>
          <p:cNvGrpSpPr/>
          <p:nvPr/>
        </p:nvGrpSpPr>
        <p:grpSpPr>
          <a:xfrm>
            <a:off x="6290475" y="3160225"/>
            <a:ext cx="5527715" cy="1922165"/>
            <a:chOff x="6290475" y="3160225"/>
            <a:chExt cx="5527715" cy="1922165"/>
          </a:xfrm>
        </p:grpSpPr>
        <p:sp>
          <p:nvSpPr>
            <p:cNvPr id="13" name="Freeform: Shape 12" descr="Performance testing">
              <a:extLst>
                <a:ext uri="{FF2B5EF4-FFF2-40B4-BE49-F238E27FC236}">
                  <a16:creationId xmlns:a16="http://schemas.microsoft.com/office/drawing/2014/main" id="{71BCDB54-C080-4D13-A371-3EE37AC4696F}"/>
                </a:ext>
              </a:extLst>
            </p:cNvPr>
            <p:cNvSpPr/>
            <p:nvPr/>
          </p:nvSpPr>
          <p:spPr>
            <a:xfrm>
              <a:off x="6290475" y="3361111"/>
              <a:ext cx="5527715" cy="1721279"/>
            </a:xfrm>
            <a:custGeom>
              <a:avLst/>
              <a:gdLst>
                <a:gd name="connsiteX0" fmla="*/ 0 w 5527715"/>
                <a:gd name="connsiteY0" fmla="*/ 0 h 982799"/>
                <a:gd name="connsiteX1" fmla="*/ 5527715 w 5527715"/>
                <a:gd name="connsiteY1" fmla="*/ 0 h 982799"/>
                <a:gd name="connsiteX2" fmla="*/ 5527715 w 5527715"/>
                <a:gd name="connsiteY2" fmla="*/ 982799 h 982799"/>
                <a:gd name="connsiteX3" fmla="*/ 0 w 5527715"/>
                <a:gd name="connsiteY3" fmla="*/ 982799 h 982799"/>
                <a:gd name="connsiteX4" fmla="*/ 0 w 5527715"/>
                <a:gd name="connsiteY4" fmla="*/ 0 h 98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982799">
                  <a:moveTo>
                    <a:pt x="0" y="0"/>
                  </a:moveTo>
                  <a:lnTo>
                    <a:pt x="5527715" y="0"/>
                  </a:lnTo>
                  <a:lnTo>
                    <a:pt x="5527715" y="982799"/>
                  </a:lnTo>
                  <a:lnTo>
                    <a:pt x="0" y="982799"/>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 &amp; Performance Planning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Load Capacity</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 Coverage</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Benchmarking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Tooling</a:t>
              </a:r>
            </a:p>
          </p:txBody>
        </p:sp>
        <p:sp>
          <p:nvSpPr>
            <p:cNvPr id="14" name="Freeform: Shape 13">
              <a:extLst>
                <a:ext uri="{FF2B5EF4-FFF2-40B4-BE49-F238E27FC236}">
                  <a16:creationId xmlns:a16="http://schemas.microsoft.com/office/drawing/2014/main" id="{90495B55-75C3-4BFD-A95D-2F4E12147828}"/>
                </a:ext>
              </a:extLst>
            </p:cNvPr>
            <p:cNvSpPr/>
            <p:nvPr/>
          </p:nvSpPr>
          <p:spPr>
            <a:xfrm>
              <a:off x="6566861" y="3160225"/>
              <a:ext cx="3869400" cy="475488"/>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Performance Testing</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10" name="Group 9" descr="Troubleshooting">
            <a:extLst>
              <a:ext uri="{FF2B5EF4-FFF2-40B4-BE49-F238E27FC236}">
                <a16:creationId xmlns:a16="http://schemas.microsoft.com/office/drawing/2014/main" id="{FA73556D-BAC3-411D-83E0-4BE4D4D54546}"/>
              </a:ext>
            </a:extLst>
          </p:cNvPr>
          <p:cNvGrpSpPr/>
          <p:nvPr/>
        </p:nvGrpSpPr>
        <p:grpSpPr>
          <a:xfrm>
            <a:off x="349659" y="5082389"/>
            <a:ext cx="5479410" cy="1380936"/>
            <a:chOff x="349659" y="5082389"/>
            <a:chExt cx="5479410" cy="1380936"/>
          </a:xfrm>
        </p:grpSpPr>
        <p:sp>
          <p:nvSpPr>
            <p:cNvPr id="19" name="Freeform: Shape 18">
              <a:extLst>
                <a:ext uri="{FF2B5EF4-FFF2-40B4-BE49-F238E27FC236}">
                  <a16:creationId xmlns:a16="http://schemas.microsoft.com/office/drawing/2014/main" id="{B6E3650D-D71D-494C-94DB-D26B76768816}"/>
                </a:ext>
              </a:extLst>
            </p:cNvPr>
            <p:cNvSpPr/>
            <p:nvPr/>
          </p:nvSpPr>
          <p:spPr>
            <a:xfrm>
              <a:off x="349659" y="5303790"/>
              <a:ext cx="5479410" cy="1159535"/>
            </a:xfrm>
            <a:custGeom>
              <a:avLst/>
              <a:gdLst>
                <a:gd name="connsiteX0" fmla="*/ 0 w 5479410"/>
                <a:gd name="connsiteY0" fmla="*/ 0 h 1701000"/>
                <a:gd name="connsiteX1" fmla="*/ 5479410 w 5479410"/>
                <a:gd name="connsiteY1" fmla="*/ 0 h 1701000"/>
                <a:gd name="connsiteX2" fmla="*/ 5479410 w 5479410"/>
                <a:gd name="connsiteY2" fmla="*/ 1701000 h 1701000"/>
                <a:gd name="connsiteX3" fmla="*/ 0 w 5479410"/>
                <a:gd name="connsiteY3" fmla="*/ 1701000 h 1701000"/>
                <a:gd name="connsiteX4" fmla="*/ 0 w 5479410"/>
                <a:gd name="connsiteY4" fmla="*/ 0 h 170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01000">
                  <a:moveTo>
                    <a:pt x="0" y="0"/>
                  </a:moveTo>
                  <a:lnTo>
                    <a:pt x="5479410" y="0"/>
                  </a:lnTo>
                  <a:lnTo>
                    <a:pt x="5479410" y="1701000"/>
                  </a:lnTo>
                  <a:lnTo>
                    <a:pt x="0" y="17010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Operational Model </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DevOps</a:t>
              </a:r>
            </a:p>
          </p:txBody>
        </p:sp>
        <p:sp>
          <p:nvSpPr>
            <p:cNvPr id="20" name="Freeform: Shape 19">
              <a:extLst>
                <a:ext uri="{FF2B5EF4-FFF2-40B4-BE49-F238E27FC236}">
                  <a16:creationId xmlns:a16="http://schemas.microsoft.com/office/drawing/2014/main" id="{FC8B391C-7F00-4536-8845-9878BAECFF73}"/>
                </a:ext>
              </a:extLst>
            </p:cNvPr>
            <p:cNvSpPr/>
            <p:nvPr/>
          </p:nvSpPr>
          <p:spPr>
            <a:xfrm>
              <a:off x="586416" y="5082389"/>
              <a:ext cx="3835587" cy="475488"/>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Troubleshooting</a:t>
              </a:r>
            </a:p>
          </p:txBody>
        </p:sp>
      </p:grpSp>
    </p:spTree>
    <p:extLst>
      <p:ext uri="{BB962C8B-B14F-4D97-AF65-F5344CB8AC3E}">
        <p14:creationId xmlns:p14="http://schemas.microsoft.com/office/powerpoint/2010/main" val="396608678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F510-8ED2-428F-8E5C-EDD312005403}"/>
              </a:ext>
            </a:extLst>
          </p:cNvPr>
          <p:cNvSpPr>
            <a:spLocks noGrp="1"/>
          </p:cNvSpPr>
          <p:nvPr>
            <p:ph type="title"/>
          </p:nvPr>
        </p:nvSpPr>
        <p:spPr>
          <a:xfrm>
            <a:off x="391001" y="322699"/>
            <a:ext cx="11409998" cy="553998"/>
          </a:xfrm>
          <a:prstGeom prst="rect">
            <a:avLst/>
          </a:prstGeom>
        </p:spPr>
        <p:txBody>
          <a:bodyPr vert="horz" wrap="square" lIns="0" tIns="0" rIns="0" bIns="0" rtlCol="0" anchor="t">
            <a:noAutofit/>
          </a:bodyPr>
          <a:lstStyle/>
          <a:p>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Technical Areas of Expertise Needed for </a:t>
            </a:r>
            <a:r>
              <a:rPr kumimoji="0" lang="en-US" sz="2400" b="0" i="0" u="none" strike="noStrike" kern="1200" cap="none" spc="-50" normalizeH="0" baseline="0" noProof="0">
                <a:ln w="3175">
                  <a:noFill/>
                </a:ln>
                <a:solidFill>
                  <a:srgbClr val="50E6FF"/>
                </a:solidFill>
                <a:effectLst/>
                <a:uLnTx/>
                <a:uFillTx/>
                <a:latin typeface="Segoe UI Semibold"/>
                <a:ea typeface="+mn-ea"/>
                <a:cs typeface="Segoe UI" pitchFamily="34" charset="0"/>
              </a:rPr>
              <a:t>Reliability </a:t>
            </a: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Workshop</a:t>
            </a:r>
            <a:endParaRPr lang="en-US" sz="3600" b="0" kern="1200" cap="none" spc="-50" baseline="0">
              <a:ln w="3175">
                <a:noFill/>
              </a:ln>
              <a:solidFill>
                <a:schemeClr val="bg1"/>
              </a:solidFill>
              <a:effectLst/>
              <a:latin typeface="Segoe UI Semilight" panose="020B0402040204020203" pitchFamily="34" charset="0"/>
              <a:cs typeface="Segoe UI Semilight" panose="020B0402040204020203" pitchFamily="34" charset="0"/>
            </a:endParaRPr>
          </a:p>
        </p:txBody>
      </p:sp>
      <p:grpSp>
        <p:nvGrpSpPr>
          <p:cNvPr id="3" name="Group 2" descr="Architecture">
            <a:extLst>
              <a:ext uri="{FF2B5EF4-FFF2-40B4-BE49-F238E27FC236}">
                <a16:creationId xmlns:a16="http://schemas.microsoft.com/office/drawing/2014/main" id="{FCDAB098-E337-47BC-B541-A2D5AF4475EA}"/>
              </a:ext>
            </a:extLst>
          </p:cNvPr>
          <p:cNvGrpSpPr/>
          <p:nvPr/>
        </p:nvGrpSpPr>
        <p:grpSpPr>
          <a:xfrm>
            <a:off x="325507" y="1120345"/>
            <a:ext cx="5527715" cy="1816194"/>
            <a:chOff x="325507" y="1120345"/>
            <a:chExt cx="5527715" cy="1816194"/>
          </a:xfrm>
        </p:grpSpPr>
        <p:sp>
          <p:nvSpPr>
            <p:cNvPr id="7" name="Freeform: Shape 6" descr="Architecture">
              <a:extLst>
                <a:ext uri="{FF2B5EF4-FFF2-40B4-BE49-F238E27FC236}">
                  <a16:creationId xmlns:a16="http://schemas.microsoft.com/office/drawing/2014/main" id="{88820734-F275-4E82-8F92-3604CDA39778}"/>
                </a:ext>
              </a:extLst>
            </p:cNvPr>
            <p:cNvSpPr/>
            <p:nvPr/>
          </p:nvSpPr>
          <p:spPr>
            <a:xfrm>
              <a:off x="325507" y="135650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Design</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Targets &amp; Non-Functional Requirements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Key Scenarios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Dependencies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 Composition</a:t>
              </a:r>
            </a:p>
          </p:txBody>
        </p:sp>
        <p:sp>
          <p:nvSpPr>
            <p:cNvPr id="8" name="Freeform: Shape 7">
              <a:extLst>
                <a:ext uri="{FF2B5EF4-FFF2-40B4-BE49-F238E27FC236}">
                  <a16:creationId xmlns:a16="http://schemas.microsoft.com/office/drawing/2014/main" id="{E6AB2991-CA9B-4562-96BE-972CD56E1154}"/>
                </a:ext>
              </a:extLst>
            </p:cNvPr>
            <p:cNvSpPr/>
            <p:nvPr/>
          </p:nvSpPr>
          <p:spPr>
            <a:xfrm>
              <a:off x="601892" y="112034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GB" sz="1600" b="0" i="0" u="none" strike="noStrike" kern="1200" cap="none" spc="0" normalizeH="0" baseline="0" noProof="0">
                  <a:ln>
                    <a:noFill/>
                  </a:ln>
                  <a:solidFill>
                    <a:schemeClr val="accent5"/>
                  </a:solidFill>
                  <a:effectLst/>
                  <a:uLnTx/>
                  <a:uFillTx/>
                  <a:latin typeface="Segoe UI Semibold"/>
                  <a:ea typeface="+mn-ea"/>
                  <a:cs typeface="+mn-cs"/>
                </a:rPr>
                <a:t>Architecture</a:t>
              </a:r>
            </a:p>
          </p:txBody>
        </p:sp>
      </p:grpSp>
      <p:grpSp>
        <p:nvGrpSpPr>
          <p:cNvPr id="4" name="Group 3" descr="Operational procedures">
            <a:extLst>
              <a:ext uri="{FF2B5EF4-FFF2-40B4-BE49-F238E27FC236}">
                <a16:creationId xmlns:a16="http://schemas.microsoft.com/office/drawing/2014/main" id="{5E3DFFF6-6E23-47B5-95A2-9426DA0DD566}"/>
              </a:ext>
            </a:extLst>
          </p:cNvPr>
          <p:cNvGrpSpPr/>
          <p:nvPr/>
        </p:nvGrpSpPr>
        <p:grpSpPr>
          <a:xfrm>
            <a:off x="6338780" y="1088905"/>
            <a:ext cx="5479410" cy="1847634"/>
            <a:chOff x="6338780" y="1088905"/>
            <a:chExt cx="5479410" cy="1847634"/>
          </a:xfrm>
        </p:grpSpPr>
        <p:sp>
          <p:nvSpPr>
            <p:cNvPr id="17" name="Freeform: Shape 16" descr="Operational procedures">
              <a:extLst>
                <a:ext uri="{FF2B5EF4-FFF2-40B4-BE49-F238E27FC236}">
                  <a16:creationId xmlns:a16="http://schemas.microsoft.com/office/drawing/2014/main" id="{A539599B-DEE1-4177-8B40-F3A5592ADB99}"/>
                </a:ext>
              </a:extLst>
            </p:cNvPr>
            <p:cNvSpPr/>
            <p:nvPr/>
          </p:nvSpPr>
          <p:spPr>
            <a:xfrm>
              <a:off x="6338780" y="1339301"/>
              <a:ext cx="5479410" cy="1597238"/>
            </a:xfrm>
            <a:custGeom>
              <a:avLst/>
              <a:gdLst>
                <a:gd name="connsiteX0" fmla="*/ 0 w 5479410"/>
                <a:gd name="connsiteY0" fmla="*/ 0 h 1748250"/>
                <a:gd name="connsiteX1" fmla="*/ 5479410 w 5479410"/>
                <a:gd name="connsiteY1" fmla="*/ 0 h 1748250"/>
                <a:gd name="connsiteX2" fmla="*/ 5479410 w 5479410"/>
                <a:gd name="connsiteY2" fmla="*/ 1748250 h 1748250"/>
                <a:gd name="connsiteX3" fmla="*/ 0 w 5479410"/>
                <a:gd name="connsiteY3" fmla="*/ 1748250 h 1748250"/>
                <a:gd name="connsiteX4" fmla="*/ 0 w 5479410"/>
                <a:gd name="connsiteY4" fmla="*/ 0 h 174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48250">
                  <a:moveTo>
                    <a:pt x="0" y="0"/>
                  </a:moveTo>
                  <a:lnTo>
                    <a:pt x="5479410" y="0"/>
                  </a:lnTo>
                  <a:lnTo>
                    <a:pt x="5479410" y="1748250"/>
                  </a:lnTo>
                  <a:lnTo>
                    <a:pt x="0" y="174825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Recovery &amp; Failover</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Scalability &amp; Capacity Model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Configuration &amp; Secrets Management</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Operational Lifecycles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Patch &amp; Update Process (PNU)</a:t>
              </a:r>
            </a:p>
          </p:txBody>
        </p:sp>
        <p:sp>
          <p:nvSpPr>
            <p:cNvPr id="18" name="Freeform: Shape 17">
              <a:extLst>
                <a:ext uri="{FF2B5EF4-FFF2-40B4-BE49-F238E27FC236}">
                  <a16:creationId xmlns:a16="http://schemas.microsoft.com/office/drawing/2014/main" id="{CA454559-EF5E-4D58-AD4C-4B8483C517FC}"/>
                </a:ext>
              </a:extLst>
            </p:cNvPr>
            <p:cNvSpPr/>
            <p:nvPr/>
          </p:nvSpPr>
          <p:spPr>
            <a:xfrm>
              <a:off x="6623827" y="108890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Operational Procedures</a:t>
              </a:r>
            </a:p>
          </p:txBody>
        </p:sp>
      </p:grpSp>
      <p:grpSp>
        <p:nvGrpSpPr>
          <p:cNvPr id="10" name="Group 9" descr="Health modeling">
            <a:extLst>
              <a:ext uri="{FF2B5EF4-FFF2-40B4-BE49-F238E27FC236}">
                <a16:creationId xmlns:a16="http://schemas.microsoft.com/office/drawing/2014/main" id="{861FDF9C-0492-474D-B1F1-9D646BF34432}"/>
              </a:ext>
            </a:extLst>
          </p:cNvPr>
          <p:cNvGrpSpPr/>
          <p:nvPr/>
        </p:nvGrpSpPr>
        <p:grpSpPr>
          <a:xfrm>
            <a:off x="325507" y="3160225"/>
            <a:ext cx="5527715" cy="1816194"/>
            <a:chOff x="325507" y="3160225"/>
            <a:chExt cx="5527715" cy="1816194"/>
          </a:xfrm>
        </p:grpSpPr>
        <p:sp>
          <p:nvSpPr>
            <p:cNvPr id="11" name="Freeform: Shape 10" descr="Health modeling">
              <a:extLst>
                <a:ext uri="{FF2B5EF4-FFF2-40B4-BE49-F238E27FC236}">
                  <a16:creationId xmlns:a16="http://schemas.microsoft.com/office/drawing/2014/main" id="{CFA42AF4-1AB4-4672-80D1-69824E10C21F}"/>
                </a:ext>
              </a:extLst>
            </p:cNvPr>
            <p:cNvSpPr/>
            <p:nvPr/>
          </p:nvSpPr>
          <p:spPr>
            <a:xfrm>
              <a:off x="325507" y="339638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Application-Level Monitoring</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Resource/Infrastructure Level Monitoring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Interpretation &amp; Health Modelling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Dashboarding</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Alerting</a:t>
              </a:r>
            </a:p>
          </p:txBody>
        </p:sp>
        <p:sp>
          <p:nvSpPr>
            <p:cNvPr id="12" name="Freeform: Shape 11">
              <a:extLst>
                <a:ext uri="{FF2B5EF4-FFF2-40B4-BE49-F238E27FC236}">
                  <a16:creationId xmlns:a16="http://schemas.microsoft.com/office/drawing/2014/main" id="{1062EFFF-22DD-444C-861F-9372B8925CD4}"/>
                </a:ext>
              </a:extLst>
            </p:cNvPr>
            <p:cNvSpPr/>
            <p:nvPr/>
          </p:nvSpPr>
          <p:spPr>
            <a:xfrm>
              <a:off x="601892" y="316022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Health Modelling</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5" name="Group 4" descr="Deployment and testing">
            <a:extLst>
              <a:ext uri="{FF2B5EF4-FFF2-40B4-BE49-F238E27FC236}">
                <a16:creationId xmlns:a16="http://schemas.microsoft.com/office/drawing/2014/main" id="{A1361C76-1CF1-43EF-BEDF-165755601F13}"/>
              </a:ext>
            </a:extLst>
          </p:cNvPr>
          <p:cNvGrpSpPr/>
          <p:nvPr/>
        </p:nvGrpSpPr>
        <p:grpSpPr>
          <a:xfrm>
            <a:off x="6387083" y="3139555"/>
            <a:ext cx="5479410" cy="1836864"/>
            <a:chOff x="6387083" y="3139555"/>
            <a:chExt cx="5479410" cy="1836864"/>
          </a:xfrm>
        </p:grpSpPr>
        <p:sp>
          <p:nvSpPr>
            <p:cNvPr id="19" name="Freeform: Shape 18" descr="Deployment and testing">
              <a:extLst>
                <a:ext uri="{FF2B5EF4-FFF2-40B4-BE49-F238E27FC236}">
                  <a16:creationId xmlns:a16="http://schemas.microsoft.com/office/drawing/2014/main" id="{B6E3650D-D71D-494C-94DB-D26B76768816}"/>
                </a:ext>
              </a:extLst>
            </p:cNvPr>
            <p:cNvSpPr/>
            <p:nvPr/>
          </p:nvSpPr>
          <p:spPr>
            <a:xfrm>
              <a:off x="6387083" y="3360956"/>
              <a:ext cx="5479410" cy="1615463"/>
            </a:xfrm>
            <a:custGeom>
              <a:avLst/>
              <a:gdLst>
                <a:gd name="connsiteX0" fmla="*/ 0 w 5479410"/>
                <a:gd name="connsiteY0" fmla="*/ 0 h 1701000"/>
                <a:gd name="connsiteX1" fmla="*/ 5479410 w 5479410"/>
                <a:gd name="connsiteY1" fmla="*/ 0 h 1701000"/>
                <a:gd name="connsiteX2" fmla="*/ 5479410 w 5479410"/>
                <a:gd name="connsiteY2" fmla="*/ 1701000 h 1701000"/>
                <a:gd name="connsiteX3" fmla="*/ 0 w 5479410"/>
                <a:gd name="connsiteY3" fmla="*/ 1701000 h 1701000"/>
                <a:gd name="connsiteX4" fmla="*/ 0 w 5479410"/>
                <a:gd name="connsiteY4" fmla="*/ 0 h 170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01000">
                  <a:moveTo>
                    <a:pt x="0" y="0"/>
                  </a:moveTo>
                  <a:lnTo>
                    <a:pt x="5479410" y="0"/>
                  </a:lnTo>
                  <a:lnTo>
                    <a:pt x="5479410" y="1701000"/>
                  </a:lnTo>
                  <a:lnTo>
                    <a:pt x="0" y="17010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Application Deployments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fr-FR" sz="1400" b="0" i="0" u="none" strike="noStrike" kern="1200" cap="none" spc="0" normalizeH="0" baseline="0" noProof="0">
                  <a:ln>
                    <a:noFill/>
                  </a:ln>
                  <a:solidFill>
                    <a:srgbClr val="FFFFFF"/>
                  </a:solidFill>
                  <a:effectLst/>
                  <a:uLnTx/>
                  <a:uFillTx/>
                  <a:latin typeface="Segoe UI"/>
                  <a:ea typeface="+mn-ea"/>
                  <a:cs typeface="+mn-cs"/>
                </a:rPr>
                <a:t>Application Infrastructure </a:t>
              </a:r>
              <a:r>
                <a:rPr kumimoji="0" lang="fr-FR" sz="1400" b="0" i="0" u="none" strike="noStrike" kern="1200" cap="none" spc="0" normalizeH="0" baseline="0" noProof="0" err="1">
                  <a:ln>
                    <a:noFill/>
                  </a:ln>
                  <a:solidFill>
                    <a:srgbClr val="FFFFFF"/>
                  </a:solidFill>
                  <a:effectLst/>
                  <a:uLnTx/>
                  <a:uFillTx/>
                  <a:latin typeface="Segoe UI"/>
                  <a:ea typeface="+mn-ea"/>
                  <a:cs typeface="+mn-cs"/>
                </a:rPr>
                <a:t>Deployments</a:t>
              </a:r>
              <a:r>
                <a:rPr kumimoji="0" lang="fr-FR" sz="1400" b="0" i="0" u="none" strike="noStrike" kern="1200" cap="none" spc="0" normalizeH="0" baseline="0" noProof="0">
                  <a:ln>
                    <a:noFill/>
                  </a:ln>
                  <a:solidFill>
                    <a:srgbClr val="FFFFFF"/>
                  </a:solidFill>
                  <a:effectLst/>
                  <a:uLnTx/>
                  <a:uFillTx/>
                  <a:latin typeface="Segoe UI"/>
                  <a:ea typeface="+mn-ea"/>
                  <a:cs typeface="+mn-cs"/>
                </a:rPr>
                <a:t> &amp; Infrastructure as Code (</a:t>
              </a:r>
              <a:r>
                <a:rPr kumimoji="0" lang="fr-FR" sz="1400" b="0" i="0" u="none" strike="noStrike" kern="1200" cap="none" spc="0" normalizeH="0" baseline="0" noProof="0" err="1">
                  <a:ln>
                    <a:noFill/>
                  </a:ln>
                  <a:solidFill>
                    <a:srgbClr val="FFFFFF"/>
                  </a:solidFill>
                  <a:effectLst/>
                  <a:uLnTx/>
                  <a:uFillTx/>
                  <a:latin typeface="Segoe UI"/>
                  <a:ea typeface="+mn-ea"/>
                  <a:cs typeface="+mn-cs"/>
                </a:rPr>
                <a:t>IaC</a:t>
              </a:r>
              <a:r>
                <a:rPr kumimoji="0" lang="fr-FR"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Environments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Testing &amp; Validation</a:t>
              </a:r>
            </a:p>
          </p:txBody>
        </p:sp>
        <p:sp>
          <p:nvSpPr>
            <p:cNvPr id="20" name="Freeform: Shape 19">
              <a:extLst>
                <a:ext uri="{FF2B5EF4-FFF2-40B4-BE49-F238E27FC236}">
                  <a16:creationId xmlns:a16="http://schemas.microsoft.com/office/drawing/2014/main" id="{FC8B391C-7F00-4536-8845-9878BAECFF73}"/>
                </a:ext>
              </a:extLst>
            </p:cNvPr>
            <p:cNvSpPr/>
            <p:nvPr/>
          </p:nvSpPr>
          <p:spPr>
            <a:xfrm>
              <a:off x="6623840" y="313955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Deployment &amp; Testing</a:t>
              </a:r>
            </a:p>
          </p:txBody>
        </p:sp>
      </p:grpSp>
      <p:grpSp>
        <p:nvGrpSpPr>
          <p:cNvPr id="15" name="Group 14" descr="Security and compliance">
            <a:extLst>
              <a:ext uri="{FF2B5EF4-FFF2-40B4-BE49-F238E27FC236}">
                <a16:creationId xmlns:a16="http://schemas.microsoft.com/office/drawing/2014/main" id="{96968B94-A36D-4814-B1A4-94AA4764C3D4}"/>
              </a:ext>
            </a:extLst>
          </p:cNvPr>
          <p:cNvGrpSpPr/>
          <p:nvPr/>
        </p:nvGrpSpPr>
        <p:grpSpPr>
          <a:xfrm>
            <a:off x="325506" y="5210161"/>
            <a:ext cx="5527715" cy="1383305"/>
            <a:chOff x="325506" y="5210161"/>
            <a:chExt cx="5527715" cy="1383305"/>
          </a:xfrm>
        </p:grpSpPr>
        <p:sp>
          <p:nvSpPr>
            <p:cNvPr id="13" name="Freeform: Shape 12">
              <a:extLst>
                <a:ext uri="{FF2B5EF4-FFF2-40B4-BE49-F238E27FC236}">
                  <a16:creationId xmlns:a16="http://schemas.microsoft.com/office/drawing/2014/main" id="{71BCDB54-C080-4D13-A371-3EE37AC4696F}"/>
                </a:ext>
              </a:extLst>
            </p:cNvPr>
            <p:cNvSpPr/>
            <p:nvPr/>
          </p:nvSpPr>
          <p:spPr>
            <a:xfrm>
              <a:off x="325506" y="5434717"/>
              <a:ext cx="5527715" cy="1158749"/>
            </a:xfrm>
            <a:custGeom>
              <a:avLst/>
              <a:gdLst>
                <a:gd name="connsiteX0" fmla="*/ 0 w 5527715"/>
                <a:gd name="connsiteY0" fmla="*/ 0 h 982799"/>
                <a:gd name="connsiteX1" fmla="*/ 5527715 w 5527715"/>
                <a:gd name="connsiteY1" fmla="*/ 0 h 982799"/>
                <a:gd name="connsiteX2" fmla="*/ 5527715 w 5527715"/>
                <a:gd name="connsiteY2" fmla="*/ 982799 h 982799"/>
                <a:gd name="connsiteX3" fmla="*/ 0 w 5527715"/>
                <a:gd name="connsiteY3" fmla="*/ 982799 h 982799"/>
                <a:gd name="connsiteX4" fmla="*/ 0 w 5527715"/>
                <a:gd name="connsiteY4" fmla="*/ 0 h 98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982799">
                  <a:moveTo>
                    <a:pt x="0" y="0"/>
                  </a:moveTo>
                  <a:lnTo>
                    <a:pt x="5527715" y="0"/>
                  </a:lnTo>
                  <a:lnTo>
                    <a:pt x="5527715" y="982799"/>
                  </a:lnTo>
                  <a:lnTo>
                    <a:pt x="0" y="982799"/>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Identity and Access</a:t>
              </a:r>
              <a:endParaRPr kumimoji="0" lang="en-GB"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Center</a:t>
              </a:r>
            </a:p>
          </p:txBody>
        </p:sp>
        <p:sp>
          <p:nvSpPr>
            <p:cNvPr id="14" name="Freeform: Shape 13">
              <a:extLst>
                <a:ext uri="{FF2B5EF4-FFF2-40B4-BE49-F238E27FC236}">
                  <a16:creationId xmlns:a16="http://schemas.microsoft.com/office/drawing/2014/main" id="{90495B55-75C3-4BFD-A95D-2F4E12147828}"/>
                </a:ext>
              </a:extLst>
            </p:cNvPr>
            <p:cNvSpPr/>
            <p:nvPr/>
          </p:nvSpPr>
          <p:spPr>
            <a:xfrm>
              <a:off x="601892" y="5210161"/>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Security &amp; Compliance</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9" name="Group 8" descr="Operational model and devops">
            <a:extLst>
              <a:ext uri="{FF2B5EF4-FFF2-40B4-BE49-F238E27FC236}">
                <a16:creationId xmlns:a16="http://schemas.microsoft.com/office/drawing/2014/main" id="{1252FE2E-BB4E-4A39-A54F-260A7FB57CE0}"/>
              </a:ext>
            </a:extLst>
          </p:cNvPr>
          <p:cNvGrpSpPr/>
          <p:nvPr/>
        </p:nvGrpSpPr>
        <p:grpSpPr>
          <a:xfrm>
            <a:off x="6338780" y="5217443"/>
            <a:ext cx="5479410" cy="1376023"/>
            <a:chOff x="6338780" y="5217443"/>
            <a:chExt cx="5479410" cy="1376023"/>
          </a:xfrm>
        </p:grpSpPr>
        <p:sp>
          <p:nvSpPr>
            <p:cNvPr id="21" name="Freeform: Shape 20">
              <a:extLst>
                <a:ext uri="{FF2B5EF4-FFF2-40B4-BE49-F238E27FC236}">
                  <a16:creationId xmlns:a16="http://schemas.microsoft.com/office/drawing/2014/main" id="{5D1D6A65-CA5A-4D50-BF36-90B3D9855EE1}"/>
                </a:ext>
              </a:extLst>
            </p:cNvPr>
            <p:cNvSpPr/>
            <p:nvPr/>
          </p:nvSpPr>
          <p:spPr>
            <a:xfrm>
              <a:off x="6338780" y="5438843"/>
              <a:ext cx="5479410" cy="1154623"/>
            </a:xfrm>
            <a:custGeom>
              <a:avLst/>
              <a:gdLst>
                <a:gd name="connsiteX0" fmla="*/ 0 w 5479410"/>
                <a:gd name="connsiteY0" fmla="*/ 0 h 1234359"/>
                <a:gd name="connsiteX1" fmla="*/ 5479410 w 5479410"/>
                <a:gd name="connsiteY1" fmla="*/ 0 h 1234359"/>
                <a:gd name="connsiteX2" fmla="*/ 5479410 w 5479410"/>
                <a:gd name="connsiteY2" fmla="*/ 1234359 h 1234359"/>
                <a:gd name="connsiteX3" fmla="*/ 0 w 5479410"/>
                <a:gd name="connsiteY3" fmla="*/ 1234359 h 1234359"/>
                <a:gd name="connsiteX4" fmla="*/ 0 w 5479410"/>
                <a:gd name="connsiteY4" fmla="*/ 0 h 1234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234359">
                  <a:moveTo>
                    <a:pt x="0" y="0"/>
                  </a:moveTo>
                  <a:lnTo>
                    <a:pt x="5479410" y="0"/>
                  </a:lnTo>
                  <a:lnTo>
                    <a:pt x="5479410" y="1234359"/>
                  </a:lnTo>
                  <a:lnTo>
                    <a:pt x="0" y="1234359"/>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General</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Roles &amp; Responsibilities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Common Engineering Criteria</a:t>
              </a:r>
            </a:p>
          </p:txBody>
        </p:sp>
        <p:sp>
          <p:nvSpPr>
            <p:cNvPr id="22" name="Freeform: Shape 21">
              <a:extLst>
                <a:ext uri="{FF2B5EF4-FFF2-40B4-BE49-F238E27FC236}">
                  <a16:creationId xmlns:a16="http://schemas.microsoft.com/office/drawing/2014/main" id="{3359AF1C-0104-45A3-882C-BDEBB09391BD}"/>
                </a:ext>
              </a:extLst>
            </p:cNvPr>
            <p:cNvSpPr/>
            <p:nvPr/>
          </p:nvSpPr>
          <p:spPr>
            <a:xfrm>
              <a:off x="6612750" y="5217443"/>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Operational Model &amp; DevOps</a:t>
              </a:r>
            </a:p>
          </p:txBody>
        </p:sp>
      </p:grpSp>
    </p:spTree>
    <p:extLst>
      <p:ext uri="{BB962C8B-B14F-4D97-AF65-F5344CB8AC3E}">
        <p14:creationId xmlns:p14="http://schemas.microsoft.com/office/powerpoint/2010/main" val="29658296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0F91A-BF91-4DF1-B09A-89E4E0E20FC1}"/>
              </a:ext>
            </a:extLst>
          </p:cNvPr>
          <p:cNvSpPr txBox="1">
            <a:spLocks noGrp="1"/>
          </p:cNvSpPr>
          <p:nvPr>
            <p:ph type="title" idx="4294967295"/>
          </p:nvPr>
        </p:nvSpPr>
        <p:spPr>
          <a:xfrm>
            <a:off x="621792" y="621792"/>
            <a:ext cx="11004494"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r>
              <a:rPr kumimoji="0" lang="en-US" sz="3400" b="0" i="0" u="none" strike="noStrike" kern="1200" cap="none" spc="-49" normalizeH="0" baseline="0" noProof="0">
                <a:ln w="3175">
                  <a:noFill/>
                </a:ln>
                <a:solidFill>
                  <a:schemeClr val="accent5"/>
                </a:solidFill>
                <a:effectLst/>
                <a:uLnTx/>
                <a:uFillTx/>
                <a:latin typeface="Segoe UI Semibold" panose="020B0702040204020203" pitchFamily="34" charset="0"/>
                <a:ea typeface="+mn-ea"/>
                <a:cs typeface="Segoe UI Semibold" panose="020B0702040204020203" pitchFamily="34" charset="0"/>
              </a:rPr>
              <a:t>Well-Architected</a:t>
            </a:r>
            <a:br>
              <a:rPr kumimoji="0" lang="en-US" sz="3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2600" b="0" i="0" u="none" strike="noStrike" kern="1200" cap="none" spc="0" normalizeH="0" baseline="0" noProof="0">
                <a:ln>
                  <a:noFill/>
                </a:ln>
                <a:solidFill>
                  <a:schemeClr val="bg1"/>
                </a:solidFill>
                <a:effectLst/>
                <a:uLnTx/>
                <a:uFillTx/>
                <a:latin typeface="+mn-lt"/>
                <a:ea typeface="+mn-ea"/>
                <a:cs typeface="Segoe UI Semibold" panose="020B0702040204020203" pitchFamily="34" charset="0"/>
              </a:rPr>
              <a:t>Build and manage </a:t>
            </a:r>
            <a:r>
              <a:rPr kumimoji="0" lang="en-US" sz="26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t>high-performing workloads</a:t>
            </a:r>
          </a:p>
        </p:txBody>
      </p:sp>
      <p:graphicFrame>
        <p:nvGraphicFramePr>
          <p:cNvPr id="2" name="Table 1">
            <a:extLst>
              <a:ext uri="{FF2B5EF4-FFF2-40B4-BE49-F238E27FC236}">
                <a16:creationId xmlns:a16="http://schemas.microsoft.com/office/drawing/2014/main" id="{4B60F1B0-5B89-497E-8F1F-D85A428700D5}"/>
              </a:ext>
            </a:extLst>
          </p:cNvPr>
          <p:cNvGraphicFramePr/>
          <p:nvPr/>
        </p:nvGraphicFramePr>
        <p:xfrm>
          <a:off x="402358" y="2181304"/>
          <a:ext cx="3343888" cy="4054904"/>
        </p:xfrm>
        <a:graphic>
          <a:graphicData uri="http://schemas.openxmlformats.org/drawingml/2006/table">
            <a:tbl>
              <a:tblPr firstRow="1"/>
              <a:tblGrid>
                <a:gridCol w="3343888">
                  <a:extLst>
                    <a:ext uri="{9D8B030D-6E8A-4147-A177-3AD203B41FA5}">
                      <a16:colId xmlns:a16="http://schemas.microsoft.com/office/drawing/2014/main" val="3883569072"/>
                    </a:ext>
                  </a:extLst>
                </a:gridCol>
              </a:tblGrid>
              <a:tr h="143198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gn="ctr" rtl="0" fontAlgn="base">
                        <a:spcBef>
                          <a:spcPts val="0"/>
                        </a:spcBef>
                        <a:spcAft>
                          <a:spcPts val="0"/>
                        </a:spcAft>
                      </a:pPr>
                      <a:r>
                        <a:rPr lang="en-US" sz="1800" b="0" u="none" strike="noStrike" kern="1200">
                          <a:solidFill>
                            <a:schemeClr val="bg2"/>
                          </a:solidFill>
                          <a:effectLst/>
                          <a:latin typeface="+mn-lt"/>
                          <a:ea typeface="+mn-ea"/>
                          <a:cs typeface="+mn-cs"/>
                        </a:rPr>
                        <a:t>Build</a:t>
                      </a:r>
                      <a:r>
                        <a:rPr lang="en-US" sz="1800" b="0" u="none" strike="noStrike">
                          <a:solidFill>
                            <a:schemeClr val="bg2"/>
                          </a:solidFill>
                          <a:effectLst/>
                          <a:latin typeface="+mn-lt"/>
                        </a:rPr>
                        <a:t> </a:t>
                      </a:r>
                      <a:r>
                        <a:rPr lang="en-US" sz="1800" b="0" u="none" strike="noStrike" kern="1200">
                          <a:solidFill>
                            <a:schemeClr val="bg2"/>
                          </a:solidFill>
                          <a:effectLst/>
                          <a:latin typeface="+mn-lt"/>
                          <a:ea typeface="+mn-ea"/>
                          <a:cs typeface="+mn-cs"/>
                        </a:rPr>
                        <a:t>workloads</a:t>
                      </a:r>
                      <a:r>
                        <a:rPr lang="en-US" sz="1800" b="0" u="none" strike="noStrike">
                          <a:solidFill>
                            <a:schemeClr val="bg2"/>
                          </a:solidFill>
                          <a:effectLst/>
                          <a:latin typeface="+mn-lt"/>
                        </a:rPr>
                        <a:t> with </a:t>
                      </a:r>
                      <a:r>
                        <a:rPr lang="en-US" sz="1800" b="0" u="none" strike="noStrike">
                          <a:solidFill>
                            <a:schemeClr val="accent5"/>
                          </a:solidFill>
                          <a:effectLst/>
                          <a:latin typeface="+mn-lt"/>
                        </a:rPr>
                        <a:t>confidence</a:t>
                      </a:r>
                      <a:r>
                        <a:rPr lang="en-US" sz="1800" b="0" u="none" strike="noStrike">
                          <a:solidFill>
                            <a:schemeClr val="bg2"/>
                          </a:solidFill>
                          <a:effectLst/>
                          <a:latin typeface="+mn-lt"/>
                        </a:rPr>
                        <a:t> with proven best practices </a:t>
                      </a:r>
                      <a:r>
                        <a:rPr lang="en-US" sz="1800" u="none" strike="noStrike">
                          <a:solidFill>
                            <a:schemeClr val="bg2"/>
                          </a:solidFill>
                          <a:effectLst/>
                          <a:latin typeface="+mn-lt"/>
                        </a:rPr>
                        <a:t> </a:t>
                      </a:r>
                      <a:endParaRPr lang="en-US" sz="1800" b="0" i="0" u="none" strike="noStrike">
                        <a:solidFill>
                          <a:schemeClr val="bg2"/>
                        </a:solidFill>
                        <a:effectLst/>
                        <a:latin typeface="+mn-lt"/>
                      </a:endParaRPr>
                    </a:p>
                  </a:txBody>
                  <a:tcPr marL="457200" marR="4572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91328"/>
                  </a:ext>
                </a:extLst>
              </a:tr>
              <a:tr h="1464211">
                <a:tc>
                  <a:txBody>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lang="en-US" sz="1800" b="0" u="none" strike="noStrike" kern="1200">
                          <a:solidFill>
                            <a:schemeClr val="bg2"/>
                          </a:solidFill>
                          <a:effectLst/>
                          <a:latin typeface="+mn-lt"/>
                          <a:ea typeface="+mn-ea"/>
                          <a:cs typeface="+mn-cs"/>
                        </a:rPr>
                        <a:t>Design </a:t>
                      </a:r>
                      <a:r>
                        <a:rPr lang="en-US" sz="1800" b="0" u="none" strike="noStrike" kern="1200">
                          <a:solidFill>
                            <a:schemeClr val="accent5"/>
                          </a:solidFill>
                          <a:effectLst/>
                          <a:latin typeface="+mn-lt"/>
                          <a:ea typeface="+mn-ea"/>
                          <a:cs typeface="+mn-cs"/>
                        </a:rPr>
                        <a:t>high-performing</a:t>
                      </a:r>
                      <a:r>
                        <a:rPr lang="en-US" sz="1800" b="0" u="none" strike="noStrike" kern="1200">
                          <a:solidFill>
                            <a:schemeClr val="bg2"/>
                          </a:solidFill>
                          <a:effectLst/>
                          <a:latin typeface="+mn-lt"/>
                          <a:ea typeface="+mn-ea"/>
                          <a:cs typeface="+mn-cs"/>
                        </a:rPr>
                        <a:t> workloads using </a:t>
                      </a:r>
                      <a:r>
                        <a:rPr lang="en-US" sz="1800" b="0" u="none" strike="noStrike">
                          <a:solidFill>
                            <a:schemeClr val="bg2"/>
                          </a:solidFill>
                          <a:effectLst/>
                          <a:latin typeface="+mn-lt"/>
                        </a:rPr>
                        <a:t>deep technical guidance</a:t>
                      </a:r>
                      <a:endParaRPr lang="en-US" sz="1800" b="0" i="0" u="none" strike="noStrike">
                        <a:solidFill>
                          <a:schemeClr val="bg2"/>
                        </a:solidFill>
                        <a:effectLst/>
                        <a:latin typeface="+mn-lt"/>
                      </a:endParaRPr>
                    </a:p>
                  </a:txBody>
                  <a:tcPr marL="457200" marR="4572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2715177"/>
                  </a:ext>
                </a:extLst>
              </a:tr>
              <a:tr h="1158709">
                <a:tc>
                  <a:txBody>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lang="en-US" sz="1800" b="0" u="none" strike="noStrike" kern="1200">
                          <a:solidFill>
                            <a:schemeClr val="accent5"/>
                          </a:solidFill>
                          <a:effectLst/>
                          <a:latin typeface="+mn-lt"/>
                          <a:ea typeface="+mn-ea"/>
                          <a:cs typeface="+mn-cs"/>
                        </a:rPr>
                        <a:t>Optimize</a:t>
                      </a:r>
                      <a:r>
                        <a:rPr lang="en-US" sz="1800" u="none" strike="noStrike">
                          <a:solidFill>
                            <a:schemeClr val="bg2"/>
                          </a:solidFill>
                          <a:effectLst/>
                          <a:latin typeface="+mn-lt"/>
                        </a:rPr>
                        <a:t> </a:t>
                      </a:r>
                      <a:r>
                        <a:rPr lang="en-US" sz="1800" b="0" u="none" strike="noStrike" kern="1200">
                          <a:solidFill>
                            <a:schemeClr val="bg2"/>
                          </a:solidFill>
                          <a:effectLst/>
                          <a:latin typeface="+mn-lt"/>
                          <a:ea typeface="+mn-ea"/>
                          <a:cs typeface="+mn-cs"/>
                        </a:rPr>
                        <a:t>workloads</a:t>
                      </a:r>
                      <a:r>
                        <a:rPr lang="en-US" sz="1800" u="none" strike="noStrike">
                          <a:solidFill>
                            <a:schemeClr val="bg2"/>
                          </a:solidFill>
                          <a:effectLst/>
                          <a:latin typeface="+mn-lt"/>
                        </a:rPr>
                        <a:t> with actionable focus areas</a:t>
                      </a:r>
                      <a:endParaRPr lang="en-US" sz="1800" b="0" i="0" u="none" strike="noStrike">
                        <a:solidFill>
                          <a:schemeClr val="bg2"/>
                        </a:solidFill>
                        <a:effectLst/>
                        <a:latin typeface="+mn-lt"/>
                      </a:endParaRPr>
                    </a:p>
                  </a:txBody>
                  <a:tcPr marL="457200" marR="4572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1930698"/>
                  </a:ext>
                </a:extLst>
              </a:tr>
            </a:tbl>
          </a:graphicData>
        </a:graphic>
      </p:graphicFrame>
      <p:grpSp>
        <p:nvGrpSpPr>
          <p:cNvPr id="49" name="Group 48" descr="graphic showing Well-Architected, with Well-Architected Framework and its five pillars at the center, and surrounded by the other components of this initiative: well-arhictected review, Azure advisor, Documenation, Partners, Support an Services offers, Reference Architectures, and Design principles">
            <a:extLst>
              <a:ext uri="{FF2B5EF4-FFF2-40B4-BE49-F238E27FC236}">
                <a16:creationId xmlns:a16="http://schemas.microsoft.com/office/drawing/2014/main" id="{B03816D4-ECE6-4876-AE86-27EDE7DCC8DB}"/>
              </a:ext>
            </a:extLst>
          </p:cNvPr>
          <p:cNvGrpSpPr>
            <a:grpSpLocks noChangeAspect="1"/>
          </p:cNvGrpSpPr>
          <p:nvPr/>
        </p:nvGrpSpPr>
        <p:grpSpPr>
          <a:xfrm>
            <a:off x="4466572" y="1654752"/>
            <a:ext cx="7504098" cy="4572000"/>
            <a:chOff x="2007156" y="1229643"/>
            <a:chExt cx="8002807" cy="4875847"/>
          </a:xfrm>
        </p:grpSpPr>
        <p:sp>
          <p:nvSpPr>
            <p:cNvPr id="55" name="Hexagon 54">
              <a:extLst>
                <a:ext uri="{FF2B5EF4-FFF2-40B4-BE49-F238E27FC236}">
                  <a16:creationId xmlns:a16="http://schemas.microsoft.com/office/drawing/2014/main" id="{79268F7D-EAD3-63B8-EF21-261E947CCC56}"/>
                </a:ext>
              </a:extLst>
            </p:cNvPr>
            <p:cNvSpPr/>
            <p:nvPr/>
          </p:nvSpPr>
          <p:spPr>
            <a:xfrm>
              <a:off x="6645319" y="1229643"/>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6" name="Hexagon 55">
              <a:extLst>
                <a:ext uri="{FF2B5EF4-FFF2-40B4-BE49-F238E27FC236}">
                  <a16:creationId xmlns:a16="http://schemas.microsoft.com/office/drawing/2014/main" id="{ABD9050A-FEB3-C858-FC4D-5FF20EECF5B6}"/>
                </a:ext>
              </a:extLst>
            </p:cNvPr>
            <p:cNvSpPr/>
            <p:nvPr/>
          </p:nvSpPr>
          <p:spPr>
            <a:xfrm>
              <a:off x="5168776" y="2036708"/>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7" name="Hexagon 56">
              <a:extLst>
                <a:ext uri="{FF2B5EF4-FFF2-40B4-BE49-F238E27FC236}">
                  <a16:creationId xmlns:a16="http://schemas.microsoft.com/office/drawing/2014/main" id="{AB0A0998-D33F-260F-AA92-FB7761C96A25}"/>
                </a:ext>
              </a:extLst>
            </p:cNvPr>
            <p:cNvSpPr/>
            <p:nvPr/>
          </p:nvSpPr>
          <p:spPr>
            <a:xfrm>
              <a:off x="8121202" y="2036708"/>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8" name="Hexagon 57">
              <a:extLst>
                <a:ext uri="{FF2B5EF4-FFF2-40B4-BE49-F238E27FC236}">
                  <a16:creationId xmlns:a16="http://schemas.microsoft.com/office/drawing/2014/main" id="{16E4E33E-D9C0-B580-77F3-74182404AC83}"/>
                </a:ext>
              </a:extLst>
            </p:cNvPr>
            <p:cNvSpPr/>
            <p:nvPr/>
          </p:nvSpPr>
          <p:spPr>
            <a:xfrm>
              <a:off x="5169436" y="3667891"/>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9" name="Hexagon 58">
              <a:extLst>
                <a:ext uri="{FF2B5EF4-FFF2-40B4-BE49-F238E27FC236}">
                  <a16:creationId xmlns:a16="http://schemas.microsoft.com/office/drawing/2014/main" id="{E10BA4D4-68F2-EAB1-00DB-E8460E3DB75C}"/>
                </a:ext>
              </a:extLst>
            </p:cNvPr>
            <p:cNvSpPr/>
            <p:nvPr/>
          </p:nvSpPr>
          <p:spPr>
            <a:xfrm>
              <a:off x="8121202" y="3667891"/>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0" name="Hexagon 59">
              <a:extLst>
                <a:ext uri="{FF2B5EF4-FFF2-40B4-BE49-F238E27FC236}">
                  <a16:creationId xmlns:a16="http://schemas.microsoft.com/office/drawing/2014/main" id="{924DF375-9DEB-B41A-BDA5-2BE4B0524C1B}"/>
                </a:ext>
              </a:extLst>
            </p:cNvPr>
            <p:cNvSpPr/>
            <p:nvPr/>
          </p:nvSpPr>
          <p:spPr>
            <a:xfrm>
              <a:off x="6645319" y="4477248"/>
              <a:ext cx="1888761" cy="1628242"/>
            </a:xfrm>
            <a:prstGeom prst="hexagon">
              <a:avLst/>
            </a:prstGeom>
            <a:solidFill>
              <a:sysClr val="windowText" lastClr="000000"/>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61" name="Straight Connector 60">
              <a:extLst>
                <a:ext uri="{FF2B5EF4-FFF2-40B4-BE49-F238E27FC236}">
                  <a16:creationId xmlns:a16="http://schemas.microsoft.com/office/drawing/2014/main" id="{F34EFE3A-9FBA-4349-7091-03F1F381E03C}"/>
                </a:ext>
              </a:extLst>
            </p:cNvPr>
            <p:cNvCxnSpPr>
              <a:cxnSpLocks/>
              <a:stCxn id="69" idx="0"/>
            </p:cNvCxnSpPr>
            <p:nvPr/>
          </p:nvCxnSpPr>
          <p:spPr>
            <a:xfrm>
              <a:off x="5236857" y="3677649"/>
              <a:ext cx="1666079" cy="0"/>
            </a:xfrm>
            <a:prstGeom prst="line">
              <a:avLst/>
            </a:prstGeom>
            <a:noFill/>
            <a:ln w="76200" cap="flat" cmpd="sng" algn="ctr">
              <a:solidFill>
                <a:srgbClr val="0070C0"/>
              </a:solidFill>
              <a:prstDash val="solid"/>
              <a:miter lim="800000"/>
            </a:ln>
            <a:effectLst/>
          </p:spPr>
        </p:cxnSp>
        <p:sp>
          <p:nvSpPr>
            <p:cNvPr id="69" name="Hexagon 68">
              <a:extLst>
                <a:ext uri="{FF2B5EF4-FFF2-40B4-BE49-F238E27FC236}">
                  <a16:creationId xmlns:a16="http://schemas.microsoft.com/office/drawing/2014/main" id="{DDC9D4AB-3E6F-E7C4-E463-26C17C714EE3}"/>
                </a:ext>
              </a:extLst>
            </p:cNvPr>
            <p:cNvSpPr/>
            <p:nvPr/>
          </p:nvSpPr>
          <p:spPr>
            <a:xfrm>
              <a:off x="2007156" y="2285537"/>
              <a:ext cx="3229701" cy="2784224"/>
            </a:xfrm>
            <a:prstGeom prst="hexagon">
              <a:avLst/>
            </a:prstGeom>
            <a:solidFill>
              <a:sysClr val="window" lastClr="FFFFFF"/>
            </a:solidFill>
            <a:ln w="762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70" name="Group 69">
              <a:extLst>
                <a:ext uri="{FF2B5EF4-FFF2-40B4-BE49-F238E27FC236}">
                  <a16:creationId xmlns:a16="http://schemas.microsoft.com/office/drawing/2014/main" id="{71F3CA48-9236-A255-0602-FF9200464513}"/>
                </a:ext>
              </a:extLst>
            </p:cNvPr>
            <p:cNvGrpSpPr/>
            <p:nvPr/>
          </p:nvGrpSpPr>
          <p:grpSpPr>
            <a:xfrm>
              <a:off x="2789023" y="2676018"/>
              <a:ext cx="2050113" cy="1995126"/>
              <a:chOff x="2799796" y="2676018"/>
              <a:chExt cx="2050113" cy="1995126"/>
            </a:xfrm>
          </p:grpSpPr>
          <p:sp>
            <p:nvSpPr>
              <p:cNvPr id="86" name="TextBox 85">
                <a:extLst>
                  <a:ext uri="{FF2B5EF4-FFF2-40B4-BE49-F238E27FC236}">
                    <a16:creationId xmlns:a16="http://schemas.microsoft.com/office/drawing/2014/main" id="{843CB2EC-2C15-4C79-8134-EFA894A36717}"/>
                  </a:ext>
                </a:extLst>
              </p:cNvPr>
              <p:cNvSpPr txBox="1"/>
              <p:nvPr/>
            </p:nvSpPr>
            <p:spPr>
              <a:xfrm>
                <a:off x="3448724" y="4378756"/>
                <a:ext cx="841897"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Security</a:t>
                </a:r>
              </a:p>
            </p:txBody>
          </p:sp>
          <p:sp>
            <p:nvSpPr>
              <p:cNvPr id="87" name="TextBox 86" descr="chart showing relationship between Well-Architected pillars">
                <a:extLst>
                  <a:ext uri="{FF2B5EF4-FFF2-40B4-BE49-F238E27FC236}">
                    <a16:creationId xmlns:a16="http://schemas.microsoft.com/office/drawing/2014/main" id="{40A5CBDD-B5E0-4960-F8E5-53260A3B161D}"/>
                  </a:ext>
                </a:extLst>
              </p:cNvPr>
              <p:cNvSpPr txBox="1"/>
              <p:nvPr/>
            </p:nvSpPr>
            <p:spPr>
              <a:xfrm>
                <a:off x="2799796" y="3954673"/>
                <a:ext cx="2050113"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Performance Efficiency</a:t>
                </a:r>
              </a:p>
            </p:txBody>
          </p:sp>
          <p:sp>
            <p:nvSpPr>
              <p:cNvPr id="88" name="TextBox 87">
                <a:extLst>
                  <a:ext uri="{FF2B5EF4-FFF2-40B4-BE49-F238E27FC236}">
                    <a16:creationId xmlns:a16="http://schemas.microsoft.com/office/drawing/2014/main" id="{600C6B25-9C0F-3B00-6E53-7417FD766DD0}"/>
                  </a:ext>
                </a:extLst>
              </p:cNvPr>
              <p:cNvSpPr txBox="1"/>
              <p:nvPr/>
            </p:nvSpPr>
            <p:spPr>
              <a:xfrm>
                <a:off x="2806208" y="3523458"/>
                <a:ext cx="2040495"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Operational Excellence</a:t>
                </a:r>
              </a:p>
            </p:txBody>
          </p:sp>
          <p:sp>
            <p:nvSpPr>
              <p:cNvPr id="89" name="TextBox 88">
                <a:extLst>
                  <a:ext uri="{FF2B5EF4-FFF2-40B4-BE49-F238E27FC236}">
                    <a16:creationId xmlns:a16="http://schemas.microsoft.com/office/drawing/2014/main" id="{CC23695D-6D62-D254-02C1-63DA7DCDEDB6}"/>
                  </a:ext>
                </a:extLst>
              </p:cNvPr>
              <p:cNvSpPr txBox="1"/>
              <p:nvPr/>
            </p:nvSpPr>
            <p:spPr>
              <a:xfrm>
                <a:off x="3011104" y="3099738"/>
                <a:ext cx="1664238"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Cost Optimization</a:t>
                </a:r>
              </a:p>
            </p:txBody>
          </p:sp>
          <p:sp>
            <p:nvSpPr>
              <p:cNvPr id="90" name="TextBox 89">
                <a:extLst>
                  <a:ext uri="{FF2B5EF4-FFF2-40B4-BE49-F238E27FC236}">
                    <a16:creationId xmlns:a16="http://schemas.microsoft.com/office/drawing/2014/main" id="{2C2651EB-0567-8D04-6032-5ADABA35F1FB}"/>
                  </a:ext>
                </a:extLst>
              </p:cNvPr>
              <p:cNvSpPr txBox="1"/>
              <p:nvPr/>
            </p:nvSpPr>
            <p:spPr>
              <a:xfrm>
                <a:off x="3368541" y="2676018"/>
                <a:ext cx="992964" cy="292388"/>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Reliability</a:t>
                </a:r>
              </a:p>
            </p:txBody>
          </p:sp>
        </p:grpSp>
        <p:sp>
          <p:nvSpPr>
            <p:cNvPr id="71" name="TextBox 70">
              <a:extLst>
                <a:ext uri="{FF2B5EF4-FFF2-40B4-BE49-F238E27FC236}">
                  <a16:creationId xmlns:a16="http://schemas.microsoft.com/office/drawing/2014/main" id="{BE364647-104D-B8D1-F426-76C829B060D4}"/>
                </a:ext>
              </a:extLst>
            </p:cNvPr>
            <p:cNvSpPr txBox="1"/>
            <p:nvPr/>
          </p:nvSpPr>
          <p:spPr>
            <a:xfrm>
              <a:off x="6819779" y="1654359"/>
              <a:ext cx="1605311" cy="692497"/>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Well-Architected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Review</a:t>
              </a:r>
            </a:p>
          </p:txBody>
        </p:sp>
        <p:sp>
          <p:nvSpPr>
            <p:cNvPr id="72" name="TextBox 71">
              <a:extLst>
                <a:ext uri="{FF2B5EF4-FFF2-40B4-BE49-F238E27FC236}">
                  <a16:creationId xmlns:a16="http://schemas.microsoft.com/office/drawing/2014/main" id="{3CD4EA64-C09E-1102-CB63-E9E0C8AD0203}"/>
                </a:ext>
              </a:extLst>
            </p:cNvPr>
            <p:cNvSpPr txBox="1"/>
            <p:nvPr/>
          </p:nvSpPr>
          <p:spPr>
            <a:xfrm>
              <a:off x="5256071" y="2511636"/>
              <a:ext cx="1717126" cy="738519"/>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Well-Architected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Recommendation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Process</a:t>
              </a:r>
            </a:p>
          </p:txBody>
        </p:sp>
        <p:sp>
          <p:nvSpPr>
            <p:cNvPr id="73" name="TextBox 72">
              <a:extLst>
                <a:ext uri="{FF2B5EF4-FFF2-40B4-BE49-F238E27FC236}">
                  <a16:creationId xmlns:a16="http://schemas.microsoft.com/office/drawing/2014/main" id="{233507EF-4EA8-C601-6D58-E51B8B66C3A0}"/>
                </a:ext>
              </a:extLst>
            </p:cNvPr>
            <p:cNvSpPr txBox="1"/>
            <p:nvPr/>
          </p:nvSpPr>
          <p:spPr>
            <a:xfrm>
              <a:off x="8668522" y="2568572"/>
              <a:ext cx="803425" cy="492443"/>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Advisor</a:t>
              </a:r>
            </a:p>
          </p:txBody>
        </p:sp>
        <p:sp>
          <p:nvSpPr>
            <p:cNvPr id="74" name="TextBox 73">
              <a:extLst>
                <a:ext uri="{FF2B5EF4-FFF2-40B4-BE49-F238E27FC236}">
                  <a16:creationId xmlns:a16="http://schemas.microsoft.com/office/drawing/2014/main" id="{CB505BE3-CBF4-B06C-D081-4C5C4BA0DE83}"/>
                </a:ext>
              </a:extLst>
            </p:cNvPr>
            <p:cNvSpPr txBox="1"/>
            <p:nvPr/>
          </p:nvSpPr>
          <p:spPr>
            <a:xfrm>
              <a:off x="5470376" y="4209431"/>
              <a:ext cx="1268817" cy="525170"/>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Architecture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Center</a:t>
              </a:r>
            </a:p>
          </p:txBody>
        </p:sp>
        <p:sp>
          <p:nvSpPr>
            <p:cNvPr id="75" name="TextBox 74">
              <a:extLst>
                <a:ext uri="{FF2B5EF4-FFF2-40B4-BE49-F238E27FC236}">
                  <a16:creationId xmlns:a16="http://schemas.microsoft.com/office/drawing/2014/main" id="{D17E0349-9FBC-9FFA-298D-BCC01C1F55C3}"/>
                </a:ext>
              </a:extLst>
            </p:cNvPr>
            <p:cNvSpPr txBox="1"/>
            <p:nvPr/>
          </p:nvSpPr>
          <p:spPr>
            <a:xfrm>
              <a:off x="8347119" y="4325820"/>
              <a:ext cx="1446230" cy="292388"/>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Documentation</a:t>
              </a:r>
            </a:p>
          </p:txBody>
        </p:sp>
        <p:sp>
          <p:nvSpPr>
            <p:cNvPr id="77" name="TextBox 76" descr="Diagram showing Well-Architected, with Well-Architected Framework and its five pillars at the center, and surrounded by the other components of this initiative: well-architected review, Azure advisor, Documentation, Partners, Support and Services offers, Reference Architectures, and Design principles">
              <a:extLst>
                <a:ext uri="{FF2B5EF4-FFF2-40B4-BE49-F238E27FC236}">
                  <a16:creationId xmlns:a16="http://schemas.microsoft.com/office/drawing/2014/main" id="{37119609-1E02-54DE-5B20-8785724765EC}"/>
                </a:ext>
              </a:extLst>
            </p:cNvPr>
            <p:cNvSpPr txBox="1"/>
            <p:nvPr/>
          </p:nvSpPr>
          <p:spPr>
            <a:xfrm>
              <a:off x="6902936" y="4838558"/>
              <a:ext cx="1381930" cy="951869"/>
            </a:xfrm>
            <a:prstGeom prst="rect">
              <a:avLst/>
            </a:prstGeom>
            <a:noFill/>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Partners, Support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Services Offers</a:t>
              </a:r>
            </a:p>
          </p:txBody>
        </p:sp>
        <p:sp>
          <p:nvSpPr>
            <p:cNvPr id="78" name="Hexagon 77">
              <a:extLst>
                <a:ext uri="{FF2B5EF4-FFF2-40B4-BE49-F238E27FC236}">
                  <a16:creationId xmlns:a16="http://schemas.microsoft.com/office/drawing/2014/main" id="{354BE94B-E039-A6CB-BC48-3CB62DA32471}"/>
                </a:ext>
              </a:extLst>
            </p:cNvPr>
            <p:cNvSpPr/>
            <p:nvPr/>
          </p:nvSpPr>
          <p:spPr>
            <a:xfrm>
              <a:off x="6645319" y="2852190"/>
              <a:ext cx="1888761" cy="1628242"/>
            </a:xfrm>
            <a:prstGeom prst="hexagon">
              <a:avLst/>
            </a:prstGeom>
            <a:solidFill>
              <a:sysClr val="window" lastClr="FFFFFF"/>
            </a:solidFill>
            <a:ln w="762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9" name="TextBox 78">
              <a:extLst>
                <a:ext uri="{FF2B5EF4-FFF2-40B4-BE49-F238E27FC236}">
                  <a16:creationId xmlns:a16="http://schemas.microsoft.com/office/drawing/2014/main" id="{4DE41235-9D2A-D81E-A0A2-EDA9D085AE00}"/>
                </a:ext>
              </a:extLst>
            </p:cNvPr>
            <p:cNvSpPr txBox="1"/>
            <p:nvPr/>
          </p:nvSpPr>
          <p:spPr>
            <a:xfrm>
              <a:off x="6813493" y="3311234"/>
              <a:ext cx="1552412" cy="692497"/>
            </a:xfrm>
            <a:prstGeom prst="rect">
              <a:avLst/>
            </a:prstGeom>
            <a:noFill/>
          </p:spPr>
          <p:txBody>
            <a:bodyPr wrap="non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Well-Architected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5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Framework</a:t>
              </a:r>
            </a:p>
          </p:txBody>
        </p:sp>
        <p:pic>
          <p:nvPicPr>
            <p:cNvPr id="80" name="Graphic 79" descr="Lock with solid fill">
              <a:extLst>
                <a:ext uri="{FF2B5EF4-FFF2-40B4-BE49-F238E27FC236}">
                  <a16:creationId xmlns:a16="http://schemas.microsoft.com/office/drawing/2014/main" id="{B762EB61-483E-1F10-6B37-20A8C32327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951" y="4342070"/>
              <a:ext cx="365760" cy="365760"/>
            </a:xfrm>
            <a:prstGeom prst="rect">
              <a:avLst/>
            </a:prstGeom>
          </p:spPr>
        </p:pic>
        <p:pic>
          <p:nvPicPr>
            <p:cNvPr id="81" name="Picture 80">
              <a:extLst>
                <a:ext uri="{FF2B5EF4-FFF2-40B4-BE49-F238E27FC236}">
                  <a16:creationId xmlns:a16="http://schemas.microsoft.com/office/drawing/2014/main" id="{BD324B78-569A-9F4B-59E7-D28622B548E0}"/>
                </a:ext>
              </a:extLst>
            </p:cNvPr>
            <p:cNvPicPr>
              <a:picLocks noChangeAspect="1"/>
            </p:cNvPicPr>
            <p:nvPr/>
          </p:nvPicPr>
          <p:blipFill>
            <a:blip r:embed="rId5"/>
            <a:stretch>
              <a:fillRect/>
            </a:stretch>
          </p:blipFill>
          <p:spPr>
            <a:xfrm>
              <a:off x="2688591" y="3099738"/>
              <a:ext cx="327042" cy="327042"/>
            </a:xfrm>
            <a:prstGeom prst="rect">
              <a:avLst/>
            </a:prstGeom>
          </p:spPr>
        </p:pic>
        <p:pic>
          <p:nvPicPr>
            <p:cNvPr id="82" name="Picture 81">
              <a:extLst>
                <a:ext uri="{FF2B5EF4-FFF2-40B4-BE49-F238E27FC236}">
                  <a16:creationId xmlns:a16="http://schemas.microsoft.com/office/drawing/2014/main" id="{4092359D-E41D-2438-3B2A-643A25ED528F}"/>
                </a:ext>
              </a:extLst>
            </p:cNvPr>
            <p:cNvPicPr>
              <a:picLocks noChangeAspect="1"/>
            </p:cNvPicPr>
            <p:nvPr/>
          </p:nvPicPr>
          <p:blipFill>
            <a:blip r:embed="rId6"/>
            <a:stretch>
              <a:fillRect/>
            </a:stretch>
          </p:blipFill>
          <p:spPr>
            <a:xfrm>
              <a:off x="2475204" y="3531359"/>
              <a:ext cx="327042" cy="273064"/>
            </a:xfrm>
            <a:prstGeom prst="rect">
              <a:avLst/>
            </a:prstGeom>
          </p:spPr>
        </p:pic>
        <p:pic>
          <p:nvPicPr>
            <p:cNvPr id="83" name="Picture 82">
              <a:extLst>
                <a:ext uri="{FF2B5EF4-FFF2-40B4-BE49-F238E27FC236}">
                  <a16:creationId xmlns:a16="http://schemas.microsoft.com/office/drawing/2014/main" id="{0E113312-019D-51CB-929D-BB5C5C6968E3}"/>
                </a:ext>
              </a:extLst>
            </p:cNvPr>
            <p:cNvPicPr>
              <a:picLocks noChangeAspect="1"/>
            </p:cNvPicPr>
            <p:nvPr/>
          </p:nvPicPr>
          <p:blipFill>
            <a:blip r:embed="rId7"/>
            <a:stretch>
              <a:fillRect/>
            </a:stretch>
          </p:blipFill>
          <p:spPr>
            <a:xfrm>
              <a:off x="2467803" y="3935758"/>
              <a:ext cx="330217" cy="330217"/>
            </a:xfrm>
            <a:prstGeom prst="rect">
              <a:avLst/>
            </a:prstGeom>
          </p:spPr>
        </p:pic>
        <p:sp>
          <p:nvSpPr>
            <p:cNvPr id="84" name="Graphic 4" descr="Badge Tick with solid fill">
              <a:extLst>
                <a:ext uri="{FF2B5EF4-FFF2-40B4-BE49-F238E27FC236}">
                  <a16:creationId xmlns:a16="http://schemas.microsoft.com/office/drawing/2014/main" id="{F670F2FE-0F51-B5D2-4E6E-97D7E24A84CC}"/>
                </a:ext>
              </a:extLst>
            </p:cNvPr>
            <p:cNvSpPr/>
            <p:nvPr/>
          </p:nvSpPr>
          <p:spPr>
            <a:xfrm>
              <a:off x="3084942" y="2726759"/>
              <a:ext cx="227144" cy="227146"/>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85" name="Graphic 4" descr="Badge Tick with solid fill">
              <a:extLst>
                <a:ext uri="{FF2B5EF4-FFF2-40B4-BE49-F238E27FC236}">
                  <a16:creationId xmlns:a16="http://schemas.microsoft.com/office/drawing/2014/main" id="{26A2B6FB-9C1D-E8CB-71B6-41C1E07FC252}"/>
                </a:ext>
              </a:extLst>
            </p:cNvPr>
            <p:cNvSpPr/>
            <p:nvPr/>
          </p:nvSpPr>
          <p:spPr>
            <a:xfrm>
              <a:off x="3015633" y="2657452"/>
              <a:ext cx="365760" cy="36576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918281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FF510-8ED2-428F-8E5C-EDD312005403}"/>
              </a:ext>
            </a:extLst>
          </p:cNvPr>
          <p:cNvSpPr>
            <a:spLocks noGrp="1"/>
          </p:cNvSpPr>
          <p:nvPr>
            <p:ph type="title"/>
          </p:nvPr>
        </p:nvSpPr>
        <p:spPr>
          <a:xfrm>
            <a:off x="391001" y="322699"/>
            <a:ext cx="11409998" cy="553998"/>
          </a:xfrm>
          <a:prstGeom prst="rect">
            <a:avLst/>
          </a:prstGeom>
        </p:spPr>
        <p:txBody>
          <a:bodyPr vert="horz" wrap="square" lIns="0" tIns="0" rIns="0" bIns="0" rtlCol="0" anchor="t">
            <a:noAutofit/>
          </a:bodyPr>
          <a:lstStyle/>
          <a:p>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Technical Areas of Expertise Needed for </a:t>
            </a:r>
            <a:r>
              <a:rPr kumimoji="0" lang="en-US" sz="2400" b="0" i="0" u="none" strike="noStrike" kern="1200" cap="none" spc="-50" normalizeH="0" baseline="0" noProof="0">
                <a:ln w="3175">
                  <a:noFill/>
                </a:ln>
                <a:solidFill>
                  <a:srgbClr val="50E6FF"/>
                </a:solidFill>
                <a:effectLst/>
                <a:uLnTx/>
                <a:uFillTx/>
                <a:latin typeface="Segoe UI Semibold"/>
                <a:ea typeface="+mn-ea"/>
                <a:cs typeface="Segoe UI" pitchFamily="34" charset="0"/>
              </a:rPr>
              <a:t>Security </a:t>
            </a: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Workshop</a:t>
            </a:r>
            <a:endParaRPr lang="en-US" sz="3600" b="0" kern="1200" cap="none" spc="-50" baseline="0">
              <a:ln w="3175">
                <a:noFill/>
              </a:ln>
              <a:solidFill>
                <a:schemeClr val="bg1"/>
              </a:solidFill>
              <a:effectLst/>
              <a:latin typeface="Segoe UI Semilight" panose="020B0402040204020203" pitchFamily="34" charset="0"/>
              <a:cs typeface="Segoe UI Semilight" panose="020B0402040204020203" pitchFamily="34" charset="0"/>
            </a:endParaRPr>
          </a:p>
        </p:txBody>
      </p:sp>
      <p:grpSp>
        <p:nvGrpSpPr>
          <p:cNvPr id="4" name="Group 3" descr="Architecture">
            <a:extLst>
              <a:ext uri="{FF2B5EF4-FFF2-40B4-BE49-F238E27FC236}">
                <a16:creationId xmlns:a16="http://schemas.microsoft.com/office/drawing/2014/main" id="{91E170AF-E9CD-45D8-8CA9-1F10A7E745EA}"/>
              </a:ext>
            </a:extLst>
          </p:cNvPr>
          <p:cNvGrpSpPr/>
          <p:nvPr/>
        </p:nvGrpSpPr>
        <p:grpSpPr>
          <a:xfrm>
            <a:off x="325507" y="1120345"/>
            <a:ext cx="5527715" cy="1816194"/>
            <a:chOff x="325507" y="1120345"/>
            <a:chExt cx="5527715" cy="1816194"/>
          </a:xfrm>
        </p:grpSpPr>
        <p:sp>
          <p:nvSpPr>
            <p:cNvPr id="7" name="Freeform: Shape 6">
              <a:extLst>
                <a:ext uri="{FF2B5EF4-FFF2-40B4-BE49-F238E27FC236}">
                  <a16:creationId xmlns:a16="http://schemas.microsoft.com/office/drawing/2014/main" id="{88820734-F275-4E82-8F92-3604CDA39778}"/>
                </a:ext>
              </a:extLst>
            </p:cNvPr>
            <p:cNvSpPr/>
            <p:nvPr/>
          </p:nvSpPr>
          <p:spPr>
            <a:xfrm>
              <a:off x="325507" y="135650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Plan &amp; Design</a:t>
              </a:r>
              <a:endParaRPr kumimoji="0" lang="en-GB" sz="1400" b="0" i="0" u="none" strike="noStrike" kern="1200" cap="none" spc="0" normalizeH="0" baseline="0" noProof="0">
                <a:ln>
                  <a:noFill/>
                </a:ln>
                <a:solidFill>
                  <a:schemeClr val="bg1"/>
                </a:solidFill>
                <a:effectLst/>
                <a:uLnTx/>
                <a:uFillTx/>
                <a:latin typeface="Segoe UI"/>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Business Outcomes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Core, Workload, &amp; Hybrid Dependencies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Cloud Adoption Framework &amp; Security Benchmarks</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Shared Responsi</a:t>
              </a:r>
              <a:r>
                <a:rPr lang="en-US" sz="1400">
                  <a:solidFill>
                    <a:schemeClr val="bg1"/>
                  </a:solidFill>
                  <a:latin typeface="Segoe UI"/>
                </a:rPr>
                <a:t>bility</a:t>
              </a: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E6AB2991-CA9B-4562-96BE-972CD56E1154}"/>
                </a:ext>
              </a:extLst>
            </p:cNvPr>
            <p:cNvSpPr/>
            <p:nvPr/>
          </p:nvSpPr>
          <p:spPr>
            <a:xfrm>
              <a:off x="601892" y="112034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GB" sz="1600" b="0" i="0" u="none" strike="noStrike" kern="1200" cap="none" spc="0" normalizeH="0" baseline="0" noProof="0">
                  <a:ln>
                    <a:noFill/>
                  </a:ln>
                  <a:solidFill>
                    <a:schemeClr val="accent5"/>
                  </a:solidFill>
                  <a:effectLst/>
                  <a:uLnTx/>
                  <a:uFillTx/>
                  <a:latin typeface="Segoe UI Semibold"/>
                  <a:ea typeface="+mn-ea"/>
                  <a:cs typeface="+mn-cs"/>
                </a:rPr>
                <a:t>Architecture</a:t>
              </a:r>
            </a:p>
          </p:txBody>
        </p:sp>
      </p:grpSp>
      <p:grpSp>
        <p:nvGrpSpPr>
          <p:cNvPr id="10" name="Group 9" descr="Security governance">
            <a:extLst>
              <a:ext uri="{FF2B5EF4-FFF2-40B4-BE49-F238E27FC236}">
                <a16:creationId xmlns:a16="http://schemas.microsoft.com/office/drawing/2014/main" id="{D75624FE-8C5D-4C51-944E-6C43A712E0DA}"/>
              </a:ext>
            </a:extLst>
          </p:cNvPr>
          <p:cNvGrpSpPr/>
          <p:nvPr/>
        </p:nvGrpSpPr>
        <p:grpSpPr>
          <a:xfrm>
            <a:off x="325507" y="3160225"/>
            <a:ext cx="5527715" cy="1816194"/>
            <a:chOff x="325507" y="3160225"/>
            <a:chExt cx="5527715" cy="1816194"/>
          </a:xfrm>
        </p:grpSpPr>
        <p:sp>
          <p:nvSpPr>
            <p:cNvPr id="11" name="Freeform: Shape 10">
              <a:extLst>
                <a:ext uri="{FF2B5EF4-FFF2-40B4-BE49-F238E27FC236}">
                  <a16:creationId xmlns:a16="http://schemas.microsoft.com/office/drawing/2014/main" id="{CFA42AF4-1AB4-4672-80D1-69824E10C21F}"/>
                </a:ext>
              </a:extLst>
            </p:cNvPr>
            <p:cNvSpPr/>
            <p:nvPr/>
          </p:nvSpPr>
          <p:spPr>
            <a:xfrm>
              <a:off x="325507" y="3396385"/>
              <a:ext cx="5527715" cy="1580034"/>
            </a:xfrm>
            <a:custGeom>
              <a:avLst/>
              <a:gdLst>
                <a:gd name="connsiteX0" fmla="*/ 0 w 5527715"/>
                <a:gd name="connsiteY0" fmla="*/ 0 h 1864800"/>
                <a:gd name="connsiteX1" fmla="*/ 5527715 w 5527715"/>
                <a:gd name="connsiteY1" fmla="*/ 0 h 1864800"/>
                <a:gd name="connsiteX2" fmla="*/ 5527715 w 5527715"/>
                <a:gd name="connsiteY2" fmla="*/ 1864800 h 1864800"/>
                <a:gd name="connsiteX3" fmla="*/ 0 w 5527715"/>
                <a:gd name="connsiteY3" fmla="*/ 1864800 h 1864800"/>
                <a:gd name="connsiteX4" fmla="*/ 0 w 5527715"/>
                <a:gd name="connsiteY4" fmla="*/ 0 h 186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1864800">
                  <a:moveTo>
                    <a:pt x="0" y="0"/>
                  </a:moveTo>
                  <a:lnTo>
                    <a:pt x="5527715" y="0"/>
                  </a:lnTo>
                  <a:lnTo>
                    <a:pt x="5527715" y="1864800"/>
                  </a:lnTo>
                  <a:lnTo>
                    <a:pt x="0" y="1864800"/>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kumimoji="0" lang="en-US" sz="1400" b="0" i="0" u="none" strike="noStrike" kern="1200" cap="none" spc="0" normalizeH="0" baseline="0" noProof="0">
                  <a:ln>
                    <a:noFill/>
                  </a:ln>
                  <a:solidFill>
                    <a:schemeClr val="bg1"/>
                  </a:solidFill>
                  <a:effectLst/>
                  <a:uLnTx/>
                  <a:uFillTx/>
                  <a:latin typeface="Segoe UI"/>
                  <a:ea typeface="+mn-ea"/>
                  <a:cs typeface="+mn-cs"/>
                </a:rPr>
                <a:t>Posture</a:t>
              </a:r>
              <a:r>
                <a:rPr lang="en-US" sz="1400">
                  <a:solidFill>
                    <a:schemeClr val="bg1"/>
                  </a:solidFill>
                  <a:latin typeface="Segoe UI"/>
                </a:rPr>
                <a:t> </a:t>
              </a:r>
              <a:r>
                <a:rPr kumimoji="0" lang="en-US" sz="1400" b="0" i="0" u="none" strike="noStrike" kern="1200" cap="none" spc="0" normalizeH="0" baseline="0" noProof="0">
                  <a:ln>
                    <a:noFill/>
                  </a:ln>
                  <a:solidFill>
                    <a:schemeClr val="bg1"/>
                  </a:solidFill>
                  <a:effectLst/>
                  <a:uLnTx/>
                  <a:uFillTx/>
                  <a:latin typeface="Segoe UI"/>
                  <a:ea typeface="+mn-ea"/>
                  <a:cs typeface="+mn-cs"/>
                </a:rPr>
                <a:t>Management (Security Center)</a:t>
              </a: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Policy, Standards, &amp; Compliance (NIST, CIS, Industry)</a:t>
              </a:r>
              <a:endParaRPr lang="en-US" sz="1400">
                <a:solidFill>
                  <a:schemeClr val="bg1"/>
                </a:solidFill>
                <a:latin typeface="Segoe UI"/>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Data &amp; Information Management</a:t>
              </a:r>
              <a:endParaRPr lang="en-US" sz="1400" b="0" i="0" u="none" strike="noStrike" kern="1200" cap="none" spc="0" normalizeH="0" baseline="0" noProof="0">
                <a:ln>
                  <a:noFill/>
                </a:ln>
                <a:solidFill>
                  <a:schemeClr val="bg1"/>
                </a:solidFill>
                <a:effectLst/>
                <a:uLnTx/>
                <a:uFillTx/>
                <a:latin typeface="Segoe UI"/>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Metrics, KPI, &amp; Dashboarding</a:t>
              </a:r>
              <a:endParaRPr lang="en-US" sz="1400" b="0" i="0" u="none" strike="noStrike" kern="1200" cap="none" spc="0" normalizeH="0" baseline="0" noProof="0">
                <a:ln>
                  <a:noFill/>
                </a:ln>
                <a:solidFill>
                  <a:schemeClr val="bg1"/>
                </a:solidFill>
                <a:effectLst/>
                <a:uLnTx/>
                <a:uFillTx/>
                <a:latin typeface="Segoe UI"/>
                <a:cs typeface="Segoe UI"/>
              </a:endParaRPr>
            </a:p>
          </p:txBody>
        </p:sp>
        <p:sp>
          <p:nvSpPr>
            <p:cNvPr id="12" name="Freeform: Shape 11">
              <a:extLst>
                <a:ext uri="{FF2B5EF4-FFF2-40B4-BE49-F238E27FC236}">
                  <a16:creationId xmlns:a16="http://schemas.microsoft.com/office/drawing/2014/main" id="{1062EFFF-22DD-444C-861F-9372B8925CD4}"/>
                </a:ext>
              </a:extLst>
            </p:cNvPr>
            <p:cNvSpPr/>
            <p:nvPr/>
          </p:nvSpPr>
          <p:spPr>
            <a:xfrm>
              <a:off x="601892" y="3160225"/>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Security Governance</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grpSp>
        <p:nvGrpSpPr>
          <p:cNvPr id="9" name="Group 8" descr="Security operations">
            <a:extLst>
              <a:ext uri="{FF2B5EF4-FFF2-40B4-BE49-F238E27FC236}">
                <a16:creationId xmlns:a16="http://schemas.microsoft.com/office/drawing/2014/main" id="{54319CDA-17B6-4980-B2D2-60BD1E8926FB}"/>
              </a:ext>
            </a:extLst>
          </p:cNvPr>
          <p:cNvGrpSpPr/>
          <p:nvPr/>
        </p:nvGrpSpPr>
        <p:grpSpPr>
          <a:xfrm>
            <a:off x="6338780" y="1088905"/>
            <a:ext cx="5479410" cy="1847634"/>
            <a:chOff x="6338780" y="1088905"/>
            <a:chExt cx="5479410" cy="1847634"/>
          </a:xfrm>
        </p:grpSpPr>
        <p:sp>
          <p:nvSpPr>
            <p:cNvPr id="17" name="Freeform: Shape 16">
              <a:extLst>
                <a:ext uri="{FF2B5EF4-FFF2-40B4-BE49-F238E27FC236}">
                  <a16:creationId xmlns:a16="http://schemas.microsoft.com/office/drawing/2014/main" id="{A539599B-DEE1-4177-8B40-F3A5592ADB99}"/>
                </a:ext>
              </a:extLst>
            </p:cNvPr>
            <p:cNvSpPr/>
            <p:nvPr/>
          </p:nvSpPr>
          <p:spPr>
            <a:xfrm>
              <a:off x="6338780" y="1339301"/>
              <a:ext cx="5479410" cy="1597238"/>
            </a:xfrm>
            <a:custGeom>
              <a:avLst/>
              <a:gdLst>
                <a:gd name="connsiteX0" fmla="*/ 0 w 5479410"/>
                <a:gd name="connsiteY0" fmla="*/ 0 h 1748250"/>
                <a:gd name="connsiteX1" fmla="*/ 5479410 w 5479410"/>
                <a:gd name="connsiteY1" fmla="*/ 0 h 1748250"/>
                <a:gd name="connsiteX2" fmla="*/ 5479410 w 5479410"/>
                <a:gd name="connsiteY2" fmla="*/ 1748250 h 1748250"/>
                <a:gd name="connsiteX3" fmla="*/ 0 w 5479410"/>
                <a:gd name="connsiteY3" fmla="*/ 1748250 h 1748250"/>
                <a:gd name="connsiteX4" fmla="*/ 0 w 5479410"/>
                <a:gd name="connsiteY4" fmla="*/ 0 h 174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48250">
                  <a:moveTo>
                    <a:pt x="0" y="0"/>
                  </a:moveTo>
                  <a:lnTo>
                    <a:pt x="5479410" y="0"/>
                  </a:lnTo>
                  <a:lnTo>
                    <a:pt x="5479410" y="1748250"/>
                  </a:lnTo>
                  <a:lnTo>
                    <a:pt x="0" y="174825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cs typeface="Segoe UI"/>
                </a:rPr>
                <a:t>Detect &amp; Respond, Alert &amp; Monitor (Sentinel)</a:t>
              </a: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cs typeface="Segoe UI"/>
                </a:rPr>
                <a:t>Threat Intelligence</a:t>
              </a:r>
              <a:endParaRPr lang="en-US" sz="1400">
                <a:solidFill>
                  <a:schemeClr val="bg1"/>
                </a:solidFill>
                <a:latin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Proactive Threat Hunting</a:t>
              </a:r>
              <a:endParaRPr lang="en-US">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Incident Management &amp; Recovery</a:t>
              </a:r>
              <a:endParaRPr lang="en-US">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cs typeface="Segoe UI"/>
                </a:rPr>
                <a:t>Red Team / Blue Team Exercises</a:t>
              </a:r>
              <a:endParaRPr lang="en-US" sz="1400">
                <a:solidFill>
                  <a:schemeClr val="bg1"/>
                </a:solidFill>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endParaRPr lang="en-US" sz="1400" b="0" i="0" u="none" strike="noStrike" kern="1200" cap="none" spc="0" normalizeH="0" baseline="0" noProof="0">
                <a:ln>
                  <a:noFill/>
                </a:ln>
                <a:solidFill>
                  <a:schemeClr val="bg1"/>
                </a:solidFill>
                <a:effectLst/>
                <a:uLnTx/>
                <a:uFillTx/>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endParaRPr lang="en-US" sz="1400">
                <a:solidFill>
                  <a:schemeClr val="bg1"/>
                </a:solidFill>
                <a:latin typeface="Segoe UI"/>
                <a:cs typeface="Segoe UI"/>
              </a:endParaRPr>
            </a:p>
          </p:txBody>
        </p:sp>
        <p:sp>
          <p:nvSpPr>
            <p:cNvPr id="18" name="Freeform: Shape 17">
              <a:extLst>
                <a:ext uri="{FF2B5EF4-FFF2-40B4-BE49-F238E27FC236}">
                  <a16:creationId xmlns:a16="http://schemas.microsoft.com/office/drawing/2014/main" id="{CA454559-EF5E-4D58-AD4C-4B8483C517FC}"/>
                </a:ext>
              </a:extLst>
            </p:cNvPr>
            <p:cNvSpPr/>
            <p:nvPr/>
          </p:nvSpPr>
          <p:spPr>
            <a:xfrm>
              <a:off x="6623827" y="108890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Security Operations</a:t>
              </a:r>
            </a:p>
          </p:txBody>
        </p:sp>
      </p:grpSp>
      <p:grpSp>
        <p:nvGrpSpPr>
          <p:cNvPr id="13" name="Group 12" descr="Asset protection">
            <a:extLst>
              <a:ext uri="{FF2B5EF4-FFF2-40B4-BE49-F238E27FC236}">
                <a16:creationId xmlns:a16="http://schemas.microsoft.com/office/drawing/2014/main" id="{0DEB18D8-6889-49C3-845C-94D50F70C27F}"/>
              </a:ext>
            </a:extLst>
          </p:cNvPr>
          <p:cNvGrpSpPr/>
          <p:nvPr/>
        </p:nvGrpSpPr>
        <p:grpSpPr>
          <a:xfrm>
            <a:off x="6338780" y="3139555"/>
            <a:ext cx="5479410" cy="1836864"/>
            <a:chOff x="6338780" y="3139555"/>
            <a:chExt cx="5479410" cy="1836864"/>
          </a:xfrm>
        </p:grpSpPr>
        <p:sp>
          <p:nvSpPr>
            <p:cNvPr id="19" name="Freeform: Shape 18">
              <a:extLst>
                <a:ext uri="{FF2B5EF4-FFF2-40B4-BE49-F238E27FC236}">
                  <a16:creationId xmlns:a16="http://schemas.microsoft.com/office/drawing/2014/main" id="{B6E3650D-D71D-494C-94DB-D26B76768816}"/>
                </a:ext>
              </a:extLst>
            </p:cNvPr>
            <p:cNvSpPr/>
            <p:nvPr/>
          </p:nvSpPr>
          <p:spPr>
            <a:xfrm>
              <a:off x="6338780" y="3360956"/>
              <a:ext cx="5479410" cy="1615463"/>
            </a:xfrm>
            <a:custGeom>
              <a:avLst/>
              <a:gdLst>
                <a:gd name="connsiteX0" fmla="*/ 0 w 5479410"/>
                <a:gd name="connsiteY0" fmla="*/ 0 h 1701000"/>
                <a:gd name="connsiteX1" fmla="*/ 5479410 w 5479410"/>
                <a:gd name="connsiteY1" fmla="*/ 0 h 1701000"/>
                <a:gd name="connsiteX2" fmla="*/ 5479410 w 5479410"/>
                <a:gd name="connsiteY2" fmla="*/ 1701000 h 1701000"/>
                <a:gd name="connsiteX3" fmla="*/ 0 w 5479410"/>
                <a:gd name="connsiteY3" fmla="*/ 1701000 h 1701000"/>
                <a:gd name="connsiteX4" fmla="*/ 0 w 5479410"/>
                <a:gd name="connsiteY4" fmla="*/ 0 h 170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701000">
                  <a:moveTo>
                    <a:pt x="0" y="0"/>
                  </a:moveTo>
                  <a:lnTo>
                    <a:pt x="5479410" y="0"/>
                  </a:lnTo>
                  <a:lnTo>
                    <a:pt x="5479410" y="1701000"/>
                  </a:lnTo>
                  <a:lnTo>
                    <a:pt x="0" y="1701000"/>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Asset Inventory, Patch &amp; Update</a:t>
              </a:r>
              <a:endParaRPr lang="en-US">
                <a:solidFill>
                  <a:schemeClr val="bg1"/>
                </a:solidFill>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Network</a:t>
              </a:r>
              <a:r>
                <a:rPr kumimoji="0" lang="en-US" sz="1400" b="0" i="0" u="none" strike="noStrike" kern="1200" cap="none" spc="0" normalizeH="0" baseline="0" noProof="0">
                  <a:ln>
                    <a:noFill/>
                  </a:ln>
                  <a:solidFill>
                    <a:schemeClr val="bg1"/>
                  </a:solidFill>
                  <a:effectLst/>
                  <a:uLnTx/>
                  <a:uFillTx/>
                  <a:latin typeface="Segoe UI"/>
                  <a:ea typeface="+mn-ea"/>
                  <a:cs typeface="+mn-cs"/>
                </a:rPr>
                <a:t> Isolation</a:t>
              </a:r>
              <a:endParaRPr lang="en-US">
                <a:solidFill>
                  <a:schemeClr val="bg1"/>
                </a:solidFill>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Firewall &amp; Web Application Firewall, DDoS</a:t>
              </a:r>
              <a:endParaRPr lang="en-US" sz="1400" b="0" i="0" u="none" strike="noStrike" kern="1200" cap="none" spc="0" normalizeH="0" baseline="0" noProof="0">
                <a:ln>
                  <a:noFill/>
                </a:ln>
                <a:solidFill>
                  <a:schemeClr val="bg1"/>
                </a:solidFill>
                <a:effectLst/>
                <a:uLnTx/>
                <a:uFillTx/>
                <a:latin typeface="Segoe UI"/>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Encryption, Certificates, Keys, &amp; </a:t>
              </a:r>
              <a:r>
                <a:rPr kumimoji="0" lang="en-US" sz="1400" b="0" i="0" u="none" strike="noStrike" kern="1200" cap="none" spc="0" normalizeH="0" baseline="0" noProof="0">
                  <a:ln>
                    <a:noFill/>
                  </a:ln>
                  <a:solidFill>
                    <a:schemeClr val="bg1"/>
                  </a:solidFill>
                  <a:effectLst/>
                  <a:uLnTx/>
                  <a:uFillTx/>
                  <a:latin typeface="Segoe UI"/>
                  <a:ea typeface="+mn-ea"/>
                  <a:cs typeface="+mn-cs"/>
                </a:rPr>
                <a:t>Secrets</a:t>
              </a:r>
              <a:endParaRPr lang="en-US" sz="1400" b="0" i="0" u="none" strike="noStrike" kern="1200" cap="none" spc="0" normalizeH="0" baseline="0" noProof="0">
                <a:ln>
                  <a:noFill/>
                </a:ln>
                <a:solidFill>
                  <a:schemeClr val="bg1"/>
                </a:solidFill>
                <a:effectLst/>
                <a:uLnTx/>
                <a:uFillTx/>
                <a:latin typeface="Segoe UI"/>
                <a:cs typeface="Segoe UI"/>
              </a:endParaRPr>
            </a:p>
            <a:p>
              <a:pPr marL="171450" marR="0" lvl="1" indent="-171450" algn="l" defTabSz="7112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a:solidFill>
                    <a:schemeClr val="bg1"/>
                  </a:solidFill>
                  <a:latin typeface="Segoe UI"/>
                </a:rPr>
                <a:t>Discovery &amp; Classification</a:t>
              </a:r>
              <a:endParaRPr lang="en-US" sz="1400" b="0" i="0" u="none" strike="noStrike" kern="1200" cap="none" spc="0" normalizeH="0" baseline="0" noProof="0">
                <a:ln>
                  <a:noFill/>
                </a:ln>
                <a:solidFill>
                  <a:schemeClr val="bg1"/>
                </a:solidFill>
                <a:effectLst/>
                <a:uLnTx/>
                <a:uFillTx/>
                <a:latin typeface="Segoe UI"/>
                <a:cs typeface="Segoe UI"/>
              </a:endParaRPr>
            </a:p>
          </p:txBody>
        </p:sp>
        <p:sp>
          <p:nvSpPr>
            <p:cNvPr id="20" name="Freeform: Shape 19">
              <a:extLst>
                <a:ext uri="{FF2B5EF4-FFF2-40B4-BE49-F238E27FC236}">
                  <a16:creationId xmlns:a16="http://schemas.microsoft.com/office/drawing/2014/main" id="{FC8B391C-7F00-4536-8845-9878BAECFF73}"/>
                </a:ext>
              </a:extLst>
            </p:cNvPr>
            <p:cNvSpPr/>
            <p:nvPr/>
          </p:nvSpPr>
          <p:spPr>
            <a:xfrm>
              <a:off x="6575537" y="3139555"/>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Asset Protection</a:t>
              </a:r>
            </a:p>
          </p:txBody>
        </p:sp>
      </p:grpSp>
      <p:grpSp>
        <p:nvGrpSpPr>
          <p:cNvPr id="14" name="Group 13" descr="Innovation security">
            <a:extLst>
              <a:ext uri="{FF2B5EF4-FFF2-40B4-BE49-F238E27FC236}">
                <a16:creationId xmlns:a16="http://schemas.microsoft.com/office/drawing/2014/main" id="{CE6D7956-5B3E-468D-A257-476690D4A1FF}"/>
              </a:ext>
            </a:extLst>
          </p:cNvPr>
          <p:cNvGrpSpPr/>
          <p:nvPr/>
        </p:nvGrpSpPr>
        <p:grpSpPr>
          <a:xfrm>
            <a:off x="325507" y="5161459"/>
            <a:ext cx="5479410" cy="1376023"/>
            <a:chOff x="325507" y="5161459"/>
            <a:chExt cx="5479410" cy="1376023"/>
          </a:xfrm>
        </p:grpSpPr>
        <p:sp>
          <p:nvSpPr>
            <p:cNvPr id="21" name="Freeform: Shape 20">
              <a:extLst>
                <a:ext uri="{FF2B5EF4-FFF2-40B4-BE49-F238E27FC236}">
                  <a16:creationId xmlns:a16="http://schemas.microsoft.com/office/drawing/2014/main" id="{5D1D6A65-CA5A-4D50-BF36-90B3D9855EE1}"/>
                </a:ext>
              </a:extLst>
            </p:cNvPr>
            <p:cNvSpPr/>
            <p:nvPr/>
          </p:nvSpPr>
          <p:spPr>
            <a:xfrm>
              <a:off x="325507" y="5382859"/>
              <a:ext cx="5479410" cy="1154623"/>
            </a:xfrm>
            <a:custGeom>
              <a:avLst/>
              <a:gdLst>
                <a:gd name="connsiteX0" fmla="*/ 0 w 5479410"/>
                <a:gd name="connsiteY0" fmla="*/ 0 h 1234359"/>
                <a:gd name="connsiteX1" fmla="*/ 5479410 w 5479410"/>
                <a:gd name="connsiteY1" fmla="*/ 0 h 1234359"/>
                <a:gd name="connsiteX2" fmla="*/ 5479410 w 5479410"/>
                <a:gd name="connsiteY2" fmla="*/ 1234359 h 1234359"/>
                <a:gd name="connsiteX3" fmla="*/ 0 w 5479410"/>
                <a:gd name="connsiteY3" fmla="*/ 1234359 h 1234359"/>
                <a:gd name="connsiteX4" fmla="*/ 0 w 5479410"/>
                <a:gd name="connsiteY4" fmla="*/ 0 h 1234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410" h="1234359">
                  <a:moveTo>
                    <a:pt x="0" y="0"/>
                  </a:moveTo>
                  <a:lnTo>
                    <a:pt x="5479410" y="0"/>
                  </a:lnTo>
                  <a:lnTo>
                    <a:pt x="5479410" y="1234359"/>
                  </a:lnTo>
                  <a:lnTo>
                    <a:pt x="0" y="1234359"/>
                  </a:lnTo>
                  <a:lnTo>
                    <a:pt x="0" y="0"/>
                  </a:lnTo>
                  <a:close/>
                </a:path>
              </a:pathLst>
            </a:custGeom>
            <a:solidFill>
              <a:schemeClr val="accent6">
                <a:lumMod val="25000"/>
              </a:schemeClr>
            </a:solidFill>
            <a:ln w="6350">
              <a:noFill/>
              <a:beve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kumimoji="0" lang="fr-FR" sz="1400" b="0" i="0" u="none" strike="noStrike" kern="1200" cap="none" spc="0" normalizeH="0" baseline="0" noProof="0">
                  <a:ln>
                    <a:noFill/>
                  </a:ln>
                  <a:solidFill>
                    <a:schemeClr val="bg1"/>
                  </a:solidFill>
                  <a:effectLst/>
                  <a:uLnTx/>
                  <a:uFillTx/>
                  <a:latin typeface="Segoe UI"/>
                  <a:ea typeface="+mn-ea"/>
                  <a:cs typeface="+mn-cs"/>
                </a:rPr>
                <a:t>Application/Infrastructure </a:t>
              </a:r>
              <a:r>
                <a:rPr kumimoji="0" lang="fr-FR" sz="1400" b="0" i="0" u="none" strike="noStrike" kern="1200" cap="none" spc="0" normalizeH="0" baseline="0" noProof="0" err="1">
                  <a:ln>
                    <a:noFill/>
                  </a:ln>
                  <a:solidFill>
                    <a:schemeClr val="bg1"/>
                  </a:solidFill>
                  <a:effectLst/>
                  <a:uLnTx/>
                  <a:uFillTx/>
                  <a:latin typeface="Segoe UI"/>
                  <a:ea typeface="+mn-ea"/>
                  <a:cs typeface="+mn-cs"/>
                </a:rPr>
                <a:t>Deployments</a:t>
              </a:r>
              <a:endParaRPr lang="fr-FR" sz="1400" err="1">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fr-FR" sz="1400">
                  <a:solidFill>
                    <a:schemeClr val="bg1"/>
                  </a:solidFill>
                  <a:latin typeface="Segoe UI"/>
                </a:rPr>
                <a:t>DevOps, Infrastructure</a:t>
              </a:r>
              <a:r>
                <a:rPr kumimoji="0" lang="fr-FR" sz="1400" b="0" i="0" u="none" strike="noStrike" kern="1200" cap="none" spc="0" normalizeH="0" baseline="0" noProof="0">
                  <a:ln>
                    <a:noFill/>
                  </a:ln>
                  <a:solidFill>
                    <a:schemeClr val="bg1"/>
                  </a:solidFill>
                  <a:effectLst/>
                  <a:uLnTx/>
                  <a:uFillTx/>
                  <a:latin typeface="Segoe UI"/>
                  <a:ea typeface="+mn-ea"/>
                  <a:cs typeface="+mn-cs"/>
                </a:rPr>
                <a:t> as Code (</a:t>
              </a:r>
              <a:r>
                <a:rPr kumimoji="0" lang="fr-FR" sz="1400" b="0" i="0" u="none" strike="noStrike" kern="1200" cap="none" spc="0" normalizeH="0" baseline="0" noProof="0" err="1">
                  <a:ln>
                    <a:noFill/>
                  </a:ln>
                  <a:solidFill>
                    <a:schemeClr val="bg1"/>
                  </a:solidFill>
                  <a:effectLst/>
                  <a:uLnTx/>
                  <a:uFillTx/>
                  <a:latin typeface="Segoe UI"/>
                  <a:ea typeface="+mn-ea"/>
                  <a:cs typeface="+mn-cs"/>
                </a:rPr>
                <a:t>IaC</a:t>
              </a:r>
              <a:r>
                <a:rPr kumimoji="0" lang="fr-FR" sz="1400" b="0" i="0" u="none" strike="noStrike" kern="1200" cap="none" spc="0" normalizeH="0" baseline="0" noProof="0">
                  <a:ln>
                    <a:noFill/>
                  </a:ln>
                  <a:solidFill>
                    <a:schemeClr val="bg1"/>
                  </a:solidFill>
                  <a:effectLst/>
                  <a:uLnTx/>
                  <a:uFillTx/>
                  <a:latin typeface="Segoe UI"/>
                  <a:ea typeface="+mn-ea"/>
                  <a:cs typeface="+mn-cs"/>
                </a:rPr>
                <a:t>), CI/CD</a:t>
              </a:r>
              <a:endParaRPr lang="fr-FR" sz="1400" b="0" i="0" u="none" strike="noStrike" kern="1200" cap="none" spc="0" normalizeH="0" baseline="0" noProof="0">
                <a:ln>
                  <a:noFill/>
                </a:ln>
                <a:solidFill>
                  <a:schemeClr val="bg1"/>
                </a:solidFill>
                <a:effectLst/>
                <a:uLnTx/>
                <a:uFillTx/>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fr-FR" sz="1400">
                  <a:solidFill>
                    <a:schemeClr val="bg1"/>
                  </a:solidFill>
                  <a:latin typeface="Segoe UI"/>
                </a:rPr>
                <a:t>Minimum Viable Security Product (ESLZ, WAF)</a:t>
              </a:r>
              <a:endParaRPr lang="fr-FR" sz="1400" b="0" i="0" u="none" strike="noStrike" kern="1200" cap="none" spc="0" normalizeH="0" baseline="0" noProof="0">
                <a:ln>
                  <a:noFill/>
                </a:ln>
                <a:solidFill>
                  <a:schemeClr val="bg1"/>
                </a:solidFill>
                <a:effectLst/>
                <a:uLnTx/>
                <a:uFillTx/>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endParaRPr kumimoji="0" lang="en-US" sz="1400" b="0" i="0" u="none" strike="noStrike" kern="1200" cap="none" spc="0" normalizeH="0" baseline="0" noProof="0">
                <a:ln>
                  <a:noFill/>
                </a:ln>
                <a:solidFill>
                  <a:srgbClr val="7030A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3359AF1C-0104-45A3-882C-BDEBB09391BD}"/>
                </a:ext>
              </a:extLst>
            </p:cNvPr>
            <p:cNvSpPr/>
            <p:nvPr/>
          </p:nvSpPr>
          <p:spPr>
            <a:xfrm>
              <a:off x="599477" y="5161459"/>
              <a:ext cx="3835587" cy="442800"/>
            </a:xfrm>
            <a:custGeom>
              <a:avLst/>
              <a:gdLst>
                <a:gd name="connsiteX0" fmla="*/ 0 w 3835587"/>
                <a:gd name="connsiteY0" fmla="*/ 73801 h 442800"/>
                <a:gd name="connsiteX1" fmla="*/ 73801 w 3835587"/>
                <a:gd name="connsiteY1" fmla="*/ 0 h 442800"/>
                <a:gd name="connsiteX2" fmla="*/ 3761786 w 3835587"/>
                <a:gd name="connsiteY2" fmla="*/ 0 h 442800"/>
                <a:gd name="connsiteX3" fmla="*/ 3835587 w 3835587"/>
                <a:gd name="connsiteY3" fmla="*/ 73801 h 442800"/>
                <a:gd name="connsiteX4" fmla="*/ 3835587 w 3835587"/>
                <a:gd name="connsiteY4" fmla="*/ 368999 h 442800"/>
                <a:gd name="connsiteX5" fmla="*/ 3761786 w 3835587"/>
                <a:gd name="connsiteY5" fmla="*/ 442800 h 442800"/>
                <a:gd name="connsiteX6" fmla="*/ 73801 w 3835587"/>
                <a:gd name="connsiteY6" fmla="*/ 442800 h 442800"/>
                <a:gd name="connsiteX7" fmla="*/ 0 w 3835587"/>
                <a:gd name="connsiteY7" fmla="*/ 368999 h 442800"/>
                <a:gd name="connsiteX8" fmla="*/ 0 w 3835587"/>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5587" h="442800">
                  <a:moveTo>
                    <a:pt x="0" y="73801"/>
                  </a:moveTo>
                  <a:cubicBezTo>
                    <a:pt x="0" y="33042"/>
                    <a:pt x="33042" y="0"/>
                    <a:pt x="73801" y="0"/>
                  </a:cubicBezTo>
                  <a:lnTo>
                    <a:pt x="3761786" y="0"/>
                  </a:lnTo>
                  <a:cubicBezTo>
                    <a:pt x="3802545" y="0"/>
                    <a:pt x="3835587" y="33042"/>
                    <a:pt x="3835587" y="73801"/>
                  </a:cubicBezTo>
                  <a:lnTo>
                    <a:pt x="3835587" y="368999"/>
                  </a:lnTo>
                  <a:cubicBezTo>
                    <a:pt x="3835587" y="409758"/>
                    <a:pt x="3802545" y="442800"/>
                    <a:pt x="3761786" y="442800"/>
                  </a:cubicBezTo>
                  <a:lnTo>
                    <a:pt x="73801" y="442800"/>
                  </a:lnTo>
                  <a:cubicBezTo>
                    <a:pt x="33042" y="442800"/>
                    <a:pt x="0" y="409758"/>
                    <a:pt x="0" y="368999"/>
                  </a:cubicBezTo>
                  <a:lnTo>
                    <a:pt x="0" y="73801"/>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Innovation Security</a:t>
              </a:r>
            </a:p>
          </p:txBody>
        </p:sp>
      </p:grpSp>
      <p:grpSp>
        <p:nvGrpSpPr>
          <p:cNvPr id="15" name="Group 14" descr="Access control">
            <a:extLst>
              <a:ext uri="{FF2B5EF4-FFF2-40B4-BE49-F238E27FC236}">
                <a16:creationId xmlns:a16="http://schemas.microsoft.com/office/drawing/2014/main" id="{B9F886E4-5DBD-4B2F-950D-3DC368B75DAC}"/>
              </a:ext>
            </a:extLst>
          </p:cNvPr>
          <p:cNvGrpSpPr/>
          <p:nvPr/>
        </p:nvGrpSpPr>
        <p:grpSpPr>
          <a:xfrm>
            <a:off x="6338778" y="5158303"/>
            <a:ext cx="5527715" cy="1383305"/>
            <a:chOff x="6338778" y="5158303"/>
            <a:chExt cx="5527715" cy="1383305"/>
          </a:xfrm>
        </p:grpSpPr>
        <p:sp>
          <p:nvSpPr>
            <p:cNvPr id="3" name="Freeform: Shape 2">
              <a:extLst>
                <a:ext uri="{FF2B5EF4-FFF2-40B4-BE49-F238E27FC236}">
                  <a16:creationId xmlns:a16="http://schemas.microsoft.com/office/drawing/2014/main" id="{67C8B388-F1F9-456D-8411-2789C3233D79}"/>
                </a:ext>
              </a:extLst>
            </p:cNvPr>
            <p:cNvSpPr/>
            <p:nvPr/>
          </p:nvSpPr>
          <p:spPr>
            <a:xfrm>
              <a:off x="6338778" y="5382859"/>
              <a:ext cx="5527715" cy="1158749"/>
            </a:xfrm>
            <a:custGeom>
              <a:avLst/>
              <a:gdLst>
                <a:gd name="connsiteX0" fmla="*/ 0 w 5527715"/>
                <a:gd name="connsiteY0" fmla="*/ 0 h 982799"/>
                <a:gd name="connsiteX1" fmla="*/ 5527715 w 5527715"/>
                <a:gd name="connsiteY1" fmla="*/ 0 h 982799"/>
                <a:gd name="connsiteX2" fmla="*/ 5527715 w 5527715"/>
                <a:gd name="connsiteY2" fmla="*/ 982799 h 982799"/>
                <a:gd name="connsiteX3" fmla="*/ 0 w 5527715"/>
                <a:gd name="connsiteY3" fmla="*/ 982799 h 982799"/>
                <a:gd name="connsiteX4" fmla="*/ 0 w 5527715"/>
                <a:gd name="connsiteY4" fmla="*/ 0 h 98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7715" h="982799">
                  <a:moveTo>
                    <a:pt x="0" y="0"/>
                  </a:moveTo>
                  <a:lnTo>
                    <a:pt x="5527715" y="0"/>
                  </a:lnTo>
                  <a:lnTo>
                    <a:pt x="5527715" y="982799"/>
                  </a:lnTo>
                  <a:lnTo>
                    <a:pt x="0" y="982799"/>
                  </a:lnTo>
                  <a:lnTo>
                    <a:pt x="0" y="0"/>
                  </a:lnTo>
                  <a:close/>
                </a:path>
              </a:pathLst>
            </a:custGeom>
            <a:solidFill>
              <a:schemeClr val="accent6">
                <a:lumMod val="25000"/>
              </a:schemeClr>
            </a:solid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9012" tIns="333248" rIns="429012" bIns="113792" numCol="1" spcCol="1270" anchor="t" anchorCtr="0">
              <a:noAutofit/>
            </a:bodyPr>
            <a:lstStyle/>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Access, Roles, &amp; Permissions (RBAC, ABAC, Entitlements)</a:t>
              </a:r>
              <a:endParaRPr lang="en-US" sz="1400">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rPr>
                <a:t>Zero Trust Access Control (Conditional Access &amp; MFA)</a:t>
              </a:r>
              <a:endParaRPr lang="en-US" sz="1400">
                <a:solidFill>
                  <a:schemeClr val="bg1"/>
                </a:solidFill>
                <a:latin typeface="Segoe UI"/>
                <a:cs typeface="Segoe UI"/>
              </a:endParaRPr>
            </a:p>
            <a:p>
              <a:pPr marL="171450" lvl="1" indent="-171450" defTabSz="711200">
                <a:lnSpc>
                  <a:spcPct val="90000"/>
                </a:lnSpc>
                <a:spcBef>
                  <a:spcPct val="0"/>
                </a:spcBef>
                <a:spcAft>
                  <a:spcPct val="15000"/>
                </a:spcAft>
                <a:buFont typeface="Arial" panose="020B0604020202020204" pitchFamily="34" charset="0"/>
                <a:buChar char="•"/>
                <a:defRPr/>
              </a:pPr>
              <a:r>
                <a:rPr lang="en-US" sz="1400">
                  <a:solidFill>
                    <a:schemeClr val="bg1"/>
                  </a:solidFill>
                  <a:latin typeface="Segoe UI"/>
                  <a:cs typeface="Segoe UI"/>
                </a:rPr>
                <a:t>Privileged Access </a:t>
              </a:r>
            </a:p>
          </p:txBody>
        </p:sp>
        <p:sp>
          <p:nvSpPr>
            <p:cNvPr id="5" name="Freeform: Shape 4">
              <a:extLst>
                <a:ext uri="{FF2B5EF4-FFF2-40B4-BE49-F238E27FC236}">
                  <a16:creationId xmlns:a16="http://schemas.microsoft.com/office/drawing/2014/main" id="{F723A06D-0907-4C66-A11B-9A5EA4B06DC2}"/>
                </a:ext>
              </a:extLst>
            </p:cNvPr>
            <p:cNvSpPr/>
            <p:nvPr/>
          </p:nvSpPr>
          <p:spPr>
            <a:xfrm>
              <a:off x="6615164" y="5158303"/>
              <a:ext cx="3869400" cy="472320"/>
            </a:xfrm>
            <a:custGeom>
              <a:avLst/>
              <a:gdLst>
                <a:gd name="connsiteX0" fmla="*/ 0 w 3869400"/>
                <a:gd name="connsiteY0" fmla="*/ 78722 h 472320"/>
                <a:gd name="connsiteX1" fmla="*/ 78722 w 3869400"/>
                <a:gd name="connsiteY1" fmla="*/ 0 h 472320"/>
                <a:gd name="connsiteX2" fmla="*/ 3790678 w 3869400"/>
                <a:gd name="connsiteY2" fmla="*/ 0 h 472320"/>
                <a:gd name="connsiteX3" fmla="*/ 3869400 w 3869400"/>
                <a:gd name="connsiteY3" fmla="*/ 78722 h 472320"/>
                <a:gd name="connsiteX4" fmla="*/ 3869400 w 3869400"/>
                <a:gd name="connsiteY4" fmla="*/ 393598 h 472320"/>
                <a:gd name="connsiteX5" fmla="*/ 3790678 w 3869400"/>
                <a:gd name="connsiteY5" fmla="*/ 472320 h 472320"/>
                <a:gd name="connsiteX6" fmla="*/ 78722 w 3869400"/>
                <a:gd name="connsiteY6" fmla="*/ 472320 h 472320"/>
                <a:gd name="connsiteX7" fmla="*/ 0 w 3869400"/>
                <a:gd name="connsiteY7" fmla="*/ 393598 h 472320"/>
                <a:gd name="connsiteX8" fmla="*/ 0 w 3869400"/>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9400" h="472320">
                  <a:moveTo>
                    <a:pt x="0" y="78722"/>
                  </a:moveTo>
                  <a:cubicBezTo>
                    <a:pt x="0" y="35245"/>
                    <a:pt x="35245" y="0"/>
                    <a:pt x="78722" y="0"/>
                  </a:cubicBezTo>
                  <a:lnTo>
                    <a:pt x="3790678" y="0"/>
                  </a:lnTo>
                  <a:cubicBezTo>
                    <a:pt x="3834155" y="0"/>
                    <a:pt x="3869400" y="35245"/>
                    <a:pt x="3869400" y="78722"/>
                  </a:cubicBezTo>
                  <a:lnTo>
                    <a:pt x="3869400" y="393598"/>
                  </a:lnTo>
                  <a:cubicBezTo>
                    <a:pt x="3869400" y="437075"/>
                    <a:pt x="3834155" y="472320"/>
                    <a:pt x="3790678" y="472320"/>
                  </a:cubicBezTo>
                  <a:lnTo>
                    <a:pt x="78722" y="472320"/>
                  </a:lnTo>
                  <a:cubicBezTo>
                    <a:pt x="35245" y="472320"/>
                    <a:pt x="0" y="437075"/>
                    <a:pt x="0" y="393598"/>
                  </a:cubicBezTo>
                  <a:lnTo>
                    <a:pt x="0" y="78722"/>
                  </a:lnTo>
                  <a:close/>
                </a:path>
              </a:pathLst>
            </a:custGeom>
            <a:solidFill>
              <a:schemeClr val="tx1"/>
            </a:solidFill>
            <a:ln>
              <a:solidFill>
                <a:schemeClr val="bg2"/>
              </a:solidFill>
              <a:beve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69311" tIns="23057" rIns="169311" bIns="23057"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accent5"/>
                  </a:solidFill>
                  <a:effectLst/>
                  <a:uLnTx/>
                  <a:uFillTx/>
                  <a:latin typeface="Segoe UI Semibold"/>
                  <a:ea typeface="+mn-ea"/>
                  <a:cs typeface="+mn-cs"/>
                </a:rPr>
                <a:t>Access Control</a:t>
              </a:r>
              <a:endParaRPr kumimoji="0" lang="en-GB" sz="1600" b="0" i="0" u="none" strike="noStrike" kern="1200" cap="none" spc="0" normalizeH="0" baseline="0" noProof="0">
                <a:ln>
                  <a:noFill/>
                </a:ln>
                <a:solidFill>
                  <a:schemeClr val="accent5"/>
                </a:solidFill>
                <a:effectLst/>
                <a:uLnTx/>
                <a:uFillTx/>
                <a:latin typeface="Segoe UI Semibold"/>
                <a:ea typeface="+mn-ea"/>
                <a:cs typeface="+mn-cs"/>
              </a:endParaRPr>
            </a:p>
          </p:txBody>
        </p:sp>
      </p:grpSp>
    </p:spTree>
    <p:extLst>
      <p:ext uri="{BB962C8B-B14F-4D97-AF65-F5344CB8AC3E}">
        <p14:creationId xmlns:p14="http://schemas.microsoft.com/office/powerpoint/2010/main" val="17764171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2D52-A733-495B-95EC-C3C709173BDB}"/>
              </a:ext>
            </a:extLst>
          </p:cNvPr>
          <p:cNvSpPr>
            <a:spLocks noGrp="1"/>
          </p:cNvSpPr>
          <p:nvPr>
            <p:ph type="title"/>
          </p:nvPr>
        </p:nvSpPr>
        <p:spPr>
          <a:xfrm>
            <a:off x="588263" y="585788"/>
            <a:ext cx="3182027" cy="738664"/>
          </a:xfrm>
        </p:spPr>
        <p:txBody>
          <a:bodyPr anchor="t"/>
          <a:lstStyle/>
          <a:p>
            <a:r>
              <a:rPr lang="en-US" sz="2400"/>
              <a:t>Customer Stakeholders</a:t>
            </a:r>
            <a:br>
              <a:rPr lang="en-US" sz="2400"/>
            </a:br>
            <a:r>
              <a:rPr lang="en-US" sz="2400"/>
              <a:t>(Example)</a:t>
            </a:r>
          </a:p>
        </p:txBody>
      </p:sp>
      <p:graphicFrame>
        <p:nvGraphicFramePr>
          <p:cNvPr id="5" name="Table 5">
            <a:extLst>
              <a:ext uri="{FF2B5EF4-FFF2-40B4-BE49-F238E27FC236}">
                <a16:creationId xmlns:a16="http://schemas.microsoft.com/office/drawing/2014/main" id="{CE0EA0D6-D30C-4F05-8EE7-3FDE77830FAB}"/>
              </a:ext>
            </a:extLst>
          </p:cNvPr>
          <p:cNvGraphicFramePr>
            <a:graphicFrameLocks noGrp="1"/>
          </p:cNvGraphicFramePr>
          <p:nvPr>
            <p:extLst>
              <p:ext uri="{D42A27DB-BD31-4B8C-83A1-F6EECF244321}">
                <p14:modId xmlns:p14="http://schemas.microsoft.com/office/powerpoint/2010/main" val="1519022428"/>
              </p:ext>
            </p:extLst>
          </p:nvPr>
        </p:nvGraphicFramePr>
        <p:xfrm>
          <a:off x="588263" y="1663920"/>
          <a:ext cx="3094893" cy="4608292"/>
        </p:xfrm>
        <a:graphic>
          <a:graphicData uri="http://schemas.openxmlformats.org/drawingml/2006/table">
            <a:tbl>
              <a:tblPr firstRow="1" bandRow="1">
                <a:tableStyleId>{2D5ABB26-0587-4C30-8999-92F81FD0307C}</a:tableStyleId>
              </a:tblPr>
              <a:tblGrid>
                <a:gridCol w="3094893">
                  <a:extLst>
                    <a:ext uri="{9D8B030D-6E8A-4147-A177-3AD203B41FA5}">
                      <a16:colId xmlns:a16="http://schemas.microsoft.com/office/drawing/2014/main" val="3174325524"/>
                    </a:ext>
                  </a:extLst>
                </a:gridCol>
              </a:tblGrid>
              <a:tr h="354484">
                <a:tc>
                  <a:txBody>
                    <a:bodyPr/>
                    <a:lstStyle/>
                    <a:p>
                      <a:pPr marL="285750" indent="-285750">
                        <a:buFont typeface="Wingdings" panose="05000000000000000000" pitchFamily="2" charset="2"/>
                        <a:buChar char="q"/>
                      </a:pPr>
                      <a:r>
                        <a:rPr lang="en-US" sz="1400"/>
                        <a:t>Solution Architect</a:t>
                      </a:r>
                    </a:p>
                  </a:txBody>
                  <a:tcPr/>
                </a:tc>
                <a:extLst>
                  <a:ext uri="{0D108BD9-81ED-4DB2-BD59-A6C34878D82A}">
                    <a16:rowId xmlns:a16="http://schemas.microsoft.com/office/drawing/2014/main" val="1729423146"/>
                  </a:ext>
                </a:extLst>
              </a:tr>
              <a:tr h="354484">
                <a:tc>
                  <a:txBody>
                    <a:bodyPr/>
                    <a:lstStyle/>
                    <a:p>
                      <a:pPr marL="285750" indent="-285750">
                        <a:buFont typeface="Wingdings" panose="05000000000000000000" pitchFamily="2" charset="2"/>
                        <a:buChar char="q"/>
                      </a:pPr>
                      <a:r>
                        <a:rPr lang="en-US" sz="1400"/>
                        <a:t>Cloud Architect</a:t>
                      </a:r>
                    </a:p>
                  </a:txBody>
                  <a:tcPr/>
                </a:tc>
                <a:extLst>
                  <a:ext uri="{0D108BD9-81ED-4DB2-BD59-A6C34878D82A}">
                    <a16:rowId xmlns:a16="http://schemas.microsoft.com/office/drawing/2014/main" val="3502790751"/>
                  </a:ext>
                </a:extLst>
              </a:tr>
              <a:tr h="354484">
                <a:tc>
                  <a:txBody>
                    <a:bodyPr/>
                    <a:lstStyle/>
                    <a:p>
                      <a:pPr marL="285750" indent="-285750">
                        <a:buFont typeface="Wingdings" panose="05000000000000000000" pitchFamily="2" charset="2"/>
                        <a:buChar char="q"/>
                      </a:pPr>
                      <a:r>
                        <a:rPr lang="en-US" sz="1400"/>
                        <a:t>Operations Architect</a:t>
                      </a:r>
                    </a:p>
                  </a:txBody>
                  <a:tcPr/>
                </a:tc>
                <a:extLst>
                  <a:ext uri="{0D108BD9-81ED-4DB2-BD59-A6C34878D82A}">
                    <a16:rowId xmlns:a16="http://schemas.microsoft.com/office/drawing/2014/main" val="3516874459"/>
                  </a:ext>
                </a:extLst>
              </a:tr>
              <a:tr h="354484">
                <a:tc>
                  <a:txBody>
                    <a:bodyPr/>
                    <a:lstStyle/>
                    <a:p>
                      <a:pPr marL="285750" indent="-285750" algn="l" defTabSz="932742" rtl="0" eaLnBrk="1" latinLnBrk="0" hangingPunct="1">
                        <a:buFont typeface="Wingdings" panose="05000000000000000000" pitchFamily="2" charset="2"/>
                        <a:buChar char="q"/>
                      </a:pPr>
                      <a:r>
                        <a:rPr lang="en-US" sz="1400" kern="1200">
                          <a:solidFill>
                            <a:schemeClr val="tx1"/>
                          </a:solidFill>
                          <a:latin typeface="+mn-lt"/>
                          <a:ea typeface="+mn-ea"/>
                          <a:cs typeface="+mn-cs"/>
                        </a:rPr>
                        <a:t>DevOps / SRE Lead</a:t>
                      </a:r>
                    </a:p>
                  </a:txBody>
                  <a:tcPr/>
                </a:tc>
                <a:extLst>
                  <a:ext uri="{0D108BD9-81ED-4DB2-BD59-A6C34878D82A}">
                    <a16:rowId xmlns:a16="http://schemas.microsoft.com/office/drawing/2014/main" val="2535365254"/>
                  </a:ext>
                </a:extLst>
              </a:tr>
              <a:tr h="354484">
                <a:tc>
                  <a:txBody>
                    <a:bodyPr/>
                    <a:lstStyle/>
                    <a:p>
                      <a:pPr marL="285750" indent="-285750">
                        <a:buFont typeface="Wingdings" panose="05000000000000000000" pitchFamily="2" charset="2"/>
                        <a:buChar char="q"/>
                      </a:pPr>
                      <a:r>
                        <a:rPr lang="en-US" sz="1400"/>
                        <a:t>SecOps Lead</a:t>
                      </a:r>
                    </a:p>
                  </a:txBody>
                  <a:tcPr/>
                </a:tc>
                <a:extLst>
                  <a:ext uri="{0D108BD9-81ED-4DB2-BD59-A6C34878D82A}">
                    <a16:rowId xmlns:a16="http://schemas.microsoft.com/office/drawing/2014/main" val="33111929"/>
                  </a:ext>
                </a:extLst>
              </a:tr>
              <a:tr h="354484">
                <a:tc>
                  <a:txBody>
                    <a:bodyPr/>
                    <a:lstStyle/>
                    <a:p>
                      <a:pPr marL="285750" indent="-285750" rtl="0" fontAlgn="base">
                        <a:buFont typeface="Wingdings" panose="05000000000000000000" pitchFamily="2" charset="2"/>
                        <a:buChar char="q"/>
                      </a:pPr>
                      <a:r>
                        <a:rPr lang="en-US" sz="1400" b="0" kern="1200">
                          <a:solidFill>
                            <a:schemeClr val="tx1"/>
                          </a:solidFill>
                          <a:effectLst/>
                        </a:rPr>
                        <a:t>Solution Owner</a:t>
                      </a:r>
                      <a:endParaRPr lang="en-US" sz="1400" b="0" i="0" kern="1200">
                        <a:solidFill>
                          <a:schemeClr val="tx1"/>
                        </a:solidFill>
                        <a:effectLst/>
                        <a:latin typeface="+mn-lt"/>
                        <a:ea typeface="+mn-ea"/>
                        <a:cs typeface="+mn-cs"/>
                      </a:endParaRPr>
                    </a:p>
                  </a:txBody>
                  <a:tcPr/>
                </a:tc>
                <a:extLst>
                  <a:ext uri="{0D108BD9-81ED-4DB2-BD59-A6C34878D82A}">
                    <a16:rowId xmlns:a16="http://schemas.microsoft.com/office/drawing/2014/main" val="92235608"/>
                  </a:ext>
                </a:extLst>
              </a:tr>
              <a:tr h="354484">
                <a:tc>
                  <a:txBody>
                    <a:bodyPr/>
                    <a:lstStyle/>
                    <a:p>
                      <a:pPr marL="285750" indent="-285750">
                        <a:buFont typeface="Wingdings" panose="05000000000000000000" pitchFamily="2" charset="2"/>
                        <a:buChar char="q"/>
                      </a:pPr>
                      <a:r>
                        <a:rPr lang="en-US" sz="1400">
                          <a:solidFill>
                            <a:schemeClr val="tx1"/>
                          </a:solidFill>
                        </a:rPr>
                        <a:t>Solution Architect</a:t>
                      </a:r>
                    </a:p>
                  </a:txBody>
                  <a:tcPr/>
                </a:tc>
                <a:extLst>
                  <a:ext uri="{0D108BD9-81ED-4DB2-BD59-A6C34878D82A}">
                    <a16:rowId xmlns:a16="http://schemas.microsoft.com/office/drawing/2014/main" val="2720756757"/>
                  </a:ext>
                </a:extLst>
              </a:tr>
              <a:tr h="354484">
                <a:tc>
                  <a:txBody>
                    <a:bodyPr/>
                    <a:lstStyle/>
                    <a:p>
                      <a:pPr marL="285750" indent="-285750">
                        <a:buFont typeface="Wingdings" panose="05000000000000000000" pitchFamily="2" charset="2"/>
                        <a:buChar char="q"/>
                      </a:pPr>
                      <a:r>
                        <a:rPr lang="en-US" sz="1400">
                          <a:solidFill>
                            <a:schemeClr val="tx1"/>
                          </a:solidFill>
                        </a:rPr>
                        <a:t>Cloud Architect</a:t>
                      </a:r>
                    </a:p>
                  </a:txBody>
                  <a:tcPr/>
                </a:tc>
                <a:extLst>
                  <a:ext uri="{0D108BD9-81ED-4DB2-BD59-A6C34878D82A}">
                    <a16:rowId xmlns:a16="http://schemas.microsoft.com/office/drawing/2014/main" val="2140258937"/>
                  </a:ext>
                </a:extLst>
              </a:tr>
              <a:tr h="354484">
                <a:tc>
                  <a:txBody>
                    <a:bodyPr/>
                    <a:lstStyle/>
                    <a:p>
                      <a:pPr marL="285750" indent="-285750">
                        <a:buFont typeface="Wingdings" panose="05000000000000000000" pitchFamily="2" charset="2"/>
                        <a:buChar char="q"/>
                      </a:pPr>
                      <a:r>
                        <a:rPr lang="en-US" sz="1400">
                          <a:solidFill>
                            <a:schemeClr val="tx1"/>
                          </a:solidFill>
                        </a:rPr>
                        <a:t>Network Architect</a:t>
                      </a:r>
                    </a:p>
                  </a:txBody>
                  <a:tcPr/>
                </a:tc>
                <a:extLst>
                  <a:ext uri="{0D108BD9-81ED-4DB2-BD59-A6C34878D82A}">
                    <a16:rowId xmlns:a16="http://schemas.microsoft.com/office/drawing/2014/main" val="3925933816"/>
                  </a:ext>
                </a:extLst>
              </a:tr>
              <a:tr h="354484">
                <a:tc>
                  <a:txBody>
                    <a:bodyPr/>
                    <a:lstStyle/>
                    <a:p>
                      <a:pPr marL="285750" indent="-285750">
                        <a:buFont typeface="Wingdings" panose="05000000000000000000" pitchFamily="2" charset="2"/>
                        <a:buChar char="q"/>
                      </a:pPr>
                      <a:r>
                        <a:rPr lang="en-US" sz="1400">
                          <a:solidFill>
                            <a:schemeClr val="tx1"/>
                          </a:solidFill>
                        </a:rPr>
                        <a:t>Data Architect</a:t>
                      </a:r>
                    </a:p>
                  </a:txBody>
                  <a:tcPr/>
                </a:tc>
                <a:extLst>
                  <a:ext uri="{0D108BD9-81ED-4DB2-BD59-A6C34878D82A}">
                    <a16:rowId xmlns:a16="http://schemas.microsoft.com/office/drawing/2014/main" val="37629579"/>
                  </a:ext>
                </a:extLst>
              </a:tr>
              <a:tr h="354484">
                <a:tc>
                  <a:txBody>
                    <a:bodyPr/>
                    <a:lstStyle/>
                    <a:p>
                      <a:pPr marL="285750" indent="-285750">
                        <a:buFont typeface="Wingdings" panose="05000000000000000000" pitchFamily="2" charset="2"/>
                        <a:buChar char="q"/>
                      </a:pPr>
                      <a:r>
                        <a:rPr lang="en-US" sz="1400">
                          <a:solidFill>
                            <a:schemeClr val="tx1"/>
                          </a:solidFill>
                        </a:rPr>
                        <a:t>Security Architect</a:t>
                      </a:r>
                    </a:p>
                  </a:txBody>
                  <a:tcPr/>
                </a:tc>
                <a:extLst>
                  <a:ext uri="{0D108BD9-81ED-4DB2-BD59-A6C34878D82A}">
                    <a16:rowId xmlns:a16="http://schemas.microsoft.com/office/drawing/2014/main" val="3166267791"/>
                  </a:ext>
                </a:extLst>
              </a:tr>
              <a:tr h="354484">
                <a:tc>
                  <a:txBody>
                    <a:bodyPr/>
                    <a:lstStyle/>
                    <a:p>
                      <a:pPr marL="285750" indent="-285750">
                        <a:buFont typeface="Wingdings" panose="05000000000000000000" pitchFamily="2" charset="2"/>
                        <a:buChar char="q"/>
                      </a:pPr>
                      <a:r>
                        <a:rPr lang="en-US" sz="1400">
                          <a:solidFill>
                            <a:schemeClr val="tx1"/>
                          </a:solidFill>
                        </a:rPr>
                        <a:t>DevOps / SRE Lead</a:t>
                      </a:r>
                    </a:p>
                  </a:txBody>
                  <a:tcPr/>
                </a:tc>
                <a:extLst>
                  <a:ext uri="{0D108BD9-81ED-4DB2-BD59-A6C34878D82A}">
                    <a16:rowId xmlns:a16="http://schemas.microsoft.com/office/drawing/2014/main" val="1880011798"/>
                  </a:ext>
                </a:extLst>
              </a:tr>
              <a:tr h="354484">
                <a:tc>
                  <a:txBody>
                    <a:bodyPr/>
                    <a:lstStyle/>
                    <a:p>
                      <a:pPr marL="285750" indent="-285750">
                        <a:buFont typeface="Wingdings" panose="05000000000000000000" pitchFamily="2" charset="2"/>
                        <a:buChar char="q"/>
                      </a:pPr>
                      <a:r>
                        <a:rPr lang="en-US" sz="1400">
                          <a:solidFill>
                            <a:schemeClr val="tx1"/>
                          </a:solidFill>
                        </a:rPr>
                        <a:t>Project Manager</a:t>
                      </a:r>
                    </a:p>
                  </a:txBody>
                  <a:tcPr/>
                </a:tc>
                <a:extLst>
                  <a:ext uri="{0D108BD9-81ED-4DB2-BD59-A6C34878D82A}">
                    <a16:rowId xmlns:a16="http://schemas.microsoft.com/office/drawing/2014/main" val="865221633"/>
                  </a:ext>
                </a:extLst>
              </a:tr>
            </a:tbl>
          </a:graphicData>
        </a:graphic>
      </p:graphicFrame>
      <p:pic>
        <p:nvPicPr>
          <p:cNvPr id="6" name="Picture 5" descr="Picture showing a group of people discussing with a whiteboard in the back. A black woman is shown standing and talking in front of the whiteboard to a group of coworkers. Two males and another female are shown in the picture, facing the woman">
            <a:extLst>
              <a:ext uri="{FF2B5EF4-FFF2-40B4-BE49-F238E27FC236}">
                <a16:creationId xmlns:a16="http://schemas.microsoft.com/office/drawing/2014/main" id="{3B9B3852-D19F-43D2-A17B-0372214976DC}"/>
              </a:ext>
            </a:extLst>
          </p:cNvPr>
          <p:cNvPicPr>
            <a:picLocks noChangeAspect="1"/>
          </p:cNvPicPr>
          <p:nvPr/>
        </p:nvPicPr>
        <p:blipFill rotWithShape="1">
          <a:blip r:embed="rId3"/>
          <a:srcRect l="16533" r="12136"/>
          <a:stretch/>
        </p:blipFill>
        <p:spPr>
          <a:xfrm>
            <a:off x="4854102" y="0"/>
            <a:ext cx="7337898" cy="6858000"/>
          </a:xfrm>
          <a:prstGeom prst="rect">
            <a:avLst/>
          </a:prstGeom>
        </p:spPr>
      </p:pic>
    </p:spTree>
    <p:extLst>
      <p:ext uri="{BB962C8B-B14F-4D97-AF65-F5344CB8AC3E}">
        <p14:creationId xmlns:p14="http://schemas.microsoft.com/office/powerpoint/2010/main" val="2722163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BE0E-DBF2-4B3B-9D14-9A2464C18882}"/>
              </a:ext>
            </a:extLst>
          </p:cNvPr>
          <p:cNvSpPr>
            <a:spLocks noGrp="1"/>
          </p:cNvSpPr>
          <p:nvPr>
            <p:ph type="title"/>
          </p:nvPr>
        </p:nvSpPr>
        <p:spPr>
          <a:xfrm>
            <a:off x="588263" y="457200"/>
            <a:ext cx="11018520" cy="553998"/>
          </a:xfrm>
          <a:prstGeom prst="rect">
            <a:avLst/>
          </a:prstGeom>
        </p:spPr>
        <p:txBody>
          <a:bodyPr wrap="square" anchor="t">
            <a:normAutofit/>
          </a:bodyPr>
          <a:lstStyle/>
          <a:p>
            <a:r>
              <a:rPr lang="en-GB" sz="3200"/>
              <a:t>Technical Workshop Approach</a:t>
            </a:r>
          </a:p>
        </p:txBody>
      </p:sp>
      <p:sp>
        <p:nvSpPr>
          <p:cNvPr id="4" name="Rectangle: Rounded Corners 3">
            <a:extLst>
              <a:ext uri="{FF2B5EF4-FFF2-40B4-BE49-F238E27FC236}">
                <a16:creationId xmlns:a16="http://schemas.microsoft.com/office/drawing/2014/main" id="{B60A0FE1-C7D4-4C31-A949-FF9A819A7E5C}"/>
              </a:ext>
              <a:ext uri="{C183D7F6-B498-43B3-948B-1728B52AA6E4}">
                <adec:decorative xmlns:adec="http://schemas.microsoft.com/office/drawing/2017/decorative" val="1"/>
              </a:ext>
            </a:extLst>
          </p:cNvPr>
          <p:cNvSpPr/>
          <p:nvPr/>
        </p:nvSpPr>
        <p:spPr>
          <a:xfrm>
            <a:off x="584200" y="1435690"/>
            <a:ext cx="11018837" cy="1380787"/>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6" name="Rectangle 5" descr="Stopwatch">
            <a:extLst>
              <a:ext uri="{FF2B5EF4-FFF2-40B4-BE49-F238E27FC236}">
                <a16:creationId xmlns:a16="http://schemas.microsoft.com/office/drawing/2014/main" id="{68EC2991-70B8-42FC-A928-7C223B88B028}"/>
              </a:ext>
            </a:extLst>
          </p:cNvPr>
          <p:cNvSpPr/>
          <p:nvPr/>
        </p:nvSpPr>
        <p:spPr>
          <a:xfrm>
            <a:off x="1001888" y="1746367"/>
            <a:ext cx="759433" cy="75943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64D04D79-8C2F-4DC6-8BED-29DBD87DFD26}"/>
              </a:ext>
            </a:extLst>
          </p:cNvPr>
          <p:cNvSpPr/>
          <p:nvPr/>
        </p:nvSpPr>
        <p:spPr>
          <a:xfrm>
            <a:off x="2179010" y="1435690"/>
            <a:ext cx="4958477" cy="1380787"/>
          </a:xfrm>
          <a:custGeom>
            <a:avLst/>
            <a:gdLst>
              <a:gd name="connsiteX0" fmla="*/ 0 w 4958477"/>
              <a:gd name="connsiteY0" fmla="*/ 0 h 1380787"/>
              <a:gd name="connsiteX1" fmla="*/ 4958477 w 4958477"/>
              <a:gd name="connsiteY1" fmla="*/ 0 h 1380787"/>
              <a:gd name="connsiteX2" fmla="*/ 4958477 w 4958477"/>
              <a:gd name="connsiteY2" fmla="*/ 1380787 h 1380787"/>
              <a:gd name="connsiteX3" fmla="*/ 0 w 4958477"/>
              <a:gd name="connsiteY3" fmla="*/ 1380787 h 1380787"/>
              <a:gd name="connsiteX4" fmla="*/ 0 w 4958477"/>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477" h="1380787">
                <a:moveTo>
                  <a:pt x="0" y="0"/>
                </a:moveTo>
                <a:lnTo>
                  <a:pt x="4958477" y="0"/>
                </a:lnTo>
                <a:lnTo>
                  <a:pt x="4958477"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933450" rtl="0" eaLnBrk="1" fontAlgn="auto" latinLnBrk="0" hangingPunct="1">
              <a:lnSpc>
                <a:spcPct val="100000"/>
              </a:lnSpc>
              <a:spcBef>
                <a:spcPct val="0"/>
              </a:spcBef>
              <a:spcAft>
                <a:spcPct val="35000"/>
              </a:spcAft>
              <a:buClrTx/>
              <a:buSzTx/>
              <a:buFontTx/>
              <a:buNone/>
              <a:tabLst/>
              <a:defRPr/>
            </a:pPr>
            <a:r>
              <a:rPr kumimoji="0" lang="en-GB"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Microsoft-led review workshop lasting 1-to-2 days</a:t>
            </a:r>
            <a:endParaRPr kumimoji="0" lang="en-US"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90E662E-4D2C-430A-BB7C-0D77B3FB2A06}"/>
              </a:ext>
            </a:extLst>
          </p:cNvPr>
          <p:cNvSpPr/>
          <p:nvPr/>
        </p:nvSpPr>
        <p:spPr>
          <a:xfrm>
            <a:off x="7137487" y="1435690"/>
            <a:ext cx="4465550" cy="1380787"/>
          </a:xfrm>
          <a:custGeom>
            <a:avLst/>
            <a:gdLst>
              <a:gd name="connsiteX0" fmla="*/ 0 w 4465550"/>
              <a:gd name="connsiteY0" fmla="*/ 0 h 1380787"/>
              <a:gd name="connsiteX1" fmla="*/ 4465550 w 4465550"/>
              <a:gd name="connsiteY1" fmla="*/ 0 h 1380787"/>
              <a:gd name="connsiteX2" fmla="*/ 4465550 w 4465550"/>
              <a:gd name="connsiteY2" fmla="*/ 1380787 h 1380787"/>
              <a:gd name="connsiteX3" fmla="*/ 0 w 4465550"/>
              <a:gd name="connsiteY3" fmla="*/ 1380787 h 1380787"/>
              <a:gd name="connsiteX4" fmla="*/ 0 w 4465550"/>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550" h="1380787">
                <a:moveTo>
                  <a:pt x="0" y="0"/>
                </a:moveTo>
                <a:lnTo>
                  <a:pt x="4465550" y="0"/>
                </a:lnTo>
                <a:lnTo>
                  <a:pt x="4465550"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711200" rtl="0" eaLnBrk="1" fontAlgn="auto" latinLnBrk="0" hangingPunct="1">
              <a:lnSpc>
                <a:spcPct val="100000"/>
              </a:lnSpc>
              <a:spcBef>
                <a:spcPct val="0"/>
              </a:spcBef>
              <a:spcAft>
                <a:spcPct val="35000"/>
              </a:spcAft>
              <a:buClrTx/>
              <a:buSzTx/>
              <a:buFontTx/>
              <a:buNone/>
              <a:tabLst/>
              <a:defRPr/>
            </a:pPr>
            <a:r>
              <a:rPr kumimoji="0" lang="en-GB"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Can be delivered as compressed virtual workshops spanning 2-to-4 hours</a:t>
            </a:r>
            <a:endPar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C1C31B94-FB68-4741-8859-E5E9EFFA27FE}"/>
              </a:ext>
              <a:ext uri="{C183D7F6-B498-43B3-948B-1728B52AA6E4}">
                <adec:decorative xmlns:adec="http://schemas.microsoft.com/office/drawing/2017/decorative" val="1"/>
              </a:ext>
            </a:extLst>
          </p:cNvPr>
          <p:cNvSpPr/>
          <p:nvPr/>
        </p:nvSpPr>
        <p:spPr>
          <a:xfrm>
            <a:off x="584200" y="3161675"/>
            <a:ext cx="11018837" cy="1380787"/>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Presentation with Checklist">
            <a:extLst>
              <a:ext uri="{FF2B5EF4-FFF2-40B4-BE49-F238E27FC236}">
                <a16:creationId xmlns:a16="http://schemas.microsoft.com/office/drawing/2014/main" id="{B509FD8A-46AF-49D9-9295-5FCF22875AD5}"/>
              </a:ext>
            </a:extLst>
          </p:cNvPr>
          <p:cNvSpPr/>
          <p:nvPr/>
        </p:nvSpPr>
        <p:spPr>
          <a:xfrm>
            <a:off x="1001888" y="3472352"/>
            <a:ext cx="759433" cy="75943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D5BB1205-15CA-4349-8FCF-F6604152F6D6}"/>
              </a:ext>
            </a:extLst>
          </p:cNvPr>
          <p:cNvSpPr/>
          <p:nvPr/>
        </p:nvSpPr>
        <p:spPr>
          <a:xfrm>
            <a:off x="2179010" y="3161675"/>
            <a:ext cx="4958477" cy="1380787"/>
          </a:xfrm>
          <a:custGeom>
            <a:avLst/>
            <a:gdLst>
              <a:gd name="connsiteX0" fmla="*/ 0 w 4958477"/>
              <a:gd name="connsiteY0" fmla="*/ 0 h 1380787"/>
              <a:gd name="connsiteX1" fmla="*/ 4958477 w 4958477"/>
              <a:gd name="connsiteY1" fmla="*/ 0 h 1380787"/>
              <a:gd name="connsiteX2" fmla="*/ 4958477 w 4958477"/>
              <a:gd name="connsiteY2" fmla="*/ 1380787 h 1380787"/>
              <a:gd name="connsiteX3" fmla="*/ 0 w 4958477"/>
              <a:gd name="connsiteY3" fmla="*/ 1380787 h 1380787"/>
              <a:gd name="connsiteX4" fmla="*/ 0 w 4958477"/>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477" h="1380787">
                <a:moveTo>
                  <a:pt x="0" y="0"/>
                </a:moveTo>
                <a:lnTo>
                  <a:pt x="4958477" y="0"/>
                </a:lnTo>
                <a:lnTo>
                  <a:pt x="4958477"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933450" rtl="0" eaLnBrk="1" fontAlgn="auto" latinLnBrk="0" hangingPunct="1">
              <a:lnSpc>
                <a:spcPct val="100000"/>
              </a:lnSpc>
              <a:spcBef>
                <a:spcPct val="0"/>
              </a:spcBef>
              <a:spcAft>
                <a:spcPct val="35000"/>
              </a:spcAft>
              <a:buClrTx/>
              <a:buSzTx/>
              <a:buFontTx/>
              <a:buNone/>
              <a:tabLst/>
              <a:defRPr/>
            </a:pPr>
            <a:r>
              <a:rPr kumimoji="0" lang="en-GB"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‘Top-down’ end-to-end assessment of the entire application and its design path</a:t>
            </a:r>
            <a:endParaRPr kumimoji="0" lang="en-US"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04A3FD0-C247-4BD2-A396-694B3A18D5AE}"/>
              </a:ext>
            </a:extLst>
          </p:cNvPr>
          <p:cNvSpPr/>
          <p:nvPr/>
        </p:nvSpPr>
        <p:spPr>
          <a:xfrm>
            <a:off x="7137487" y="3161675"/>
            <a:ext cx="4465550" cy="1380787"/>
          </a:xfrm>
          <a:custGeom>
            <a:avLst/>
            <a:gdLst>
              <a:gd name="connsiteX0" fmla="*/ 0 w 4465550"/>
              <a:gd name="connsiteY0" fmla="*/ 0 h 1380787"/>
              <a:gd name="connsiteX1" fmla="*/ 4465550 w 4465550"/>
              <a:gd name="connsiteY1" fmla="*/ 0 h 1380787"/>
              <a:gd name="connsiteX2" fmla="*/ 4465550 w 4465550"/>
              <a:gd name="connsiteY2" fmla="*/ 1380787 h 1380787"/>
              <a:gd name="connsiteX3" fmla="*/ 0 w 4465550"/>
              <a:gd name="connsiteY3" fmla="*/ 1380787 h 1380787"/>
              <a:gd name="connsiteX4" fmla="*/ 0 w 4465550"/>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550" h="1380787">
                <a:moveTo>
                  <a:pt x="0" y="0"/>
                </a:moveTo>
                <a:lnTo>
                  <a:pt x="4465550" y="0"/>
                </a:lnTo>
                <a:lnTo>
                  <a:pt x="4465550"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711200" rtl="0" eaLnBrk="1" fontAlgn="auto" latinLnBrk="0" hangingPunct="1">
              <a:lnSpc>
                <a:spcPct val="100000"/>
              </a:lnSpc>
              <a:spcBef>
                <a:spcPct val="0"/>
              </a:spcBef>
              <a:spcAft>
                <a:spcPct val="35000"/>
              </a:spcAft>
              <a:buClrTx/>
              <a:buSzTx/>
              <a:buFontTx/>
              <a:buNone/>
              <a:tabLst/>
              <a:defRPr/>
            </a:pPr>
            <a:r>
              <a:rPr kumimoji="0" lang="en-GB"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Covering all significant technical domains</a:t>
            </a:r>
            <a:endPar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24699378-6A6B-49A9-BE38-94C33798AC63}"/>
              </a:ext>
              <a:ext uri="{C183D7F6-B498-43B3-948B-1728B52AA6E4}">
                <adec:decorative xmlns:adec="http://schemas.microsoft.com/office/drawing/2017/decorative" val="1"/>
              </a:ext>
            </a:extLst>
          </p:cNvPr>
          <p:cNvSpPr/>
          <p:nvPr/>
        </p:nvSpPr>
        <p:spPr>
          <a:xfrm>
            <a:off x="584200" y="4887659"/>
            <a:ext cx="11018837" cy="1380787"/>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Rectangle 13" descr="Checkmark">
            <a:extLst>
              <a:ext uri="{FF2B5EF4-FFF2-40B4-BE49-F238E27FC236}">
                <a16:creationId xmlns:a16="http://schemas.microsoft.com/office/drawing/2014/main" id="{9D915955-8B8A-4CBC-B67C-211E4988810A}"/>
              </a:ext>
            </a:extLst>
          </p:cNvPr>
          <p:cNvSpPr/>
          <p:nvPr/>
        </p:nvSpPr>
        <p:spPr>
          <a:xfrm>
            <a:off x="1001888" y="5198337"/>
            <a:ext cx="759433" cy="75943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0113C941-403D-4F1F-9E75-2EFD8F5F6451}"/>
              </a:ext>
            </a:extLst>
          </p:cNvPr>
          <p:cNvSpPr/>
          <p:nvPr/>
        </p:nvSpPr>
        <p:spPr>
          <a:xfrm>
            <a:off x="2179010" y="4887659"/>
            <a:ext cx="4958477" cy="1380787"/>
          </a:xfrm>
          <a:custGeom>
            <a:avLst/>
            <a:gdLst>
              <a:gd name="connsiteX0" fmla="*/ 0 w 4958477"/>
              <a:gd name="connsiteY0" fmla="*/ 0 h 1380787"/>
              <a:gd name="connsiteX1" fmla="*/ 4958477 w 4958477"/>
              <a:gd name="connsiteY1" fmla="*/ 0 h 1380787"/>
              <a:gd name="connsiteX2" fmla="*/ 4958477 w 4958477"/>
              <a:gd name="connsiteY2" fmla="*/ 1380787 h 1380787"/>
              <a:gd name="connsiteX3" fmla="*/ 0 w 4958477"/>
              <a:gd name="connsiteY3" fmla="*/ 1380787 h 1380787"/>
              <a:gd name="connsiteX4" fmla="*/ 0 w 4958477"/>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477" h="1380787">
                <a:moveTo>
                  <a:pt x="0" y="0"/>
                </a:moveTo>
                <a:lnTo>
                  <a:pt x="4958477" y="0"/>
                </a:lnTo>
                <a:lnTo>
                  <a:pt x="4958477"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933450" rtl="0" eaLnBrk="1" fontAlgn="auto" latinLnBrk="0" hangingPunct="1">
              <a:lnSpc>
                <a:spcPct val="100000"/>
              </a:lnSpc>
              <a:spcBef>
                <a:spcPct val="0"/>
              </a:spcBef>
              <a:spcAft>
                <a:spcPct val="35000"/>
              </a:spcAft>
              <a:buClrTx/>
              <a:buSzTx/>
              <a:buFontTx/>
              <a:buNone/>
              <a:tabLst/>
              <a:defRPr/>
            </a:pPr>
            <a:r>
              <a:rPr kumimoji="0" lang="en-GB"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‘Question &amp; Answer’ format applied to solicit key data points</a:t>
            </a:r>
            <a:endParaRPr kumimoji="0" lang="en-US" sz="21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58B3C91-D550-440D-9D0A-CF0632F5AFB7}"/>
              </a:ext>
            </a:extLst>
          </p:cNvPr>
          <p:cNvSpPr/>
          <p:nvPr/>
        </p:nvSpPr>
        <p:spPr>
          <a:xfrm>
            <a:off x="7137487" y="4887659"/>
            <a:ext cx="4465550" cy="1380787"/>
          </a:xfrm>
          <a:custGeom>
            <a:avLst/>
            <a:gdLst>
              <a:gd name="connsiteX0" fmla="*/ 0 w 4465550"/>
              <a:gd name="connsiteY0" fmla="*/ 0 h 1380787"/>
              <a:gd name="connsiteX1" fmla="*/ 4465550 w 4465550"/>
              <a:gd name="connsiteY1" fmla="*/ 0 h 1380787"/>
              <a:gd name="connsiteX2" fmla="*/ 4465550 w 4465550"/>
              <a:gd name="connsiteY2" fmla="*/ 1380787 h 1380787"/>
              <a:gd name="connsiteX3" fmla="*/ 0 w 4465550"/>
              <a:gd name="connsiteY3" fmla="*/ 1380787 h 1380787"/>
              <a:gd name="connsiteX4" fmla="*/ 0 w 4465550"/>
              <a:gd name="connsiteY4" fmla="*/ 0 h 138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5550" h="1380787">
                <a:moveTo>
                  <a:pt x="0" y="0"/>
                </a:moveTo>
                <a:lnTo>
                  <a:pt x="4465550" y="0"/>
                </a:lnTo>
                <a:lnTo>
                  <a:pt x="4465550" y="1380787"/>
                </a:lnTo>
                <a:lnTo>
                  <a:pt x="0" y="13807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133" tIns="146133" rIns="146133" bIns="146133" numCol="1" spcCol="1270" anchor="ctr" anchorCtr="0">
            <a:noAutofit/>
          </a:bodyPr>
          <a:lstStyle/>
          <a:p>
            <a:pPr marL="0" marR="0" lvl="0" indent="0" algn="l" defTabSz="711200" rtl="0" eaLnBrk="1" fontAlgn="auto" latinLnBrk="0" hangingPunct="1">
              <a:lnSpc>
                <a:spcPct val="100000"/>
              </a:lnSpc>
              <a:spcBef>
                <a:spcPct val="0"/>
              </a:spcBef>
              <a:spcAft>
                <a:spcPct val="35000"/>
              </a:spcAft>
              <a:buClrTx/>
              <a:buSzTx/>
              <a:buFontTx/>
              <a:buNone/>
              <a:tabLst/>
              <a:defRPr/>
            </a:pPr>
            <a:r>
              <a:rPr kumimoji="0" lang="en-GB"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Relevant application context is required to identify risks and align associated recommendations</a:t>
            </a:r>
            <a:endPar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Tree>
    <p:extLst>
      <p:ext uri="{BB962C8B-B14F-4D97-AF65-F5344CB8AC3E}">
        <p14:creationId xmlns:p14="http://schemas.microsoft.com/office/powerpoint/2010/main" val="28593333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8912-66E4-4366-A69B-6E7FB9809F6C}"/>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200"/>
              <a:t>Key Outcomes</a:t>
            </a:r>
          </a:p>
        </p:txBody>
      </p:sp>
      <p:sp>
        <p:nvSpPr>
          <p:cNvPr id="4" name="Rectangle: Rounded Corners 3">
            <a:extLst>
              <a:ext uri="{FF2B5EF4-FFF2-40B4-BE49-F238E27FC236}">
                <a16:creationId xmlns:a16="http://schemas.microsoft.com/office/drawing/2014/main" id="{A43E681C-9490-478E-80E8-4A99206331C5}"/>
              </a:ext>
              <a:ext uri="{C183D7F6-B498-43B3-948B-1728B52AA6E4}">
                <adec:decorative xmlns:adec="http://schemas.microsoft.com/office/drawing/2017/decorative" val="1"/>
              </a:ext>
            </a:extLst>
          </p:cNvPr>
          <p:cNvSpPr/>
          <p:nvPr/>
        </p:nvSpPr>
        <p:spPr>
          <a:xfrm>
            <a:off x="584200" y="1437106"/>
            <a:ext cx="11018837" cy="1016826"/>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6" name="Rectangle 5" descr="Magnifying glass">
            <a:extLst>
              <a:ext uri="{FF2B5EF4-FFF2-40B4-BE49-F238E27FC236}">
                <a16:creationId xmlns:a16="http://schemas.microsoft.com/office/drawing/2014/main" id="{A37A870E-6181-482A-8D5C-015AC82819D7}"/>
              </a:ext>
            </a:extLst>
          </p:cNvPr>
          <p:cNvSpPr/>
          <p:nvPr/>
        </p:nvSpPr>
        <p:spPr>
          <a:xfrm>
            <a:off x="891789" y="1665892"/>
            <a:ext cx="559254" cy="55925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8A5622C7-60D1-460E-9439-82F8BD5A41FC}"/>
              </a:ext>
            </a:extLst>
          </p:cNvPr>
          <p:cNvSpPr/>
          <p:nvPr/>
        </p:nvSpPr>
        <p:spPr>
          <a:xfrm>
            <a:off x="1758634" y="1437106"/>
            <a:ext cx="9844403" cy="1016826"/>
          </a:xfrm>
          <a:custGeom>
            <a:avLst/>
            <a:gdLst>
              <a:gd name="connsiteX0" fmla="*/ 0 w 9844403"/>
              <a:gd name="connsiteY0" fmla="*/ 0 h 1016826"/>
              <a:gd name="connsiteX1" fmla="*/ 9844403 w 9844403"/>
              <a:gd name="connsiteY1" fmla="*/ 0 h 1016826"/>
              <a:gd name="connsiteX2" fmla="*/ 9844403 w 9844403"/>
              <a:gd name="connsiteY2" fmla="*/ 1016826 h 1016826"/>
              <a:gd name="connsiteX3" fmla="*/ 0 w 9844403"/>
              <a:gd name="connsiteY3" fmla="*/ 1016826 h 1016826"/>
              <a:gd name="connsiteX4" fmla="*/ 0 w 9844403"/>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403" h="1016826">
                <a:moveTo>
                  <a:pt x="0" y="0"/>
                </a:moveTo>
                <a:lnTo>
                  <a:pt x="9844403" y="0"/>
                </a:lnTo>
                <a:lnTo>
                  <a:pt x="9844403"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kumimoji="0" lang="en-US" sz="19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Identify key risks of the application, across prioritized well-architected pillars</a:t>
            </a:r>
          </a:p>
        </p:txBody>
      </p:sp>
      <p:sp>
        <p:nvSpPr>
          <p:cNvPr id="8" name="Rectangle: Rounded Corners 7">
            <a:extLst>
              <a:ext uri="{FF2B5EF4-FFF2-40B4-BE49-F238E27FC236}">
                <a16:creationId xmlns:a16="http://schemas.microsoft.com/office/drawing/2014/main" id="{3AC0740E-9996-483F-8493-E541ACC96C8B}"/>
              </a:ext>
              <a:ext uri="{C183D7F6-B498-43B3-948B-1728B52AA6E4}">
                <adec:decorative xmlns:adec="http://schemas.microsoft.com/office/drawing/2017/decorative" val="1"/>
              </a:ext>
            </a:extLst>
          </p:cNvPr>
          <p:cNvSpPr/>
          <p:nvPr/>
        </p:nvSpPr>
        <p:spPr>
          <a:xfrm>
            <a:off x="584200" y="2708139"/>
            <a:ext cx="11018837" cy="1016826"/>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Checkmark">
            <a:extLst>
              <a:ext uri="{FF2B5EF4-FFF2-40B4-BE49-F238E27FC236}">
                <a16:creationId xmlns:a16="http://schemas.microsoft.com/office/drawing/2014/main" id="{CF1682DF-FF53-4B54-870C-79C7114443AE}"/>
              </a:ext>
            </a:extLst>
          </p:cNvPr>
          <p:cNvSpPr/>
          <p:nvPr/>
        </p:nvSpPr>
        <p:spPr>
          <a:xfrm>
            <a:off x="891789" y="2936925"/>
            <a:ext cx="559254" cy="55925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1268C57D-861E-41B6-BF8F-F3CFA80B86C4}"/>
              </a:ext>
            </a:extLst>
          </p:cNvPr>
          <p:cNvSpPr/>
          <p:nvPr/>
        </p:nvSpPr>
        <p:spPr>
          <a:xfrm>
            <a:off x="1758634" y="2708139"/>
            <a:ext cx="4958477" cy="1016826"/>
          </a:xfrm>
          <a:custGeom>
            <a:avLst/>
            <a:gdLst>
              <a:gd name="connsiteX0" fmla="*/ 0 w 4958477"/>
              <a:gd name="connsiteY0" fmla="*/ 0 h 1016826"/>
              <a:gd name="connsiteX1" fmla="*/ 4958477 w 4958477"/>
              <a:gd name="connsiteY1" fmla="*/ 0 h 1016826"/>
              <a:gd name="connsiteX2" fmla="*/ 4958477 w 4958477"/>
              <a:gd name="connsiteY2" fmla="*/ 1016826 h 1016826"/>
              <a:gd name="connsiteX3" fmla="*/ 0 w 4958477"/>
              <a:gd name="connsiteY3" fmla="*/ 1016826 h 1016826"/>
              <a:gd name="connsiteX4" fmla="*/ 0 w 4958477"/>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477" h="1016826">
                <a:moveTo>
                  <a:pt x="0" y="0"/>
                </a:moveTo>
                <a:lnTo>
                  <a:pt x="4958477" y="0"/>
                </a:lnTo>
                <a:lnTo>
                  <a:pt x="4958477"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kumimoji="0" lang="en-US" sz="19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Propose actionable and prioritized recommendations to address identified risks</a:t>
            </a:r>
          </a:p>
        </p:txBody>
      </p:sp>
      <p:sp>
        <p:nvSpPr>
          <p:cNvPr id="11" name="Freeform: Shape 10">
            <a:extLst>
              <a:ext uri="{FF2B5EF4-FFF2-40B4-BE49-F238E27FC236}">
                <a16:creationId xmlns:a16="http://schemas.microsoft.com/office/drawing/2014/main" id="{200D8107-6317-4AC5-8C59-64F55491A34B}"/>
              </a:ext>
            </a:extLst>
          </p:cNvPr>
          <p:cNvSpPr/>
          <p:nvPr/>
        </p:nvSpPr>
        <p:spPr>
          <a:xfrm>
            <a:off x="6717111" y="2708139"/>
            <a:ext cx="4885926" cy="1016826"/>
          </a:xfrm>
          <a:custGeom>
            <a:avLst/>
            <a:gdLst>
              <a:gd name="connsiteX0" fmla="*/ 0 w 4885926"/>
              <a:gd name="connsiteY0" fmla="*/ 0 h 1016826"/>
              <a:gd name="connsiteX1" fmla="*/ 4885926 w 4885926"/>
              <a:gd name="connsiteY1" fmla="*/ 0 h 1016826"/>
              <a:gd name="connsiteX2" fmla="*/ 4885926 w 4885926"/>
              <a:gd name="connsiteY2" fmla="*/ 1016826 h 1016826"/>
              <a:gd name="connsiteX3" fmla="*/ 0 w 4885926"/>
              <a:gd name="connsiteY3" fmla="*/ 1016826 h 1016826"/>
              <a:gd name="connsiteX4" fmla="*/ 0 w 4885926"/>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5926" h="1016826">
                <a:moveTo>
                  <a:pt x="0" y="0"/>
                </a:moveTo>
                <a:lnTo>
                  <a:pt x="4885926" y="0"/>
                </a:lnTo>
                <a:lnTo>
                  <a:pt x="4885926"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P0 – Critical short-term remediation</a:t>
            </a:r>
          </a:p>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P1 – Strongly recommended mid-term improvements</a:t>
            </a:r>
          </a:p>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P2 – Long-term sustainability recommendations</a:t>
            </a:r>
          </a:p>
        </p:txBody>
      </p:sp>
      <p:sp>
        <p:nvSpPr>
          <p:cNvPr id="12" name="Rectangle: Rounded Corners 11">
            <a:extLst>
              <a:ext uri="{FF2B5EF4-FFF2-40B4-BE49-F238E27FC236}">
                <a16:creationId xmlns:a16="http://schemas.microsoft.com/office/drawing/2014/main" id="{6A5B7A75-E10D-459C-8F03-8853C83F20DA}"/>
              </a:ext>
              <a:ext uri="{C183D7F6-B498-43B3-948B-1728B52AA6E4}">
                <adec:decorative xmlns:adec="http://schemas.microsoft.com/office/drawing/2017/decorative" val="1"/>
              </a:ext>
            </a:extLst>
          </p:cNvPr>
          <p:cNvSpPr/>
          <p:nvPr/>
        </p:nvSpPr>
        <p:spPr>
          <a:xfrm>
            <a:off x="584200" y="3979172"/>
            <a:ext cx="11018837" cy="1016826"/>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Check List">
            <a:extLst>
              <a:ext uri="{FF2B5EF4-FFF2-40B4-BE49-F238E27FC236}">
                <a16:creationId xmlns:a16="http://schemas.microsoft.com/office/drawing/2014/main" id="{A6D3C994-8428-44E3-A1E6-A9354221EEFD}"/>
              </a:ext>
            </a:extLst>
          </p:cNvPr>
          <p:cNvSpPr/>
          <p:nvPr/>
        </p:nvSpPr>
        <p:spPr>
          <a:xfrm>
            <a:off x="891789" y="4207958"/>
            <a:ext cx="559254" cy="55925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A5F3E0F2-9B14-4B49-8ECD-A40924111D49}"/>
              </a:ext>
            </a:extLst>
          </p:cNvPr>
          <p:cNvSpPr/>
          <p:nvPr/>
        </p:nvSpPr>
        <p:spPr>
          <a:xfrm>
            <a:off x="1758634" y="3979172"/>
            <a:ext cx="9844403" cy="1016826"/>
          </a:xfrm>
          <a:custGeom>
            <a:avLst/>
            <a:gdLst>
              <a:gd name="connsiteX0" fmla="*/ 0 w 9844403"/>
              <a:gd name="connsiteY0" fmla="*/ 0 h 1016826"/>
              <a:gd name="connsiteX1" fmla="*/ 9844403 w 9844403"/>
              <a:gd name="connsiteY1" fmla="*/ 0 h 1016826"/>
              <a:gd name="connsiteX2" fmla="*/ 9844403 w 9844403"/>
              <a:gd name="connsiteY2" fmla="*/ 1016826 h 1016826"/>
              <a:gd name="connsiteX3" fmla="*/ 0 w 9844403"/>
              <a:gd name="connsiteY3" fmla="*/ 1016826 h 1016826"/>
              <a:gd name="connsiteX4" fmla="*/ 0 w 9844403"/>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403" h="1016826">
                <a:moveTo>
                  <a:pt x="0" y="0"/>
                </a:moveTo>
                <a:lnTo>
                  <a:pt x="9844403" y="0"/>
                </a:lnTo>
                <a:lnTo>
                  <a:pt x="9844403"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kumimoji="0" lang="en-US" sz="19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Capture key findings and associated recommendations in a Well-Architected report focused on the reviewed workload</a:t>
            </a:r>
          </a:p>
        </p:txBody>
      </p:sp>
      <p:sp>
        <p:nvSpPr>
          <p:cNvPr id="15" name="Rectangle: Rounded Corners 14">
            <a:extLst>
              <a:ext uri="{FF2B5EF4-FFF2-40B4-BE49-F238E27FC236}">
                <a16:creationId xmlns:a16="http://schemas.microsoft.com/office/drawing/2014/main" id="{B2D8AC0C-74E7-4673-B1D5-2459961DC4B6}"/>
              </a:ext>
              <a:ext uri="{C183D7F6-B498-43B3-948B-1728B52AA6E4}">
                <adec:decorative xmlns:adec="http://schemas.microsoft.com/office/drawing/2017/decorative" val="1"/>
              </a:ext>
            </a:extLst>
          </p:cNvPr>
          <p:cNvSpPr/>
          <p:nvPr/>
        </p:nvSpPr>
        <p:spPr>
          <a:xfrm>
            <a:off x="584200" y="5250205"/>
            <a:ext cx="11018837" cy="1016826"/>
          </a:xfrm>
          <a:prstGeom prst="roundRect">
            <a:avLst>
              <a:gd name="adj" fmla="val 10000"/>
            </a:avLst>
          </a:prstGeom>
          <a:solidFill>
            <a:srgbClr val="005696"/>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Light Bulb and Gear">
            <a:extLst>
              <a:ext uri="{FF2B5EF4-FFF2-40B4-BE49-F238E27FC236}">
                <a16:creationId xmlns:a16="http://schemas.microsoft.com/office/drawing/2014/main" id="{1C9D63B2-AE3D-46CF-AB33-3EEDFA347069}"/>
              </a:ext>
            </a:extLst>
          </p:cNvPr>
          <p:cNvSpPr/>
          <p:nvPr/>
        </p:nvSpPr>
        <p:spPr>
          <a:xfrm>
            <a:off x="891789" y="5478991"/>
            <a:ext cx="559254" cy="55925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6CF71C00-128C-4B0B-B7B4-650575BB4C1A}"/>
              </a:ext>
            </a:extLst>
          </p:cNvPr>
          <p:cNvSpPr/>
          <p:nvPr/>
        </p:nvSpPr>
        <p:spPr>
          <a:xfrm>
            <a:off x="1758634" y="5250205"/>
            <a:ext cx="9844403" cy="1016826"/>
          </a:xfrm>
          <a:custGeom>
            <a:avLst/>
            <a:gdLst>
              <a:gd name="connsiteX0" fmla="*/ 0 w 9844403"/>
              <a:gd name="connsiteY0" fmla="*/ 0 h 1016826"/>
              <a:gd name="connsiteX1" fmla="*/ 9844403 w 9844403"/>
              <a:gd name="connsiteY1" fmla="*/ 0 h 1016826"/>
              <a:gd name="connsiteX2" fmla="*/ 9844403 w 9844403"/>
              <a:gd name="connsiteY2" fmla="*/ 1016826 h 1016826"/>
              <a:gd name="connsiteX3" fmla="*/ 0 w 9844403"/>
              <a:gd name="connsiteY3" fmla="*/ 1016826 h 1016826"/>
              <a:gd name="connsiteX4" fmla="*/ 0 w 9844403"/>
              <a:gd name="connsiteY4" fmla="*/ 0 h 10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403" h="1016826">
                <a:moveTo>
                  <a:pt x="0" y="0"/>
                </a:moveTo>
                <a:lnTo>
                  <a:pt x="9844403" y="0"/>
                </a:lnTo>
                <a:lnTo>
                  <a:pt x="9844403" y="1016826"/>
                </a:lnTo>
                <a:lnTo>
                  <a:pt x="0" y="10168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614" tIns="107614" rIns="107614" bIns="107614" numCol="1" spcCol="1270" anchor="ctr" anchorCtr="0">
            <a:no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kumimoji="0" lang="en-US" sz="19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Provide guidance for implementing critical short-term recommendations </a:t>
            </a:r>
          </a:p>
        </p:txBody>
      </p:sp>
    </p:spTree>
    <p:extLst>
      <p:ext uri="{BB962C8B-B14F-4D97-AF65-F5344CB8AC3E}">
        <p14:creationId xmlns:p14="http://schemas.microsoft.com/office/powerpoint/2010/main" val="42429403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798840" y="348856"/>
            <a:ext cx="10781732" cy="553998"/>
          </a:xfrm>
        </p:spPr>
        <p:txBody>
          <a:bodyPr/>
          <a:lstStyle/>
          <a:p>
            <a:r>
              <a:rPr lang="en-US">
                <a:solidFill>
                  <a:srgbClr val="50E6FF"/>
                </a:solidFill>
              </a:rPr>
              <a:t>Architect &amp; optimize workloads for success</a:t>
            </a:r>
          </a:p>
        </p:txBody>
      </p:sp>
      <p:grpSp>
        <p:nvGrpSpPr>
          <p:cNvPr id="22" name="Group 21" descr="Leverage assessment: Well-Architected Review. Diagram of a checklist in a circle is shown">
            <a:extLst>
              <a:ext uri="{FF2B5EF4-FFF2-40B4-BE49-F238E27FC236}">
                <a16:creationId xmlns:a16="http://schemas.microsoft.com/office/drawing/2014/main" id="{501731B4-3617-428B-8EB3-6061A826E37E}"/>
              </a:ext>
            </a:extLst>
          </p:cNvPr>
          <p:cNvGrpSpPr/>
          <p:nvPr/>
        </p:nvGrpSpPr>
        <p:grpSpPr>
          <a:xfrm>
            <a:off x="343095" y="1403640"/>
            <a:ext cx="2350866" cy="1814469"/>
            <a:chOff x="795116" y="1434774"/>
            <a:chExt cx="2350866" cy="1814469"/>
          </a:xfrm>
        </p:grpSpPr>
        <p:sp>
          <p:nvSpPr>
            <p:cNvPr id="6" name="TextBox 5">
              <a:extLst>
                <a:ext uri="{FF2B5EF4-FFF2-40B4-BE49-F238E27FC236}">
                  <a16:creationId xmlns:a16="http://schemas.microsoft.com/office/drawing/2014/main" id="{67E64699-FEA7-47F3-8581-463703D60C45}"/>
                </a:ext>
              </a:extLst>
            </p:cNvPr>
            <p:cNvSpPr txBox="1"/>
            <p:nvPr/>
          </p:nvSpPr>
          <p:spPr>
            <a:xfrm>
              <a:off x="795116" y="2418246"/>
              <a:ext cx="2350866"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Leverage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4"/>
                </a:rPr>
                <a:t>Azure Well-Architected Review</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(aka.ms/wellarchitected/review) </a:t>
              </a:r>
            </a:p>
          </p:txBody>
        </p:sp>
        <p:grpSp>
          <p:nvGrpSpPr>
            <p:cNvPr id="8" name="Group 7">
              <a:extLst>
                <a:ext uri="{FF2B5EF4-FFF2-40B4-BE49-F238E27FC236}">
                  <a16:creationId xmlns:a16="http://schemas.microsoft.com/office/drawing/2014/main" id="{42105CDD-9BED-4967-8E74-C7C628A9E913}"/>
                </a:ext>
              </a:extLst>
            </p:cNvPr>
            <p:cNvGrpSpPr/>
            <p:nvPr/>
          </p:nvGrpSpPr>
          <p:grpSpPr>
            <a:xfrm>
              <a:off x="1481719" y="1434774"/>
              <a:ext cx="977663" cy="940334"/>
              <a:chOff x="5740019" y="1639300"/>
              <a:chExt cx="977663" cy="940334"/>
            </a:xfrm>
          </p:grpSpPr>
          <p:sp>
            <p:nvSpPr>
              <p:cNvPr id="9" name="Oval 8">
                <a:extLst>
                  <a:ext uri="{FF2B5EF4-FFF2-40B4-BE49-F238E27FC236}">
                    <a16:creationId xmlns:a16="http://schemas.microsoft.com/office/drawing/2014/main" id="{9CBB58D7-DBF2-4006-A388-E1D063E194C6}"/>
                  </a:ext>
                </a:extLst>
              </p:cNvPr>
              <p:cNvSpPr/>
              <p:nvPr/>
            </p:nvSpPr>
            <p:spPr bwMode="auto">
              <a:xfrm>
                <a:off x="5740019" y="1639300"/>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5"/>
              <a:stretch>
                <a:fillRect/>
              </a:stretch>
            </p:blipFill>
            <p:spPr>
              <a:xfrm>
                <a:off x="6069768" y="1878110"/>
                <a:ext cx="318163" cy="462714"/>
              </a:xfrm>
              <a:prstGeom prst="rect">
                <a:avLst/>
              </a:prstGeom>
            </p:spPr>
          </p:pic>
        </p:grpSp>
      </p:grpSp>
      <p:grpSp>
        <p:nvGrpSpPr>
          <p:cNvPr id="58" name="Group 57" descr="Get trained with Well-Architected Learning Path . Diagram of a lightbulb in a circle is shown">
            <a:extLst>
              <a:ext uri="{FF2B5EF4-FFF2-40B4-BE49-F238E27FC236}">
                <a16:creationId xmlns:a16="http://schemas.microsoft.com/office/drawing/2014/main" id="{976FFFFB-7E6E-4C6F-8004-322536D3B374}"/>
              </a:ext>
            </a:extLst>
          </p:cNvPr>
          <p:cNvGrpSpPr/>
          <p:nvPr/>
        </p:nvGrpSpPr>
        <p:grpSpPr>
          <a:xfrm>
            <a:off x="3077153" y="1403640"/>
            <a:ext cx="1910360" cy="2087044"/>
            <a:chOff x="6509679" y="1146676"/>
            <a:chExt cx="1910360" cy="2087044"/>
          </a:xfrm>
        </p:grpSpPr>
        <p:sp>
          <p:nvSpPr>
            <p:cNvPr id="10" name="TextBox 9">
              <a:extLst>
                <a:ext uri="{FF2B5EF4-FFF2-40B4-BE49-F238E27FC236}">
                  <a16:creationId xmlns:a16="http://schemas.microsoft.com/office/drawing/2014/main" id="{2AF3050C-6A71-43DF-B6BE-D4BA67270E2E}"/>
                </a:ext>
              </a:extLst>
            </p:cNvPr>
            <p:cNvSpPr txBox="1"/>
            <p:nvPr/>
          </p:nvSpPr>
          <p:spPr>
            <a:xfrm>
              <a:off x="6509679" y="2218057"/>
              <a:ext cx="1910360" cy="1015663"/>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
                  <a:ea typeface="+mn-ea"/>
                  <a:cs typeface="+mn-cs"/>
                </a:rPr>
                <a:t>Get trained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srgbClr val="0078D4"/>
                  </a:solidFill>
                  <a:effectLst/>
                  <a:uLnTx/>
                  <a:uFillTx/>
                  <a:latin typeface="Segoe UI"/>
                  <a:ea typeface="+mn-ea"/>
                  <a:cs typeface="Segoe UI"/>
                  <a:hlinkClick r:id="rId6"/>
                </a:rPr>
                <a:t>Well-Architected Learning Path</a:t>
              </a:r>
              <a:endParaRPr kumimoji="0" lang="en-US" sz="1400" b="0" i="0" u="sng" strike="noStrike" kern="1200" cap="none" spc="0" normalizeH="0" baseline="0" noProof="0">
                <a:ln>
                  <a:noFill/>
                </a:ln>
                <a:solidFill>
                  <a:srgbClr val="0078D4"/>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 learn) </a:t>
              </a:r>
              <a:r>
                <a:rPr kumimoji="0" lang="en-US" sz="1100" b="0" i="0" u="none" strike="noStrike" kern="1200" cap="none" spc="0" normalizeH="0" baseline="0" noProof="0">
                  <a:ln>
                    <a:noFill/>
                  </a:ln>
                  <a:solidFill>
                    <a:srgbClr val="000000"/>
                  </a:solidFill>
                  <a:effectLst/>
                  <a:uLnTx/>
                  <a:uFillTx/>
                  <a:latin typeface="Segoe UI"/>
                  <a:ea typeface="+mn-ea"/>
                  <a:cs typeface="Segoe UI"/>
                </a:rPr>
                <a:t> </a:t>
              </a:r>
              <a:endParaRPr kumimoji="0" lang="en-US" sz="1100" b="0" i="0" u="none" strike="noStrike" kern="1200" cap="none" spc="0" normalizeH="0" baseline="0" noProof="0">
                <a:ln>
                  <a:noFill/>
                </a:ln>
                <a:solidFill>
                  <a:srgbClr val="FFFF00"/>
                </a:solidFill>
                <a:effectLst/>
                <a:uLnTx/>
                <a:uFillTx/>
                <a:latin typeface="Segoe UI"/>
                <a:ea typeface="Segoe UI" pitchFamily="34" charset="0"/>
                <a:cs typeface="Segoe UI"/>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6976028" y="1146676"/>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a:extLst>
                <a:ext uri="{FF2B5EF4-FFF2-40B4-BE49-F238E27FC236}">
                  <a16:creationId xmlns:a16="http://schemas.microsoft.com/office/drawing/2014/main" id="{0EDED05C-D9F1-4AFC-85C2-6C2DEC5D516E}"/>
                </a:ext>
              </a:extLst>
            </p:cNvPr>
            <p:cNvPicPr>
              <a:picLocks noChangeAspect="1"/>
            </p:cNvPicPr>
            <p:nvPr/>
          </p:nvPicPr>
          <p:blipFill>
            <a:blip r:embed="rId7"/>
            <a:stretch>
              <a:fillRect/>
            </a:stretch>
          </p:blipFill>
          <p:spPr>
            <a:xfrm>
              <a:off x="7312755" y="1324173"/>
              <a:ext cx="332694" cy="462713"/>
            </a:xfrm>
            <a:prstGeom prst="rect">
              <a:avLst/>
            </a:prstGeom>
          </p:spPr>
        </p:pic>
      </p:grpSp>
      <p:grpSp>
        <p:nvGrpSpPr>
          <p:cNvPr id="19" name="Group 18" descr="Browser Reference Architectures in Azure Architecture Center. Decorative diagram shown.">
            <a:extLst>
              <a:ext uri="{FF2B5EF4-FFF2-40B4-BE49-F238E27FC236}">
                <a16:creationId xmlns:a16="http://schemas.microsoft.com/office/drawing/2014/main" id="{387154C5-BDC5-4A9B-B371-003116DFC191}"/>
              </a:ext>
            </a:extLst>
          </p:cNvPr>
          <p:cNvGrpSpPr/>
          <p:nvPr/>
        </p:nvGrpSpPr>
        <p:grpSpPr>
          <a:xfrm>
            <a:off x="5370705" y="1403640"/>
            <a:ext cx="2381710" cy="2103187"/>
            <a:chOff x="2222910" y="4193807"/>
            <a:chExt cx="2381710" cy="2103187"/>
          </a:xfrm>
        </p:grpSpPr>
        <p:sp>
          <p:nvSpPr>
            <p:cNvPr id="26" name="Oval 25">
              <a:extLst>
                <a:ext uri="{FF2B5EF4-FFF2-40B4-BE49-F238E27FC236}">
                  <a16:creationId xmlns:a16="http://schemas.microsoft.com/office/drawing/2014/main" id="{6A3A1B2E-24C6-44A5-89E3-58F594884C81}"/>
                </a:ext>
              </a:extLst>
            </p:cNvPr>
            <p:cNvSpPr/>
            <p:nvPr/>
          </p:nvSpPr>
          <p:spPr bwMode="auto">
            <a:xfrm>
              <a:off x="2867563" y="4193807"/>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06B48C2E-E651-4E00-95C8-DC19D35D0321}"/>
                </a:ext>
              </a:extLst>
            </p:cNvPr>
            <p:cNvSpPr txBox="1"/>
            <p:nvPr/>
          </p:nvSpPr>
          <p:spPr>
            <a:xfrm>
              <a:off x="2222910" y="5281331"/>
              <a:ext cx="2381710" cy="101566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
                  <a:ea typeface="+mn-ea"/>
                  <a:cs typeface="+mn-cs"/>
                </a:rPr>
                <a:t>Browse Reference Architectures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
                  <a:ea typeface="+mn-ea"/>
                  <a:cs typeface="+mn-cs"/>
                  <a:hlinkClick r:id="rId8"/>
                </a:rPr>
                <a:t>Azure Architectures</a:t>
              </a:r>
              <a:endParaRPr kumimoji="0" lang="en-US" sz="1400" b="0" i="0" u="none" strike="noStrike" kern="1200" cap="none" spc="0" normalizeH="0" baseline="0" noProof="0">
                <a:ln>
                  <a:noFill/>
                </a:ln>
                <a:solidFill>
                  <a:srgbClr val="50E6FF"/>
                </a:solidFill>
                <a:effectLst/>
                <a:uLnTx/>
                <a:uFillTx/>
                <a:latin typeface="Segoe UI "/>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 referencearch) </a:t>
              </a:r>
              <a:endParaRPr kumimoji="0" lang="en-US" sz="1100" b="0" i="0" u="none" strike="noStrike" kern="1200" cap="none" spc="0" normalizeH="0" baseline="0" noProof="0">
                <a:ln>
                  <a:noFill/>
                </a:ln>
                <a:solidFill>
                  <a:srgbClr val="50E6FF"/>
                </a:solidFill>
                <a:effectLst/>
                <a:uLnTx/>
                <a:uFillTx/>
                <a:latin typeface="Segoe UI "/>
                <a:ea typeface="+mn-ea"/>
                <a:cs typeface="+mn-cs"/>
              </a:endParaRPr>
            </a:p>
          </p:txBody>
        </p:sp>
        <p:pic>
          <p:nvPicPr>
            <p:cNvPr id="23" name="Picture 22">
              <a:extLst>
                <a:ext uri="{FF2B5EF4-FFF2-40B4-BE49-F238E27FC236}">
                  <a16:creationId xmlns:a16="http://schemas.microsoft.com/office/drawing/2014/main" id="{05EAABDD-6804-4ADD-89A6-63EBC6650A03}"/>
                </a:ext>
              </a:extLst>
            </p:cNvPr>
            <p:cNvPicPr>
              <a:picLocks noChangeAspect="1"/>
            </p:cNvPicPr>
            <p:nvPr/>
          </p:nvPicPr>
          <p:blipFill>
            <a:blip r:embed="rId9"/>
            <a:srcRect/>
            <a:stretch/>
          </p:blipFill>
          <p:spPr>
            <a:xfrm>
              <a:off x="3041911" y="4362556"/>
              <a:ext cx="601472" cy="601472"/>
            </a:xfrm>
            <a:prstGeom prst="rect">
              <a:avLst/>
            </a:prstGeom>
          </p:spPr>
        </p:pic>
      </p:grpSp>
      <p:grpSp>
        <p:nvGrpSpPr>
          <p:cNvPr id="34" name="Group 33" descr="Learn more with videos from Azure Enablement Show. Diagram of a camera in a circle is shown.">
            <a:extLst>
              <a:ext uri="{FF2B5EF4-FFF2-40B4-BE49-F238E27FC236}">
                <a16:creationId xmlns:a16="http://schemas.microsoft.com/office/drawing/2014/main" id="{6FFBDF8B-0A78-4CF5-BA82-9BC9935E771A}"/>
              </a:ext>
            </a:extLst>
          </p:cNvPr>
          <p:cNvGrpSpPr/>
          <p:nvPr/>
        </p:nvGrpSpPr>
        <p:grpSpPr>
          <a:xfrm>
            <a:off x="8135607" y="1403640"/>
            <a:ext cx="2045171" cy="1883563"/>
            <a:chOff x="429677" y="3726400"/>
            <a:chExt cx="2045171" cy="1883563"/>
          </a:xfrm>
        </p:grpSpPr>
        <p:sp>
          <p:nvSpPr>
            <p:cNvPr id="37" name="TextBox 36">
              <a:extLst>
                <a:ext uri="{FF2B5EF4-FFF2-40B4-BE49-F238E27FC236}">
                  <a16:creationId xmlns:a16="http://schemas.microsoft.com/office/drawing/2014/main" id="{F61EEBA2-2FAC-4295-B3E6-B9B2D5E1309F}"/>
                </a:ext>
              </a:extLst>
            </p:cNvPr>
            <p:cNvSpPr txBox="1"/>
            <p:nvPr/>
          </p:nvSpPr>
          <p:spPr>
            <a:xfrm>
              <a:off x="429677" y="4794355"/>
              <a:ext cx="2045171" cy="8156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Enablement Show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10"/>
                </a:rPr>
                <a:t>Channel 9 Show</a:t>
              </a:r>
              <a:endPar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(aka.ms/</a:t>
              </a:r>
              <a:r>
                <a:rPr kumimoji="0" lang="en-US" sz="1100" b="0" i="0" u="none" strike="noStrike" kern="1200" cap="none" spc="0" normalizeH="0" baseline="0" noProof="0" err="1">
                  <a:ln>
                    <a:noFill/>
                  </a:ln>
                  <a:solidFill>
                    <a:srgbClr val="0078D4"/>
                  </a:solidFill>
                  <a:effectLst/>
                  <a:uLnTx/>
                  <a:uFillTx/>
                  <a:latin typeface="Segoe UI" panose="020B0502040204020203" pitchFamily="34" charset="0"/>
                  <a:ea typeface="+mn-ea"/>
                  <a:cs typeface="+mn-cs"/>
                </a:rPr>
                <a:t>azenable</a:t>
              </a:r>
              <a:r>
                <a:rPr kumimoji="0" lang="en-US" sz="11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a:t>
              </a:r>
              <a:endParaRPr kumimoji="0" lang="en-US" sz="1100" b="0" i="0" u="none" strike="noStrike" kern="1200" cap="none" spc="0" normalizeH="0" baseline="0" noProof="0">
                <a:ln>
                  <a:noFill/>
                </a:ln>
                <a:solidFill>
                  <a:srgbClr val="0078D4"/>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9D07DC29-3894-4FDD-82E0-96520BA84CC2}"/>
                </a:ext>
              </a:extLst>
            </p:cNvPr>
            <p:cNvSpPr/>
            <p:nvPr/>
          </p:nvSpPr>
          <p:spPr bwMode="auto">
            <a:xfrm>
              <a:off x="978511" y="3726400"/>
              <a:ext cx="977663" cy="940335"/>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aphic 18" descr="Video camera">
              <a:extLst>
                <a:ext uri="{FF2B5EF4-FFF2-40B4-BE49-F238E27FC236}">
                  <a16:creationId xmlns:a16="http://schemas.microsoft.com/office/drawing/2014/main" id="{54B90212-676B-41A7-8689-884CD17DAF12}"/>
                </a:ext>
              </a:extLst>
            </p:cNvPr>
            <p:cNvGrpSpPr/>
            <p:nvPr/>
          </p:nvGrpSpPr>
          <p:grpSpPr>
            <a:xfrm>
              <a:off x="1104720" y="3798118"/>
              <a:ext cx="731520" cy="731520"/>
              <a:chOff x="977842" y="3752335"/>
              <a:chExt cx="914400" cy="914400"/>
            </a:xfrm>
          </p:grpSpPr>
          <p:sp>
            <p:nvSpPr>
              <p:cNvPr id="43" name="Freeform: Shape 42">
                <a:extLst>
                  <a:ext uri="{FF2B5EF4-FFF2-40B4-BE49-F238E27FC236}">
                    <a16:creationId xmlns:a16="http://schemas.microsoft.com/office/drawing/2014/main" id="{72841BE8-4806-4D0A-9013-718D7FE5A402}"/>
                  </a:ext>
                </a:extLst>
              </p:cNvPr>
              <p:cNvSpPr/>
              <p:nvPr/>
            </p:nvSpPr>
            <p:spPr>
              <a:xfrm>
                <a:off x="1196917" y="40380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12318BD-888C-4A6F-868F-FA7C4A4DE3ED}"/>
                  </a:ext>
                </a:extLst>
              </p:cNvPr>
              <p:cNvSpPr/>
              <p:nvPr/>
            </p:nvSpPr>
            <p:spPr>
              <a:xfrm>
                <a:off x="1196917" y="41142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231A4D2-1D32-4EFB-B184-C008E59F9F75}"/>
                  </a:ext>
                </a:extLst>
              </p:cNvPr>
              <p:cNvSpPr/>
              <p:nvPr/>
            </p:nvSpPr>
            <p:spPr>
              <a:xfrm>
                <a:off x="1158817" y="40761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3280099-C5E1-4672-B642-2971EBDA116A}"/>
                  </a:ext>
                </a:extLst>
              </p:cNvPr>
              <p:cNvSpPr/>
              <p:nvPr/>
            </p:nvSpPr>
            <p:spPr>
              <a:xfrm>
                <a:off x="1235017" y="40761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7072BB7-8E65-421D-9536-7F9A68247342}"/>
                  </a:ext>
                </a:extLst>
              </p:cNvPr>
              <p:cNvSpPr/>
              <p:nvPr/>
            </p:nvSpPr>
            <p:spPr>
              <a:xfrm>
                <a:off x="1463617" y="39999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2CD5E73-8276-4E4C-94E6-FC076805F8A4}"/>
                  </a:ext>
                </a:extLst>
              </p:cNvPr>
              <p:cNvSpPr/>
              <p:nvPr/>
            </p:nvSpPr>
            <p:spPr>
              <a:xfrm>
                <a:off x="1463617" y="40761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7BDDAE0-433B-4D59-B0F4-E58AF0A4BEF8}"/>
                  </a:ext>
                </a:extLst>
              </p:cNvPr>
              <p:cNvSpPr/>
              <p:nvPr/>
            </p:nvSpPr>
            <p:spPr>
              <a:xfrm>
                <a:off x="1425517" y="40380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AA2C984-8D9E-4AB4-8458-EF85C2672FF8}"/>
                  </a:ext>
                </a:extLst>
              </p:cNvPr>
              <p:cNvSpPr/>
              <p:nvPr/>
            </p:nvSpPr>
            <p:spPr>
              <a:xfrm>
                <a:off x="1501717" y="403808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6F62C20-4B04-44FA-8ADA-3C5C78CC5A21}"/>
                  </a:ext>
                </a:extLst>
              </p:cNvPr>
              <p:cNvSpPr/>
              <p:nvPr/>
            </p:nvSpPr>
            <p:spPr>
              <a:xfrm>
                <a:off x="1625542" y="4180960"/>
                <a:ext cx="190500" cy="323850"/>
              </a:xfrm>
              <a:custGeom>
                <a:avLst/>
                <a:gdLst>
                  <a:gd name="connsiteX0" fmla="*/ 133350 w 190500"/>
                  <a:gd name="connsiteY0" fmla="*/ 0 h 323850"/>
                  <a:gd name="connsiteX1" fmla="*/ 76200 w 190500"/>
                  <a:gd name="connsiteY1" fmla="*/ 57150 h 323850"/>
                  <a:gd name="connsiteX2" fmla="*/ 0 w 190500"/>
                  <a:gd name="connsiteY2" fmla="*/ 57150 h 323850"/>
                  <a:gd name="connsiteX3" fmla="*/ 0 w 190500"/>
                  <a:gd name="connsiteY3" fmla="*/ 266700 h 323850"/>
                  <a:gd name="connsiteX4" fmla="*/ 76200 w 190500"/>
                  <a:gd name="connsiteY4" fmla="*/ 266700 h 323850"/>
                  <a:gd name="connsiteX5" fmla="*/ 133350 w 190500"/>
                  <a:gd name="connsiteY5" fmla="*/ 323850 h 323850"/>
                  <a:gd name="connsiteX6" fmla="*/ 190500 w 190500"/>
                  <a:gd name="connsiteY6" fmla="*/ 323850 h 323850"/>
                  <a:gd name="connsiteX7" fmla="*/ 190500 w 190500"/>
                  <a:gd name="connsiteY7"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23850">
                    <a:moveTo>
                      <a:pt x="133350" y="0"/>
                    </a:moveTo>
                    <a:lnTo>
                      <a:pt x="76200" y="57150"/>
                    </a:lnTo>
                    <a:lnTo>
                      <a:pt x="0" y="57150"/>
                    </a:lnTo>
                    <a:lnTo>
                      <a:pt x="0" y="266700"/>
                    </a:lnTo>
                    <a:lnTo>
                      <a:pt x="76200" y="266700"/>
                    </a:lnTo>
                    <a:lnTo>
                      <a:pt x="133350" y="323850"/>
                    </a:lnTo>
                    <a:lnTo>
                      <a:pt x="190500" y="323850"/>
                    </a:lnTo>
                    <a:lnTo>
                      <a:pt x="190500" y="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4A71157-A0E8-42EA-84EA-BE9FE35AEB48}"/>
                  </a:ext>
                </a:extLst>
              </p:cNvPr>
              <p:cNvSpPr/>
              <p:nvPr/>
            </p:nvSpPr>
            <p:spPr>
              <a:xfrm>
                <a:off x="1054042" y="3914260"/>
                <a:ext cx="571500" cy="590550"/>
              </a:xfrm>
              <a:custGeom>
                <a:avLst/>
                <a:gdLst>
                  <a:gd name="connsiteX0" fmla="*/ 428625 w 571500"/>
                  <a:gd name="connsiteY0" fmla="*/ 228600 h 590550"/>
                  <a:gd name="connsiteX1" fmla="*/ 342900 w 571500"/>
                  <a:gd name="connsiteY1" fmla="*/ 142875 h 590550"/>
                  <a:gd name="connsiteX2" fmla="*/ 428625 w 571500"/>
                  <a:gd name="connsiteY2" fmla="*/ 57150 h 590550"/>
                  <a:gd name="connsiteX3" fmla="*/ 514350 w 571500"/>
                  <a:gd name="connsiteY3" fmla="*/ 142875 h 590550"/>
                  <a:gd name="connsiteX4" fmla="*/ 428625 w 571500"/>
                  <a:gd name="connsiteY4" fmla="*/ 228600 h 590550"/>
                  <a:gd name="connsiteX5" fmla="*/ 457200 w 571500"/>
                  <a:gd name="connsiteY5" fmla="*/ 533400 h 590550"/>
                  <a:gd name="connsiteX6" fmla="*/ 438150 w 571500"/>
                  <a:gd name="connsiteY6" fmla="*/ 514350 h 590550"/>
                  <a:gd name="connsiteX7" fmla="*/ 457200 w 571500"/>
                  <a:gd name="connsiteY7" fmla="*/ 495300 h 590550"/>
                  <a:gd name="connsiteX8" fmla="*/ 476250 w 571500"/>
                  <a:gd name="connsiteY8" fmla="*/ 514350 h 590550"/>
                  <a:gd name="connsiteX9" fmla="*/ 457200 w 571500"/>
                  <a:gd name="connsiteY9" fmla="*/ 533400 h 590550"/>
                  <a:gd name="connsiteX10" fmla="*/ 276225 w 571500"/>
                  <a:gd name="connsiteY10" fmla="*/ 266700 h 590550"/>
                  <a:gd name="connsiteX11" fmla="*/ 301943 w 571500"/>
                  <a:gd name="connsiteY11" fmla="*/ 208598 h 590550"/>
                  <a:gd name="connsiteX12" fmla="*/ 357188 w 571500"/>
                  <a:gd name="connsiteY12" fmla="*/ 266700 h 590550"/>
                  <a:gd name="connsiteX13" fmla="*/ 276225 w 571500"/>
                  <a:gd name="connsiteY13" fmla="*/ 266700 h 590550"/>
                  <a:gd name="connsiteX14" fmla="*/ 161925 w 571500"/>
                  <a:gd name="connsiteY14" fmla="*/ 266700 h 590550"/>
                  <a:gd name="connsiteX15" fmla="*/ 76200 w 571500"/>
                  <a:gd name="connsiteY15" fmla="*/ 180975 h 590550"/>
                  <a:gd name="connsiteX16" fmla="*/ 161925 w 571500"/>
                  <a:gd name="connsiteY16" fmla="*/ 95250 h 590550"/>
                  <a:gd name="connsiteX17" fmla="*/ 247650 w 571500"/>
                  <a:gd name="connsiteY17" fmla="*/ 180975 h 590550"/>
                  <a:gd name="connsiteX18" fmla="*/ 161925 w 571500"/>
                  <a:gd name="connsiteY18" fmla="*/ 266700 h 590550"/>
                  <a:gd name="connsiteX19" fmla="*/ 499110 w 571500"/>
                  <a:gd name="connsiteY19" fmla="*/ 266700 h 590550"/>
                  <a:gd name="connsiteX20" fmla="*/ 571500 w 571500"/>
                  <a:gd name="connsiteY20" fmla="*/ 142875 h 590550"/>
                  <a:gd name="connsiteX21" fmla="*/ 428625 w 571500"/>
                  <a:gd name="connsiteY21" fmla="*/ 0 h 590550"/>
                  <a:gd name="connsiteX22" fmla="*/ 288608 w 571500"/>
                  <a:gd name="connsiteY22" fmla="*/ 115253 h 590550"/>
                  <a:gd name="connsiteX23" fmla="*/ 161925 w 571500"/>
                  <a:gd name="connsiteY23" fmla="*/ 38100 h 590550"/>
                  <a:gd name="connsiteX24" fmla="*/ 19050 w 571500"/>
                  <a:gd name="connsiteY24" fmla="*/ 180975 h 590550"/>
                  <a:gd name="connsiteX25" fmla="*/ 76200 w 571500"/>
                  <a:gd name="connsiteY25" fmla="*/ 295275 h 590550"/>
                  <a:gd name="connsiteX26" fmla="*/ 76200 w 571500"/>
                  <a:gd name="connsiteY26" fmla="*/ 323850 h 590550"/>
                  <a:gd name="connsiteX27" fmla="*/ 57150 w 571500"/>
                  <a:gd name="connsiteY27" fmla="*/ 323850 h 590550"/>
                  <a:gd name="connsiteX28" fmla="*/ 38100 w 571500"/>
                  <a:gd name="connsiteY28" fmla="*/ 304800 h 590550"/>
                  <a:gd name="connsiteX29" fmla="*/ 0 w 571500"/>
                  <a:gd name="connsiteY29" fmla="*/ 304800 h 590550"/>
                  <a:gd name="connsiteX30" fmla="*/ 0 w 571500"/>
                  <a:gd name="connsiteY30" fmla="*/ 400050 h 590550"/>
                  <a:gd name="connsiteX31" fmla="*/ 38100 w 571500"/>
                  <a:gd name="connsiteY31" fmla="*/ 400050 h 590550"/>
                  <a:gd name="connsiteX32" fmla="*/ 57150 w 571500"/>
                  <a:gd name="connsiteY32" fmla="*/ 381000 h 590550"/>
                  <a:gd name="connsiteX33" fmla="*/ 76200 w 571500"/>
                  <a:gd name="connsiteY33" fmla="*/ 381000 h 590550"/>
                  <a:gd name="connsiteX34" fmla="*/ 76200 w 571500"/>
                  <a:gd name="connsiteY34" fmla="*/ 552450 h 590550"/>
                  <a:gd name="connsiteX35" fmla="*/ 114300 w 571500"/>
                  <a:gd name="connsiteY35" fmla="*/ 590550 h 590550"/>
                  <a:gd name="connsiteX36" fmla="*/ 495300 w 571500"/>
                  <a:gd name="connsiteY36" fmla="*/ 590550 h 590550"/>
                  <a:gd name="connsiteX37" fmla="*/ 533400 w 571500"/>
                  <a:gd name="connsiteY37" fmla="*/ 552450 h 590550"/>
                  <a:gd name="connsiteX38" fmla="*/ 533400 w 571500"/>
                  <a:gd name="connsiteY38" fmla="*/ 304800 h 590550"/>
                  <a:gd name="connsiteX39" fmla="*/ 499110 w 571500"/>
                  <a:gd name="connsiteY39" fmla="*/ 26670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71500" h="590550">
                    <a:moveTo>
                      <a:pt x="428625" y="228600"/>
                    </a:moveTo>
                    <a:cubicBezTo>
                      <a:pt x="381000" y="228600"/>
                      <a:pt x="342900" y="190500"/>
                      <a:pt x="342900" y="142875"/>
                    </a:cubicBezTo>
                    <a:cubicBezTo>
                      <a:pt x="342900" y="95250"/>
                      <a:pt x="381000" y="57150"/>
                      <a:pt x="428625" y="57150"/>
                    </a:cubicBezTo>
                    <a:cubicBezTo>
                      <a:pt x="476250" y="57150"/>
                      <a:pt x="514350" y="95250"/>
                      <a:pt x="514350" y="142875"/>
                    </a:cubicBezTo>
                    <a:cubicBezTo>
                      <a:pt x="514350" y="190500"/>
                      <a:pt x="476250" y="228600"/>
                      <a:pt x="428625" y="228600"/>
                    </a:cubicBezTo>
                    <a:close/>
                    <a:moveTo>
                      <a:pt x="457200" y="533400"/>
                    </a:moveTo>
                    <a:cubicBezTo>
                      <a:pt x="446723" y="533400"/>
                      <a:pt x="438150" y="524828"/>
                      <a:pt x="438150" y="514350"/>
                    </a:cubicBezTo>
                    <a:cubicBezTo>
                      <a:pt x="438150" y="503873"/>
                      <a:pt x="446723" y="495300"/>
                      <a:pt x="457200" y="495300"/>
                    </a:cubicBezTo>
                    <a:cubicBezTo>
                      <a:pt x="467678" y="495300"/>
                      <a:pt x="476250" y="503873"/>
                      <a:pt x="476250" y="514350"/>
                    </a:cubicBezTo>
                    <a:cubicBezTo>
                      <a:pt x="476250" y="524828"/>
                      <a:pt x="467678" y="533400"/>
                      <a:pt x="457200" y="533400"/>
                    </a:cubicBezTo>
                    <a:close/>
                    <a:moveTo>
                      <a:pt x="276225" y="266700"/>
                    </a:moveTo>
                    <a:cubicBezTo>
                      <a:pt x="288608" y="249555"/>
                      <a:pt x="298133" y="230505"/>
                      <a:pt x="301943" y="208598"/>
                    </a:cubicBezTo>
                    <a:cubicBezTo>
                      <a:pt x="314325" y="232410"/>
                      <a:pt x="334328" y="252413"/>
                      <a:pt x="357188" y="266700"/>
                    </a:cubicBezTo>
                    <a:lnTo>
                      <a:pt x="276225" y="266700"/>
                    </a:lnTo>
                    <a:close/>
                    <a:moveTo>
                      <a:pt x="161925" y="266700"/>
                    </a:moveTo>
                    <a:cubicBezTo>
                      <a:pt x="114300" y="266700"/>
                      <a:pt x="76200" y="228600"/>
                      <a:pt x="76200" y="180975"/>
                    </a:cubicBezTo>
                    <a:cubicBezTo>
                      <a:pt x="76200" y="133350"/>
                      <a:pt x="114300" y="95250"/>
                      <a:pt x="161925" y="95250"/>
                    </a:cubicBezTo>
                    <a:cubicBezTo>
                      <a:pt x="209550" y="95250"/>
                      <a:pt x="247650" y="133350"/>
                      <a:pt x="247650" y="180975"/>
                    </a:cubicBezTo>
                    <a:cubicBezTo>
                      <a:pt x="247650" y="228600"/>
                      <a:pt x="209550" y="266700"/>
                      <a:pt x="161925" y="266700"/>
                    </a:cubicBezTo>
                    <a:close/>
                    <a:moveTo>
                      <a:pt x="499110" y="266700"/>
                    </a:moveTo>
                    <a:cubicBezTo>
                      <a:pt x="541973" y="241935"/>
                      <a:pt x="571500" y="196215"/>
                      <a:pt x="571500" y="142875"/>
                    </a:cubicBezTo>
                    <a:cubicBezTo>
                      <a:pt x="571500" y="63818"/>
                      <a:pt x="507683" y="0"/>
                      <a:pt x="428625" y="0"/>
                    </a:cubicBezTo>
                    <a:cubicBezTo>
                      <a:pt x="359093" y="0"/>
                      <a:pt x="301943" y="49530"/>
                      <a:pt x="288608" y="115253"/>
                    </a:cubicBezTo>
                    <a:cubicBezTo>
                      <a:pt x="264795" y="69532"/>
                      <a:pt x="217170" y="38100"/>
                      <a:pt x="161925" y="38100"/>
                    </a:cubicBezTo>
                    <a:cubicBezTo>
                      <a:pt x="82868" y="38100"/>
                      <a:pt x="19050" y="101918"/>
                      <a:pt x="19050" y="180975"/>
                    </a:cubicBezTo>
                    <a:cubicBezTo>
                      <a:pt x="19050" y="227648"/>
                      <a:pt x="41910" y="268605"/>
                      <a:pt x="76200" y="295275"/>
                    </a:cubicBezTo>
                    <a:lnTo>
                      <a:pt x="76200" y="323850"/>
                    </a:lnTo>
                    <a:lnTo>
                      <a:pt x="57150" y="323850"/>
                    </a:lnTo>
                    <a:lnTo>
                      <a:pt x="38100" y="304800"/>
                    </a:lnTo>
                    <a:lnTo>
                      <a:pt x="0" y="304800"/>
                    </a:lnTo>
                    <a:lnTo>
                      <a:pt x="0" y="400050"/>
                    </a:lnTo>
                    <a:lnTo>
                      <a:pt x="38100" y="400050"/>
                    </a:lnTo>
                    <a:lnTo>
                      <a:pt x="57150" y="381000"/>
                    </a:lnTo>
                    <a:lnTo>
                      <a:pt x="76200" y="381000"/>
                    </a:lnTo>
                    <a:lnTo>
                      <a:pt x="76200" y="552450"/>
                    </a:lnTo>
                    <a:cubicBezTo>
                      <a:pt x="76200" y="573405"/>
                      <a:pt x="93345" y="590550"/>
                      <a:pt x="114300" y="590550"/>
                    </a:cubicBezTo>
                    <a:lnTo>
                      <a:pt x="495300" y="590550"/>
                    </a:lnTo>
                    <a:cubicBezTo>
                      <a:pt x="516255" y="590550"/>
                      <a:pt x="533400" y="573405"/>
                      <a:pt x="533400" y="552450"/>
                    </a:cubicBezTo>
                    <a:lnTo>
                      <a:pt x="533400" y="304800"/>
                    </a:lnTo>
                    <a:cubicBezTo>
                      <a:pt x="533400" y="284798"/>
                      <a:pt x="518160" y="268605"/>
                      <a:pt x="499110" y="26670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0" name="Group 59" descr="Review Design principles in Azure Architected Center. Decorative diagram shown">
            <a:extLst>
              <a:ext uri="{FF2B5EF4-FFF2-40B4-BE49-F238E27FC236}">
                <a16:creationId xmlns:a16="http://schemas.microsoft.com/office/drawing/2014/main" id="{8A31B675-A1D5-421F-832D-0D5B3B1B9BDB}"/>
              </a:ext>
            </a:extLst>
          </p:cNvPr>
          <p:cNvGrpSpPr/>
          <p:nvPr/>
        </p:nvGrpSpPr>
        <p:grpSpPr>
          <a:xfrm>
            <a:off x="1776747" y="4102040"/>
            <a:ext cx="2268710" cy="2063520"/>
            <a:chOff x="980741" y="3901445"/>
            <a:chExt cx="2268710" cy="2063520"/>
          </a:xfrm>
        </p:grpSpPr>
        <p:sp>
          <p:nvSpPr>
            <p:cNvPr id="12" name="Oval 11">
              <a:extLst>
                <a:ext uri="{FF2B5EF4-FFF2-40B4-BE49-F238E27FC236}">
                  <a16:creationId xmlns:a16="http://schemas.microsoft.com/office/drawing/2014/main" id="{1083C133-AC28-4A0B-8F09-6E198A1955DC}"/>
                </a:ext>
              </a:extLst>
            </p:cNvPr>
            <p:cNvSpPr/>
            <p:nvPr/>
          </p:nvSpPr>
          <p:spPr bwMode="auto">
            <a:xfrm>
              <a:off x="1626265" y="3901445"/>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9C7DBB85-5895-4FB4-A3A8-2BCA6498EEDE}"/>
                </a:ext>
              </a:extLst>
            </p:cNvPr>
            <p:cNvSpPr txBox="1"/>
            <p:nvPr/>
          </p:nvSpPr>
          <p:spPr>
            <a:xfrm>
              <a:off x="980741" y="4980080"/>
              <a:ext cx="2268710"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
                  <a:ea typeface="+mn-ea"/>
                  <a:cs typeface="+mn-cs"/>
                </a:rPr>
                <a:t>Review Design Principles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
                  <a:ea typeface="+mn-ea"/>
                  <a:cs typeface="+mn-cs"/>
                  <a:hlinkClick r:id="rId11"/>
                </a:rPr>
                <a:t>Well-Architected Design Principles</a:t>
              </a:r>
              <a:endParaRPr kumimoji="0" lang="en-US" sz="1400" b="0" i="0" u="none" strike="noStrike" kern="1200" cap="none" spc="0" normalizeH="0" baseline="0" noProof="0">
                <a:ln>
                  <a:noFill/>
                </a:ln>
                <a:solidFill>
                  <a:srgbClr val="50E6FF"/>
                </a:solidFill>
                <a:effectLst/>
                <a:uLnTx/>
                <a:uFillTx/>
                <a:latin typeface="Segoe UI "/>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 designprinciples) </a:t>
              </a:r>
            </a:p>
          </p:txBody>
        </p:sp>
        <p:pic>
          <p:nvPicPr>
            <p:cNvPr id="17" name="Picture 16">
              <a:extLst>
                <a:ext uri="{FF2B5EF4-FFF2-40B4-BE49-F238E27FC236}">
                  <a16:creationId xmlns:a16="http://schemas.microsoft.com/office/drawing/2014/main" id="{C527133A-B911-403A-B8F6-0DCDB557701E}"/>
                </a:ext>
              </a:extLst>
            </p:cNvPr>
            <p:cNvPicPr>
              <a:picLocks noChangeAspect="1"/>
            </p:cNvPicPr>
            <p:nvPr/>
          </p:nvPicPr>
          <p:blipFill>
            <a:blip r:embed="rId12"/>
            <a:stretch>
              <a:fillRect/>
            </a:stretch>
          </p:blipFill>
          <p:spPr>
            <a:xfrm>
              <a:off x="1817916" y="4246970"/>
              <a:ext cx="594360" cy="259786"/>
            </a:xfrm>
            <a:prstGeom prst="rect">
              <a:avLst/>
            </a:prstGeom>
          </p:spPr>
        </p:pic>
      </p:grpSp>
      <p:grpSp>
        <p:nvGrpSpPr>
          <p:cNvPr id="5" name="Group 4" descr="Review documentation for Well-architected Framework. Diagram of a document in a circle is shown">
            <a:extLst>
              <a:ext uri="{FF2B5EF4-FFF2-40B4-BE49-F238E27FC236}">
                <a16:creationId xmlns:a16="http://schemas.microsoft.com/office/drawing/2014/main" id="{6F3A5FA7-53E6-4F76-8CE6-06E1EE1933BD}"/>
              </a:ext>
            </a:extLst>
          </p:cNvPr>
          <p:cNvGrpSpPr/>
          <p:nvPr/>
        </p:nvGrpSpPr>
        <p:grpSpPr>
          <a:xfrm>
            <a:off x="4349826" y="4102040"/>
            <a:ext cx="2381710" cy="1883563"/>
            <a:chOff x="3537701" y="1173670"/>
            <a:chExt cx="2381710" cy="1883563"/>
          </a:xfrm>
        </p:grpSpPr>
        <p:sp>
          <p:nvSpPr>
            <p:cNvPr id="20" name="TextBox 19">
              <a:extLst>
                <a:ext uri="{FF2B5EF4-FFF2-40B4-BE49-F238E27FC236}">
                  <a16:creationId xmlns:a16="http://schemas.microsoft.com/office/drawing/2014/main" id="{F1013BD4-2EAA-4ED4-ACED-51F7F3E01A4D}"/>
                </a:ext>
              </a:extLst>
            </p:cNvPr>
            <p:cNvSpPr txBox="1"/>
            <p:nvPr/>
          </p:nvSpPr>
          <p:spPr>
            <a:xfrm>
              <a:off x="3537701" y="2241625"/>
              <a:ext cx="2381710" cy="8156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Review the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13"/>
                </a:rPr>
                <a:t>Azure Well-Architected Framework</a:t>
              </a:r>
              <a:endPar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mn-cs"/>
                </a:rPr>
                <a:t>(aka.ms/wellarchitected/framework) </a:t>
              </a:r>
            </a:p>
          </p:txBody>
        </p:sp>
        <p:sp>
          <p:nvSpPr>
            <p:cNvPr id="29" name="Oval 28">
              <a:extLst>
                <a:ext uri="{FF2B5EF4-FFF2-40B4-BE49-F238E27FC236}">
                  <a16:creationId xmlns:a16="http://schemas.microsoft.com/office/drawing/2014/main" id="{9A578768-973A-4CDC-AE5E-358E5C47F772}"/>
                </a:ext>
              </a:extLst>
            </p:cNvPr>
            <p:cNvSpPr/>
            <p:nvPr/>
          </p:nvSpPr>
          <p:spPr bwMode="auto">
            <a:xfrm>
              <a:off x="4226231" y="1173670"/>
              <a:ext cx="977663" cy="940335"/>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65B0EE65-0985-4C8F-A676-B0A2278BD1DF}"/>
                </a:ext>
              </a:extLst>
            </p:cNvPr>
            <p:cNvPicPr>
              <a:picLocks noChangeAspect="1"/>
            </p:cNvPicPr>
            <p:nvPr/>
          </p:nvPicPr>
          <p:blipFill>
            <a:blip r:embed="rId14"/>
            <a:stretch>
              <a:fillRect/>
            </a:stretch>
          </p:blipFill>
          <p:spPr>
            <a:xfrm>
              <a:off x="4569475" y="1391990"/>
              <a:ext cx="318163" cy="462714"/>
            </a:xfrm>
            <a:prstGeom prst="rect">
              <a:avLst/>
            </a:prstGeom>
          </p:spPr>
        </p:pic>
      </p:grpSp>
      <p:grpSp>
        <p:nvGrpSpPr>
          <p:cNvPr id="69" name="Group 68" descr="Engage with Azure Partners. Diagram of two individuals in a circle is shown. ">
            <a:extLst>
              <a:ext uri="{FF2B5EF4-FFF2-40B4-BE49-F238E27FC236}">
                <a16:creationId xmlns:a16="http://schemas.microsoft.com/office/drawing/2014/main" id="{3BC7780C-E9F4-4F60-B15B-FB5CE2A8DC9E}"/>
              </a:ext>
            </a:extLst>
          </p:cNvPr>
          <p:cNvGrpSpPr/>
          <p:nvPr/>
        </p:nvGrpSpPr>
        <p:grpSpPr>
          <a:xfrm>
            <a:off x="7035905" y="4102040"/>
            <a:ext cx="2045171" cy="1819036"/>
            <a:chOff x="5661968" y="-111278"/>
            <a:chExt cx="2045171" cy="1819036"/>
          </a:xfrm>
        </p:grpSpPr>
        <p:sp>
          <p:nvSpPr>
            <p:cNvPr id="62" name="TextBox 61">
              <a:extLst>
                <a:ext uri="{FF2B5EF4-FFF2-40B4-BE49-F238E27FC236}">
                  <a16:creationId xmlns:a16="http://schemas.microsoft.com/office/drawing/2014/main" id="{D8DDFB84-A648-4FBB-BA9E-F7D5FB931188}"/>
                </a:ext>
              </a:extLst>
            </p:cNvPr>
            <p:cNvSpPr txBox="1"/>
            <p:nvPr/>
          </p:nvSpPr>
          <p:spPr>
            <a:xfrm>
              <a:off x="5661968" y="999872"/>
              <a:ext cx="2045171" cy="70788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Engage a 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rPr>
                <a:t>Azure Partners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5" name="Group 64">
              <a:extLst>
                <a:ext uri="{FF2B5EF4-FFF2-40B4-BE49-F238E27FC236}">
                  <a16:creationId xmlns:a16="http://schemas.microsoft.com/office/drawing/2014/main" id="{1A25371F-F4AD-4528-B2D2-F7FE8C9BAD1F}"/>
                </a:ext>
              </a:extLst>
            </p:cNvPr>
            <p:cNvGrpSpPr/>
            <p:nvPr/>
          </p:nvGrpSpPr>
          <p:grpSpPr>
            <a:xfrm>
              <a:off x="6195722" y="-111278"/>
              <a:ext cx="977663" cy="940334"/>
              <a:chOff x="3067382" y="1516642"/>
              <a:chExt cx="977663" cy="940334"/>
            </a:xfrm>
          </p:grpSpPr>
          <p:pic>
            <p:nvPicPr>
              <p:cNvPr id="66" name="Picture 65">
                <a:extLst>
                  <a:ext uri="{FF2B5EF4-FFF2-40B4-BE49-F238E27FC236}">
                    <a16:creationId xmlns:a16="http://schemas.microsoft.com/office/drawing/2014/main" id="{78C1E9F9-7D51-4F9D-964E-877060C3C528}"/>
                  </a:ext>
                </a:extLst>
              </p:cNvPr>
              <p:cNvPicPr>
                <a:picLocks noChangeAspect="1"/>
              </p:cNvPicPr>
              <p:nvPr/>
            </p:nvPicPr>
            <p:blipFill>
              <a:blip r:embed="rId15"/>
              <a:stretch>
                <a:fillRect/>
              </a:stretch>
            </p:blipFill>
            <p:spPr>
              <a:xfrm>
                <a:off x="3324856" y="1755452"/>
                <a:ext cx="462714" cy="462714"/>
              </a:xfrm>
              <a:prstGeom prst="rect">
                <a:avLst/>
              </a:prstGeom>
            </p:spPr>
          </p:pic>
          <p:sp>
            <p:nvSpPr>
              <p:cNvPr id="67" name="Oval 66">
                <a:extLst>
                  <a:ext uri="{FF2B5EF4-FFF2-40B4-BE49-F238E27FC236}">
                    <a16:creationId xmlns:a16="http://schemas.microsoft.com/office/drawing/2014/main" id="{99FCB0CD-2F92-449E-B0ED-06933A67DD2B}"/>
                  </a:ext>
                </a:extLst>
              </p:cNvPr>
              <p:cNvSpPr/>
              <p:nvPr/>
            </p:nvSpPr>
            <p:spPr bwMode="auto">
              <a:xfrm>
                <a:off x="3067382" y="1516642"/>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0" name="Group 69" descr="Find MCS offers. Diagram of an individual on a desk in a circle shown">
            <a:extLst>
              <a:ext uri="{FF2B5EF4-FFF2-40B4-BE49-F238E27FC236}">
                <a16:creationId xmlns:a16="http://schemas.microsoft.com/office/drawing/2014/main" id="{A568971B-58E4-45A9-8511-D7888C4EA13A}"/>
              </a:ext>
            </a:extLst>
          </p:cNvPr>
          <p:cNvGrpSpPr/>
          <p:nvPr/>
        </p:nvGrpSpPr>
        <p:grpSpPr>
          <a:xfrm>
            <a:off x="9385446" y="4102040"/>
            <a:ext cx="2330639" cy="1733855"/>
            <a:chOff x="8317706" y="-111278"/>
            <a:chExt cx="2330639" cy="1733855"/>
          </a:xfrm>
        </p:grpSpPr>
        <p:sp>
          <p:nvSpPr>
            <p:cNvPr id="63" name="TextBox 62">
              <a:extLst>
                <a:ext uri="{FF2B5EF4-FFF2-40B4-BE49-F238E27FC236}">
                  <a16:creationId xmlns:a16="http://schemas.microsoft.com/office/drawing/2014/main" id="{F80DF8C5-B2BE-4FC9-9B38-26342ADED53E}"/>
                </a:ext>
              </a:extLst>
            </p:cNvPr>
            <p:cNvSpPr txBox="1"/>
            <p:nvPr/>
          </p:nvSpPr>
          <p:spPr>
            <a:xfrm>
              <a:off x="8317706" y="976246"/>
              <a:ext cx="2330639"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Find Service Offers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E8FF"/>
                  </a:solidFill>
                  <a:effectLst/>
                  <a:uLnTx/>
                  <a:uFillTx/>
                  <a:latin typeface="Segoe UI"/>
                  <a:ea typeface="Segoe UI" pitchFamily="34" charset="0"/>
                  <a:cs typeface="Segoe UI"/>
                </a:rPr>
                <a:t>MS Consulting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a:ea typeface="Segoe UI" pitchFamily="34" charset="0"/>
                  <a:cs typeface="Segoe UI"/>
                </a:rPr>
                <a:t>(aka.ms/WAFServices)</a:t>
              </a:r>
              <a:endParaRPr kumimoji="0" lang="en-US" sz="1800" b="0" i="0" u="none" strike="noStrike" kern="1200" cap="none" spc="0" normalizeH="0" baseline="0" noProof="0">
                <a:ln>
                  <a:noFill/>
                </a:ln>
                <a:solidFill>
                  <a:schemeClr val="accent1"/>
                </a:solidFill>
                <a:effectLst/>
                <a:uLnTx/>
                <a:uFillTx/>
                <a:latin typeface="Segoe UI"/>
                <a:ea typeface="Segoe UI" pitchFamily="34" charset="0"/>
                <a:cs typeface="Segoe UI"/>
              </a:endParaRPr>
            </a:p>
          </p:txBody>
        </p:sp>
        <p:sp>
          <p:nvSpPr>
            <p:cNvPr id="64" name="Oval 63">
              <a:extLst>
                <a:ext uri="{FF2B5EF4-FFF2-40B4-BE49-F238E27FC236}">
                  <a16:creationId xmlns:a16="http://schemas.microsoft.com/office/drawing/2014/main" id="{784E38A3-46F2-47A4-9102-629C3B257822}"/>
                </a:ext>
              </a:extLst>
            </p:cNvPr>
            <p:cNvSpPr/>
            <p:nvPr/>
          </p:nvSpPr>
          <p:spPr bwMode="auto">
            <a:xfrm>
              <a:off x="8994194" y="-111278"/>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67">
              <a:extLst>
                <a:ext uri="{FF2B5EF4-FFF2-40B4-BE49-F238E27FC236}">
                  <a16:creationId xmlns:a16="http://schemas.microsoft.com/office/drawing/2014/main" id="{7193DB97-E254-4770-AF60-31CCA961EAC4}"/>
                </a:ext>
              </a:extLst>
            </p:cNvPr>
            <p:cNvPicPr>
              <a:picLocks noChangeAspect="1"/>
            </p:cNvPicPr>
            <p:nvPr/>
          </p:nvPicPr>
          <p:blipFill>
            <a:blip r:embed="rId16"/>
            <a:stretch>
              <a:fillRect/>
            </a:stretch>
          </p:blipFill>
          <p:spPr>
            <a:xfrm>
              <a:off x="9251668" y="126850"/>
              <a:ext cx="462714" cy="462714"/>
            </a:xfrm>
            <a:prstGeom prst="rect">
              <a:avLst/>
            </a:prstGeom>
          </p:spPr>
        </p:pic>
      </p:grpSp>
    </p:spTree>
    <p:custDataLst>
      <p:tags r:id="rId1"/>
    </p:custDataLst>
    <p:extLst>
      <p:ext uri="{BB962C8B-B14F-4D97-AF65-F5344CB8AC3E}">
        <p14:creationId xmlns:p14="http://schemas.microsoft.com/office/powerpoint/2010/main" val="1666650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4B59C9-B050-4DAE-A095-6BA4B595CFE0}"/>
              </a:ext>
            </a:extLst>
          </p:cNvPr>
          <p:cNvSpPr>
            <a:spLocks noGrp="1"/>
          </p:cNvSpPr>
          <p:nvPr>
            <p:ph type="title"/>
          </p:nvPr>
        </p:nvSpPr>
        <p:spPr>
          <a:xfrm>
            <a:off x="584025" y="3152001"/>
            <a:ext cx="4161981" cy="553998"/>
          </a:xfrm>
        </p:spPr>
        <p:txBody>
          <a:bodyPr wrap="square" anchor="ctr">
            <a:normAutofit/>
          </a:bodyPr>
          <a:lstStyle/>
          <a:p>
            <a:r>
              <a:rPr lang="en-US"/>
              <a:t>Thank you!</a:t>
            </a:r>
          </a:p>
        </p:txBody>
      </p:sp>
    </p:spTree>
    <p:extLst>
      <p:ext uri="{BB962C8B-B14F-4D97-AF65-F5344CB8AC3E}">
        <p14:creationId xmlns:p14="http://schemas.microsoft.com/office/powerpoint/2010/main" val="42480455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4B59C9-B050-4DAE-A095-6BA4B595CFE0}"/>
              </a:ext>
            </a:extLst>
          </p:cNvPr>
          <p:cNvSpPr>
            <a:spLocks noGrp="1"/>
          </p:cNvSpPr>
          <p:nvPr>
            <p:ph type="title"/>
          </p:nvPr>
        </p:nvSpPr>
        <p:spPr>
          <a:xfrm>
            <a:off x="584025" y="3152001"/>
            <a:ext cx="4161981" cy="1683950"/>
          </a:xfrm>
        </p:spPr>
        <p:txBody>
          <a:bodyPr wrap="square" anchor="ctr">
            <a:normAutofit/>
          </a:bodyPr>
          <a:lstStyle/>
          <a:p>
            <a:r>
              <a:rPr lang="en-US" dirty="0"/>
              <a:t>Additional Supporting slides</a:t>
            </a:r>
          </a:p>
        </p:txBody>
      </p:sp>
    </p:spTree>
    <p:extLst>
      <p:ext uri="{BB962C8B-B14F-4D97-AF65-F5344CB8AC3E}">
        <p14:creationId xmlns:p14="http://schemas.microsoft.com/office/powerpoint/2010/main" val="352562480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5995" y="620428"/>
            <a:ext cx="11306469" cy="765402"/>
          </a:xfrm>
        </p:spPr>
        <p:txBody>
          <a:bodyPr/>
          <a:lstStyle/>
          <a:p>
            <a:r>
              <a:rPr lang="en-US" sz="3600" b="1">
                <a:solidFill>
                  <a:schemeClr val="accent5"/>
                </a:solidFill>
                <a:cs typeface="Segoe UI Semilight"/>
              </a:rPr>
              <a:t>Well-Architected</a:t>
            </a:r>
            <a:r>
              <a:rPr lang="en-US" sz="4000">
                <a:solidFill>
                  <a:schemeClr val="accent5"/>
                </a:solidFill>
              </a:rPr>
              <a:t> </a:t>
            </a:r>
            <a:r>
              <a:rPr lang="en-US" sz="3600" b="1">
                <a:solidFill>
                  <a:schemeClr val="accent5"/>
                </a:solidFill>
                <a:cs typeface="Segoe UI Semilight"/>
              </a:rPr>
              <a:t>Review</a:t>
            </a:r>
            <a:br>
              <a:rPr lang="en-US" sz="3600" b="1">
                <a:solidFill>
                  <a:schemeClr val="accent5"/>
                </a:solidFill>
                <a:cs typeface="Segoe UI Semilight"/>
              </a:rPr>
            </a:br>
            <a:r>
              <a:rPr lang="en-US" sz="2400" b="1" i="1">
                <a:solidFill>
                  <a:schemeClr val="accent1"/>
                </a:solidFill>
                <a:cs typeface="Segoe UI Semilight"/>
              </a:rPr>
              <a:t>Online Tool</a:t>
            </a:r>
            <a:endParaRPr lang="en-US" sz="3600" b="1" i="1">
              <a:solidFill>
                <a:schemeClr val="accent1"/>
              </a:solidFill>
              <a:cs typeface="Segoe UI Semilight"/>
            </a:endParaRPr>
          </a:p>
        </p:txBody>
      </p:sp>
      <p:sp>
        <p:nvSpPr>
          <p:cNvPr id="6" name="Text Placeholder 5">
            <a:extLst>
              <a:ext uri="{FF2B5EF4-FFF2-40B4-BE49-F238E27FC236}">
                <a16:creationId xmlns:a16="http://schemas.microsoft.com/office/drawing/2014/main" id="{2F02CD62-A165-4CC8-825F-5DCF5FEE6DA0}"/>
              </a:ext>
            </a:extLst>
          </p:cNvPr>
          <p:cNvSpPr>
            <a:spLocks noGrp="1"/>
          </p:cNvSpPr>
          <p:nvPr>
            <p:ph type="body" sz="quarter" idx="10"/>
          </p:nvPr>
        </p:nvSpPr>
        <p:spPr>
          <a:xfrm>
            <a:off x="499855" y="1746488"/>
            <a:ext cx="5253041" cy="1682512"/>
          </a:xfrm>
        </p:spPr>
        <p:txBody>
          <a:bodyPr/>
          <a:lstStyle/>
          <a:p>
            <a:pPr marL="0" lvl="0" indent="0">
              <a:lnSpc>
                <a:spcPct val="100000"/>
              </a:lnSpc>
              <a:spcAft>
                <a:spcPts val="1600"/>
              </a:spcAft>
              <a:buNone/>
            </a:pPr>
            <a:r>
              <a:rPr lang="en-US" sz="2000">
                <a:solidFill>
                  <a:schemeClr val="bg1"/>
                </a:solidFill>
              </a:rPr>
              <a:t>Assess your workloads using the tenets found in the </a:t>
            </a:r>
            <a:r>
              <a:rPr lang="en-US" sz="2000">
                <a:solidFill>
                  <a:schemeClr val="accent5"/>
                </a:solidFill>
              </a:rPr>
              <a:t>Microsoft Azure Well-Architected Framework</a:t>
            </a:r>
            <a:r>
              <a:rPr lang="en-US" sz="2000">
                <a:solidFill>
                  <a:schemeClr val="bg1"/>
                </a:solidFill>
              </a:rPr>
              <a:t>:</a:t>
            </a:r>
          </a:p>
          <a:p>
            <a:pPr>
              <a:lnSpc>
                <a:spcPct val="100000"/>
              </a:lnSpc>
              <a:spcAft>
                <a:spcPts val="1600"/>
              </a:spcAft>
            </a:pPr>
            <a:r>
              <a:rPr lang="en-US" sz="1800" noProof="0">
                <a:solidFill>
                  <a:schemeClr val="bg1"/>
                </a:solidFill>
              </a:rPr>
              <a:t>Understand the Well-Architected level of your workload environment.</a:t>
            </a:r>
            <a:endParaRPr lang="en-US">
              <a:solidFill>
                <a:schemeClr val="bg1"/>
              </a:solidFill>
            </a:endParaRPr>
          </a:p>
        </p:txBody>
      </p:sp>
      <p:pic>
        <p:nvPicPr>
          <p:cNvPr id="7" name="Picture 6" descr="Web interfase image, showing Well-Architected Review sample results">
            <a:extLst>
              <a:ext uri="{FF2B5EF4-FFF2-40B4-BE49-F238E27FC236}">
                <a16:creationId xmlns:a16="http://schemas.microsoft.com/office/drawing/2014/main" id="{905CAE9C-65ED-478D-A94F-10899450E9D7}"/>
              </a:ext>
            </a:extLst>
          </p:cNvPr>
          <p:cNvPicPr>
            <a:picLocks noChangeAspect="1"/>
          </p:cNvPicPr>
          <p:nvPr/>
        </p:nvPicPr>
        <p:blipFill rotWithShape="1">
          <a:blip r:embed="rId3"/>
          <a:srcRect l="9029" t="39904" r="50474" b="41103"/>
          <a:stretch/>
        </p:blipFill>
        <p:spPr>
          <a:xfrm>
            <a:off x="938681" y="3549629"/>
            <a:ext cx="4375391" cy="1368047"/>
          </a:xfrm>
          <a:prstGeom prst="rect">
            <a:avLst/>
          </a:prstGeom>
          <a:ln>
            <a:solidFill>
              <a:schemeClr val="accent1">
                <a:lumMod val="90000"/>
              </a:schemeClr>
            </a:solidFill>
          </a:ln>
        </p:spPr>
      </p:pic>
      <p:sp>
        <p:nvSpPr>
          <p:cNvPr id="15" name="TextBox 14">
            <a:extLst>
              <a:ext uri="{FF2B5EF4-FFF2-40B4-BE49-F238E27FC236}">
                <a16:creationId xmlns:a16="http://schemas.microsoft.com/office/drawing/2014/main" id="{C8D3FC14-FE5F-4E5C-A37D-47D10B0CB61B}"/>
              </a:ext>
            </a:extLst>
          </p:cNvPr>
          <p:cNvSpPr txBox="1"/>
          <p:nvPr/>
        </p:nvSpPr>
        <p:spPr>
          <a:xfrm>
            <a:off x="366355" y="5013571"/>
            <a:ext cx="5742874" cy="646331"/>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1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Access guidance for next steps of your workload improvement process.</a:t>
            </a:r>
          </a:p>
        </p:txBody>
      </p:sp>
      <p:pic>
        <p:nvPicPr>
          <p:cNvPr id="4" name="Picture 3" descr="Web interfase image, showing Well-Architected Review initial page">
            <a:extLst>
              <a:ext uri="{FF2B5EF4-FFF2-40B4-BE49-F238E27FC236}">
                <a16:creationId xmlns:a16="http://schemas.microsoft.com/office/drawing/2014/main" id="{D71A41DA-DF25-4F7E-8F50-DC9F5235F4CA}"/>
              </a:ext>
            </a:extLst>
          </p:cNvPr>
          <p:cNvPicPr>
            <a:picLocks noChangeAspect="1"/>
          </p:cNvPicPr>
          <p:nvPr/>
        </p:nvPicPr>
        <p:blipFill>
          <a:blip r:embed="rId4"/>
          <a:stretch>
            <a:fillRect/>
          </a:stretch>
        </p:blipFill>
        <p:spPr>
          <a:xfrm>
            <a:off x="6877929" y="240660"/>
            <a:ext cx="4947716" cy="5770193"/>
          </a:xfrm>
          <a:prstGeom prst="rect">
            <a:avLst/>
          </a:prstGeom>
        </p:spPr>
      </p:pic>
      <p:sp>
        <p:nvSpPr>
          <p:cNvPr id="9" name="TextBox 8">
            <a:extLst>
              <a:ext uri="{FF2B5EF4-FFF2-40B4-BE49-F238E27FC236}">
                <a16:creationId xmlns:a16="http://schemas.microsoft.com/office/drawing/2014/main" id="{5CFEE899-390C-4F90-ACBF-0A848BB892CB}"/>
              </a:ext>
            </a:extLst>
          </p:cNvPr>
          <p:cNvSpPr txBox="1"/>
          <p:nvPr/>
        </p:nvSpPr>
        <p:spPr>
          <a:xfrm>
            <a:off x="340732" y="6309563"/>
            <a:ext cx="6739466"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5"/>
              </a:rPr>
              <a:t>aka.ms/wellarchitected/review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20398535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5995" y="620428"/>
            <a:ext cx="11306469" cy="414344"/>
          </a:xfrm>
        </p:spPr>
        <p:txBody>
          <a:bodyPr/>
          <a:lstStyle/>
          <a:p>
            <a:r>
              <a:rPr lang="en-US" sz="3600" b="1">
                <a:solidFill>
                  <a:schemeClr val="accent5"/>
                </a:solidFill>
                <a:cs typeface="Segoe UI Semilight"/>
              </a:rPr>
              <a:t>Azure</a:t>
            </a:r>
            <a:r>
              <a:rPr lang="en-US" sz="4000">
                <a:solidFill>
                  <a:schemeClr val="accent5"/>
                </a:solidFill>
              </a:rPr>
              <a:t> </a:t>
            </a:r>
            <a:r>
              <a:rPr lang="en-US" sz="3600" b="1">
                <a:solidFill>
                  <a:schemeClr val="accent5"/>
                </a:solidFill>
                <a:cs typeface="Segoe UI Semilight"/>
              </a:rPr>
              <a:t>Advisor</a:t>
            </a: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383260" y="1287149"/>
            <a:ext cx="3284731" cy="4396678"/>
          </a:xfrm>
        </p:spPr>
        <p:txBody>
          <a:bodyPr lIns="0" tIns="91440" rIns="91440" bIns="91440">
            <a:noAutofit/>
          </a:bodyPr>
          <a:lstStyle/>
          <a:p>
            <a:pPr marL="0" indent="0">
              <a:lnSpc>
                <a:spcPct val="100000"/>
              </a:lnSpc>
              <a:spcAft>
                <a:spcPts val="1600"/>
              </a:spcAft>
              <a:buNone/>
            </a:pPr>
            <a:r>
              <a:rPr lang="en-US" sz="2000">
                <a:solidFill>
                  <a:schemeClr val="bg1"/>
                </a:solidFill>
              </a:rPr>
              <a:t>Practical recommendations based on your usage and configurations, such as:</a:t>
            </a:r>
            <a:endParaRPr lang="en-US" sz="1600">
              <a:solidFill>
                <a:schemeClr val="bg1"/>
              </a:solidFill>
            </a:endParaRPr>
          </a:p>
          <a:p>
            <a:pPr marL="461963" indent="-231775">
              <a:lnSpc>
                <a:spcPct val="100000"/>
              </a:lnSpc>
              <a:spcAft>
                <a:spcPts val="1600"/>
              </a:spcAft>
              <a:buSzPct val="100000"/>
            </a:pPr>
            <a:r>
              <a:rPr lang="en-US" sz="1600">
                <a:solidFill>
                  <a:schemeClr val="accent5"/>
                </a:solidFill>
              </a:rPr>
              <a:t>Create</a:t>
            </a:r>
            <a:r>
              <a:rPr lang="en-US" sz="1600">
                <a:solidFill>
                  <a:schemeClr val="bg1"/>
                </a:solidFill>
              </a:rPr>
              <a:t> Azure Service Health alerts.</a:t>
            </a:r>
          </a:p>
          <a:p>
            <a:pPr marL="461963" indent="-231775">
              <a:lnSpc>
                <a:spcPct val="100000"/>
              </a:lnSpc>
              <a:spcAft>
                <a:spcPts val="1600"/>
              </a:spcAft>
              <a:buSzPct val="100000"/>
            </a:pPr>
            <a:r>
              <a:rPr lang="en-US" sz="1600">
                <a:solidFill>
                  <a:schemeClr val="accent5"/>
                </a:solidFill>
              </a:rPr>
              <a:t>Delete and re-create </a:t>
            </a:r>
            <a:r>
              <a:rPr lang="en-US" sz="1600">
                <a:solidFill>
                  <a:schemeClr val="bg1"/>
                </a:solidFill>
              </a:rPr>
              <a:t>your pool to remove a deprecated internal component.</a:t>
            </a:r>
          </a:p>
          <a:p>
            <a:pPr marL="461963" indent="-231775">
              <a:lnSpc>
                <a:spcPct val="100000"/>
              </a:lnSpc>
              <a:spcAft>
                <a:spcPts val="1600"/>
              </a:spcAft>
              <a:buSzPct val="100000"/>
            </a:pPr>
            <a:r>
              <a:rPr lang="en-US" sz="1600">
                <a:solidFill>
                  <a:schemeClr val="accent5"/>
                </a:solidFill>
              </a:rPr>
              <a:t>Repair</a:t>
            </a:r>
            <a:r>
              <a:rPr lang="en-US" sz="1600">
                <a:solidFill>
                  <a:schemeClr val="bg1"/>
                </a:solidFill>
              </a:rPr>
              <a:t> invalid log alert rules.</a:t>
            </a:r>
          </a:p>
          <a:p>
            <a:pPr marL="461963" indent="-231775">
              <a:lnSpc>
                <a:spcPct val="100000"/>
              </a:lnSpc>
              <a:spcAft>
                <a:spcPts val="1600"/>
              </a:spcAft>
              <a:buSzPct val="100000"/>
            </a:pPr>
            <a:r>
              <a:rPr lang="en-US" sz="1600">
                <a:solidFill>
                  <a:schemeClr val="accent5"/>
                </a:solidFill>
              </a:rPr>
              <a:t>Design</a:t>
            </a:r>
            <a:r>
              <a:rPr lang="en-US" sz="1600">
                <a:solidFill>
                  <a:schemeClr val="bg1"/>
                </a:solidFill>
              </a:rPr>
              <a:t> your storage accounts to prevent reaching the maximum subscription limit.</a:t>
            </a:r>
          </a:p>
          <a:p>
            <a:pPr marL="0" indent="0">
              <a:lnSpc>
                <a:spcPct val="100000"/>
              </a:lnSpc>
              <a:spcAft>
                <a:spcPts val="1600"/>
              </a:spcAft>
              <a:buNone/>
            </a:pPr>
            <a:endParaRPr lang="en-US" sz="1600">
              <a:solidFill>
                <a:schemeClr val="bg1"/>
              </a:solidFill>
            </a:endParaRPr>
          </a:p>
        </p:txBody>
      </p:sp>
      <p:pic>
        <p:nvPicPr>
          <p:cNvPr id="16" name="Picture 2" descr="Web interfase image, showing Azure Advisor service in Azure Portal">
            <a:extLst>
              <a:ext uri="{FF2B5EF4-FFF2-40B4-BE49-F238E27FC236}">
                <a16:creationId xmlns:a16="http://schemas.microsoft.com/office/drawing/2014/main" id="{082B2B28-AF45-4038-89B9-E50846864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772"/>
          <a:stretch/>
        </p:blipFill>
        <p:spPr bwMode="auto">
          <a:xfrm>
            <a:off x="4644736" y="270164"/>
            <a:ext cx="7547264" cy="58475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DBE48E-3DF5-445D-A352-418CB627AF4A}"/>
              </a:ext>
              <a:ext uri="{C183D7F6-B498-43B3-948B-1728B52AA6E4}">
                <adec:decorative xmlns:adec="http://schemas.microsoft.com/office/drawing/2017/decorative" val="0"/>
              </a:ext>
            </a:extLst>
          </p:cNvPr>
          <p:cNvSpPr txBox="1"/>
          <p:nvPr/>
        </p:nvSpPr>
        <p:spPr>
          <a:xfrm>
            <a:off x="802361" y="6433947"/>
            <a:ext cx="107835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Azure.com: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ms/advisor</a:t>
            </a:r>
            <a:r>
              <a:rPr kumimoji="0" lang="en-US" sz="1400" b="0" i="0" strike="noStrike" kern="1200" cap="none" spc="0" normalizeH="0" baseline="0" noProof="0">
                <a:ln>
                  <a:noFill/>
                </a:ln>
                <a:solidFill>
                  <a:srgbClr val="50E6FF"/>
                </a:solidFill>
                <a:effectLst/>
                <a:uLnTx/>
                <a:uFillTx/>
                <a:latin typeface="Segoe UI"/>
                <a:ea typeface="+mn-ea"/>
                <a:cs typeface="Times New Roman" panose="02020603050405020304" pitchFamily="18" charset="0"/>
              </a:rPr>
              <a:t>                                </a:t>
            </a: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Tool: </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aka.ms/</a:t>
            </a:r>
            <a:r>
              <a:rPr kumimoji="0" lang="en-US" sz="1400" b="0" i="0" strike="noStrike" kern="1200" cap="none" spc="0" normalizeH="0" baseline="0" noProof="0" err="1">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azureadvisor</a:t>
            </a:r>
            <a:r>
              <a:rPr lang="en-US" sz="1400">
                <a:solidFill>
                  <a:srgbClr val="50E6FF"/>
                </a:solidFill>
                <a:latin typeface="Segoe UI"/>
                <a:cs typeface="Times New Roman" panose="02020603050405020304" pitchFamily="18" charset="0"/>
              </a:rPr>
              <a:t>                                       </a:t>
            </a:r>
            <a:r>
              <a:rPr kumimoji="0" lang="en-US" sz="1400" b="0" i="0" strike="noStrike" kern="1200" cap="none" spc="0" normalizeH="0" baseline="0" noProof="0">
                <a:ln>
                  <a:noFill/>
                </a:ln>
                <a:solidFill>
                  <a:schemeClr val="bg2"/>
                </a:solidFill>
                <a:effectLst/>
                <a:uLnTx/>
                <a:uFillTx/>
                <a:latin typeface="Segoe UI"/>
                <a:ea typeface="+mn-ea"/>
                <a:cs typeface="Times New Roman" panose="02020603050405020304" pitchFamily="18" charset="0"/>
              </a:rPr>
              <a:t>Do</a:t>
            </a:r>
            <a:r>
              <a:rPr kumimoji="0" lang="en-US" sz="1400" b="0" i="0" strike="noStrike" kern="1200" cap="none" spc="0" normalizeH="0" baseline="0" noProof="0">
                <a:ln>
                  <a:noFill/>
                </a:ln>
                <a:solidFill>
                  <a:srgbClr val="FFFFFF"/>
                </a:solidFill>
                <a:effectLst/>
                <a:uLnTx/>
                <a:uFillTx/>
                <a:latin typeface="Segoe UI"/>
                <a:ea typeface="+mn-ea"/>
                <a:cs typeface="Times New Roman" panose="02020603050405020304" pitchFamily="18" charset="0"/>
              </a:rPr>
              <a:t>cumentation</a:t>
            </a: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ms/docs/advisor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p:txBody>
      </p:sp>
    </p:spTree>
    <p:extLst>
      <p:ext uri="{BB962C8B-B14F-4D97-AF65-F5344CB8AC3E}">
        <p14:creationId xmlns:p14="http://schemas.microsoft.com/office/powerpoint/2010/main" val="216380116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1145506"/>
          </a:xfrm>
        </p:spPr>
        <p:txBody>
          <a:bodyPr/>
          <a:lstStyle/>
          <a:p>
            <a:pPr>
              <a:lnSpc>
                <a:spcPct val="100000"/>
              </a:lnSpc>
            </a:pPr>
            <a:r>
              <a:rPr lang="en-US" sz="3600" b="1">
                <a:solidFill>
                  <a:schemeClr val="accent5"/>
                </a:solidFill>
                <a:cs typeface="Segoe UI Semilight"/>
              </a:rPr>
              <a:t>Advisor Score</a:t>
            </a:r>
            <a:br>
              <a:rPr lang="en-US" sz="3600" b="1">
                <a:solidFill>
                  <a:srgbClr val="0070C0"/>
                </a:solidFill>
                <a:cs typeface="Segoe UI Semilight"/>
              </a:rPr>
            </a:br>
            <a:r>
              <a:rPr lang="en-US" sz="1800">
                <a:solidFill>
                  <a:schemeClr val="bg1"/>
                </a:solidFill>
                <a:latin typeface="+mn-lt"/>
                <a:cs typeface="Segoe UI Semilight"/>
              </a:rPr>
              <a:t>A core feature of Azure Advisor that aggregates</a:t>
            </a:r>
            <a:br>
              <a:rPr lang="en-US" sz="1800">
                <a:solidFill>
                  <a:schemeClr val="bg1"/>
                </a:solidFill>
                <a:latin typeface="+mn-lt"/>
                <a:cs typeface="Segoe UI Semilight"/>
              </a:rPr>
            </a:br>
            <a:r>
              <a:rPr lang="en-US" sz="1800">
                <a:solidFill>
                  <a:schemeClr val="bg1"/>
                </a:solidFill>
                <a:latin typeface="+mn-lt"/>
                <a:cs typeface="Segoe UI Semilight"/>
              </a:rPr>
              <a:t>recommendations into a simple, actionable score. </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2" y="5867877"/>
            <a:ext cx="4566896"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Azure.com: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ms/advisor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Tool: </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aka.ms/</a:t>
            </a:r>
            <a:r>
              <a:rPr kumimoji="0" lang="en-US" sz="1400" b="0" i="0" u="sng" strike="noStrike" kern="1200" cap="none" spc="0" normalizeH="0" baseline="0" noProof="0" err="1">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azureadvisor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ms/docs/advisor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4839573" cy="3365537"/>
          </a:xfrm>
        </p:spPr>
        <p:txBody>
          <a:bodyPr lIns="0" tIns="91440" rIns="91440" bIns="91440">
            <a:noAutofit/>
          </a:bodyPr>
          <a:lstStyle/>
          <a:p>
            <a:pPr marL="0" indent="0">
              <a:lnSpc>
                <a:spcPct val="100000"/>
              </a:lnSpc>
              <a:spcAft>
                <a:spcPts val="1600"/>
              </a:spcAft>
              <a:buNone/>
            </a:pPr>
            <a:r>
              <a:rPr lang="en-US" sz="2000">
                <a:solidFill>
                  <a:schemeClr val="bg1"/>
                </a:solidFill>
              </a:rPr>
              <a:t>Personalized and actionable best practice recommendations, including how to:</a:t>
            </a:r>
            <a:endParaRPr lang="en-US" sz="1600">
              <a:solidFill>
                <a:schemeClr val="bg1"/>
              </a:solidFill>
            </a:endParaRPr>
          </a:p>
          <a:p>
            <a:pPr>
              <a:lnSpc>
                <a:spcPct val="100000"/>
              </a:lnSpc>
              <a:spcAft>
                <a:spcPts val="1600"/>
              </a:spcAft>
              <a:buFont typeface="Wingdings" panose="05000000000000000000" pitchFamily="2" charset="2"/>
              <a:buChar char="§"/>
            </a:pPr>
            <a:r>
              <a:rPr lang="en-US" sz="1600">
                <a:solidFill>
                  <a:schemeClr val="accent5"/>
                </a:solidFill>
              </a:rPr>
              <a:t>Improve the posture of your workloads </a:t>
            </a:r>
            <a:r>
              <a:rPr lang="en-US" sz="1600">
                <a:solidFill>
                  <a:schemeClr val="bg1"/>
                </a:solidFill>
              </a:rPr>
              <a:t>and </a:t>
            </a:r>
            <a:r>
              <a:rPr lang="en-US" sz="1600">
                <a:solidFill>
                  <a:schemeClr val="accent5"/>
                </a:solidFill>
              </a:rPr>
              <a:t>optimize your Azure deployments</a:t>
            </a:r>
            <a:r>
              <a:rPr lang="en-US" sz="1600">
                <a:solidFill>
                  <a:schemeClr val="bg1"/>
                </a:solidFill>
              </a:rPr>
              <a:t>.</a:t>
            </a:r>
          </a:p>
          <a:p>
            <a:pPr>
              <a:lnSpc>
                <a:spcPct val="100000"/>
              </a:lnSpc>
              <a:spcAft>
                <a:spcPts val="1600"/>
              </a:spcAft>
              <a:buFont typeface="Wingdings" panose="05000000000000000000" pitchFamily="2" charset="2"/>
              <a:buChar char="§"/>
            </a:pPr>
            <a:r>
              <a:rPr lang="en-US" sz="1600">
                <a:solidFill>
                  <a:schemeClr val="bg1"/>
                </a:solidFill>
              </a:rPr>
              <a:t>Proactively </a:t>
            </a:r>
            <a:r>
              <a:rPr lang="en-US" sz="1600">
                <a:solidFill>
                  <a:schemeClr val="accent5"/>
                </a:solidFill>
              </a:rPr>
              <a:t>prevent top issues </a:t>
            </a:r>
            <a:r>
              <a:rPr lang="en-US" sz="1600">
                <a:solidFill>
                  <a:schemeClr val="bg1"/>
                </a:solidFill>
              </a:rPr>
              <a:t>by following best practices.</a:t>
            </a:r>
          </a:p>
          <a:p>
            <a:pPr>
              <a:lnSpc>
                <a:spcPct val="100000"/>
              </a:lnSpc>
              <a:spcAft>
                <a:spcPts val="1600"/>
              </a:spcAft>
              <a:buFont typeface="Wingdings" panose="05000000000000000000" pitchFamily="2" charset="2"/>
              <a:buChar char="§"/>
            </a:pPr>
            <a:r>
              <a:rPr lang="en-US" sz="1600">
                <a:solidFill>
                  <a:schemeClr val="accent5"/>
                </a:solidFill>
              </a:rPr>
              <a:t>Assess your Azure workloads </a:t>
            </a:r>
            <a:r>
              <a:rPr lang="en-US" sz="1600">
                <a:solidFill>
                  <a:schemeClr val="bg1"/>
                </a:solidFill>
              </a:rPr>
              <a:t>against the five pillars of the Microsoft Azure Well-Architected Framework.</a:t>
            </a:r>
          </a:p>
        </p:txBody>
      </p:sp>
      <p:pic>
        <p:nvPicPr>
          <p:cNvPr id="1026" name="Picture 2" descr="Screenshot that shows the Advisor Score page.">
            <a:extLst>
              <a:ext uri="{FF2B5EF4-FFF2-40B4-BE49-F238E27FC236}">
                <a16:creationId xmlns:a16="http://schemas.microsoft.com/office/drawing/2014/main" id="{37B7B6D8-842C-4080-9890-05C4AF8A6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006916"/>
            <a:ext cx="12192000" cy="619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271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1D172-7FEE-4BDB-BA67-9A2159883989}"/>
              </a:ext>
              <a:ext uri="{C183D7F6-B498-43B3-948B-1728B52AA6E4}">
                <adec:decorative xmlns:adec="http://schemas.microsoft.com/office/drawing/2017/decorative" val="1"/>
              </a:ext>
            </a:extLst>
          </p:cNvPr>
          <p:cNvSpPr/>
          <p:nvPr/>
        </p:nvSpPr>
        <p:spPr bwMode="auto">
          <a:xfrm>
            <a:off x="1386348" y="2281272"/>
            <a:ext cx="9419303" cy="2438845"/>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231106"/>
          </a:xfrm>
        </p:spPr>
        <p:txBody>
          <a:bodyPr/>
          <a:lstStyle/>
          <a:p>
            <a:pPr algn="ctr"/>
            <a:r>
              <a:rPr lang="en-US" sz="4000"/>
              <a:t>Building well-architected workloads is a </a:t>
            </a:r>
            <a:br>
              <a:rPr lang="en-US" sz="4000"/>
            </a:br>
            <a:r>
              <a:rPr lang="en-US" sz="4000" b="1">
                <a:solidFill>
                  <a:schemeClr val="accent1"/>
                </a:solidFill>
                <a:latin typeface="+mn-lt"/>
              </a:rPr>
              <a:t>shared responsibility</a:t>
            </a:r>
          </a:p>
        </p:txBody>
      </p:sp>
      <p:sp>
        <p:nvSpPr>
          <p:cNvPr id="5" name="TextBox 4">
            <a:extLst>
              <a:ext uri="{FF2B5EF4-FFF2-40B4-BE49-F238E27FC236}">
                <a16:creationId xmlns:a16="http://schemas.microsoft.com/office/drawing/2014/main" id="{E3EBDA00-BACC-49C6-A8D9-0BF9335256CF}"/>
              </a:ext>
            </a:extLst>
          </p:cNvPr>
          <p:cNvSpPr txBox="1"/>
          <p:nvPr/>
        </p:nvSpPr>
        <p:spPr>
          <a:xfrm>
            <a:off x="1546432" y="2384880"/>
            <a:ext cx="1345721" cy="553998"/>
          </a:xfrm>
          <a:prstGeom prst="rect">
            <a:avLst/>
          </a:prstGeom>
          <a:noFill/>
        </p:spPr>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Scope of</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a:ea typeface="+mn-ea"/>
                <a:cs typeface="+mn-cs"/>
              </a:rPr>
              <a:t>Well-Architected </a:t>
            </a:r>
            <a:br>
              <a:rPr kumimoji="0" lang="en-US" sz="1200" b="1" i="0" u="none" strike="noStrike" kern="1200" cap="none" spc="0" normalizeH="0" baseline="0" noProof="0">
                <a:ln>
                  <a:noFill/>
                </a:ln>
                <a:solidFill>
                  <a:srgbClr val="50E6FF"/>
                </a:solidFill>
                <a:effectLst/>
                <a:uLnTx/>
                <a:uFillTx/>
                <a:latin typeface="Segoe UI"/>
                <a:ea typeface="+mn-ea"/>
                <a:cs typeface="+mn-cs"/>
              </a:rPr>
            </a:br>
            <a:r>
              <a:rPr kumimoji="0" lang="en-US" sz="1200" b="1" i="0" u="none" strike="noStrike" kern="1200" cap="none" spc="0" normalizeH="0" baseline="0" noProof="0">
                <a:ln>
                  <a:noFill/>
                </a:ln>
                <a:solidFill>
                  <a:srgbClr val="50E6FF"/>
                </a:solidFill>
                <a:effectLst/>
                <a:uLnTx/>
                <a:uFillTx/>
                <a:latin typeface="Segoe UI"/>
                <a:ea typeface="+mn-ea"/>
                <a:cs typeface="+mn-cs"/>
              </a:rPr>
              <a:t>Assessments</a:t>
            </a:r>
            <a:endParaRPr kumimoji="0" lang="en-US" sz="1200" b="1" i="0" u="none" strike="noStrike" kern="1200" cap="none" spc="0" normalizeH="0" baseline="0" noProof="0">
              <a:ln>
                <a:noFill/>
              </a:ln>
              <a:solidFill>
                <a:srgbClr val="50E6FF"/>
              </a:solidFill>
              <a:effectLst/>
              <a:uLnTx/>
              <a:uFillTx/>
              <a:latin typeface="Segoe UI"/>
              <a:ea typeface="+mn-ea"/>
              <a:cs typeface="Segoe UI"/>
            </a:endParaRPr>
          </a:p>
        </p:txBody>
      </p:sp>
      <p:sp>
        <p:nvSpPr>
          <p:cNvPr id="6" name="Rectangle 5">
            <a:extLst>
              <a:ext uri="{FF2B5EF4-FFF2-40B4-BE49-F238E27FC236}">
                <a16:creationId xmlns:a16="http://schemas.microsoft.com/office/drawing/2014/main" id="{66C2F490-0FCA-49BD-8DDC-1E138D9A478E}"/>
              </a:ext>
            </a:extLst>
          </p:cNvPr>
          <p:cNvSpPr/>
          <p:nvPr/>
        </p:nvSpPr>
        <p:spPr>
          <a:xfrm>
            <a:off x="2985533" y="2543356"/>
            <a:ext cx="672484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a:ln>
                  <a:noFill/>
                </a:ln>
                <a:solidFill>
                  <a:srgbClr val="50E6FF"/>
                </a:solidFill>
                <a:effectLst/>
                <a:uLnTx/>
                <a:uFillTx/>
                <a:latin typeface="Segoe UI Semibold"/>
                <a:ea typeface="+mn-ea"/>
                <a:cs typeface="Calibri" panose="020F0502020204030204" pitchFamily="34" charset="0"/>
              </a:rPr>
              <a:t>Customer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Customer</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workload</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built on the Azure platform</a:t>
            </a:r>
          </a:p>
        </p:txBody>
      </p:sp>
      <p:cxnSp>
        <p:nvCxnSpPr>
          <p:cNvPr id="9" name="Straight Connector 8">
            <a:extLst>
              <a:ext uri="{FF2B5EF4-FFF2-40B4-BE49-F238E27FC236}">
                <a16:creationId xmlns:a16="http://schemas.microsoft.com/office/drawing/2014/main" id="{3430A0C9-E3E5-47DB-8098-7BDD333E02E3}"/>
              </a:ext>
              <a:ext uri="{C183D7F6-B498-43B3-948B-1728B52AA6E4}">
                <adec:decorative xmlns:adec="http://schemas.microsoft.com/office/drawing/2017/decorative" val="1"/>
              </a:ext>
            </a:extLst>
          </p:cNvPr>
          <p:cNvCxnSpPr/>
          <p:nvPr/>
        </p:nvCxnSpPr>
        <p:spPr>
          <a:xfrm>
            <a:off x="2741519" y="3247761"/>
            <a:ext cx="6724844"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D4A7C27-B887-45D2-B2F7-1DAEC543BD34}"/>
              </a:ext>
            </a:extLst>
          </p:cNvPr>
          <p:cNvSpPr/>
          <p:nvPr/>
        </p:nvSpPr>
        <p:spPr>
          <a:xfrm>
            <a:off x="1386347" y="3686366"/>
            <a:ext cx="9419303"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a:ln>
                  <a:noFill/>
                </a:ln>
                <a:solidFill>
                  <a:srgbClr val="50E6FF"/>
                </a:solidFill>
                <a:effectLst/>
                <a:uLnTx/>
                <a:uFillTx/>
                <a:latin typeface="Segoe UI Semibold"/>
                <a:ea typeface="+mn-ea"/>
                <a:cs typeface="Calibri" panose="020F0502020204030204" pitchFamily="34" charset="0"/>
              </a:rPr>
              <a:t>Platform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a customer</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enables </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to ensure security, reliability, operability, performance</a:t>
            </a:r>
          </a:p>
        </p:txBody>
      </p:sp>
      <p:cxnSp>
        <p:nvCxnSpPr>
          <p:cNvPr id="14" name="Straight Connector 13">
            <a:extLst>
              <a:ext uri="{FF2B5EF4-FFF2-40B4-BE49-F238E27FC236}">
                <a16:creationId xmlns:a16="http://schemas.microsoft.com/office/drawing/2014/main" id="{FD96ABA6-780E-4D44-BB2A-568231D47820}"/>
              </a:ext>
              <a:ext uri="{C183D7F6-B498-43B3-948B-1728B52AA6E4}">
                <adec:decorative xmlns:adec="http://schemas.microsoft.com/office/drawing/2017/decorative" val="1"/>
              </a:ext>
            </a:extLst>
          </p:cNvPr>
          <p:cNvCxnSpPr/>
          <p:nvPr/>
        </p:nvCxnSpPr>
        <p:spPr>
          <a:xfrm>
            <a:off x="1709523" y="4392423"/>
            <a:ext cx="883278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51EB48-685D-4A05-8E1E-454A31E89E3F}"/>
              </a:ext>
            </a:extLst>
          </p:cNvPr>
          <p:cNvSpPr/>
          <p:nvPr/>
        </p:nvSpPr>
        <p:spPr>
          <a:xfrm>
            <a:off x="1554458" y="4856857"/>
            <a:ext cx="9300354"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a:ln>
                  <a:noFill/>
                </a:ln>
                <a:solidFill>
                  <a:srgbClr val="50E6FF"/>
                </a:solidFill>
                <a:effectLst/>
                <a:uLnTx/>
                <a:uFillTx/>
                <a:latin typeface="Segoe UI Semibold"/>
                <a:ea typeface="+mn-ea"/>
                <a:cs typeface="Calibri" panose="020F0502020204030204" pitchFamily="34" charset="0"/>
              </a:rPr>
              <a:t>Platform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Core capabilities </a:t>
            </a:r>
            <a:r>
              <a:rPr kumimoji="0" lang="en-US" sz="1500" b="1"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built into the Azure platform </a:t>
            </a:r>
            <a:r>
              <a:rPr kumimoji="0" lang="en-US" sz="1500" b="0" i="0" u="none" strike="noStrike" kern="1200" cap="none" spc="0" normalizeH="0" baseline="0" noProof="0">
                <a:ln>
                  <a:noFill/>
                </a:ln>
                <a:solidFill>
                  <a:srgbClr val="FFFFFF"/>
                </a:solidFill>
                <a:effectLst/>
                <a:uLnTx/>
                <a:uFillTx/>
                <a:latin typeface="Segoe UI"/>
                <a:ea typeface="+mn-ea"/>
                <a:cs typeface="Calibri" panose="020F0502020204030204" pitchFamily="34" charset="0"/>
              </a:rPr>
              <a:t>– how the foundation is designed, operated, and monitored</a:t>
            </a:r>
          </a:p>
        </p:txBody>
      </p:sp>
      <p:cxnSp>
        <p:nvCxnSpPr>
          <p:cNvPr id="20" name="Straight Connector 19">
            <a:extLst>
              <a:ext uri="{FF2B5EF4-FFF2-40B4-BE49-F238E27FC236}">
                <a16:creationId xmlns:a16="http://schemas.microsoft.com/office/drawing/2014/main" id="{1E597D24-2EF5-4588-B02E-C336CEE05803}"/>
              </a:ext>
              <a:ext uri="{C183D7F6-B498-43B3-948B-1728B52AA6E4}">
                <adec:decorative xmlns:adec="http://schemas.microsoft.com/office/drawing/2017/decorative" val="1"/>
              </a:ext>
            </a:extLst>
          </p:cNvPr>
          <p:cNvCxnSpPr>
            <a:cxnSpLocks/>
          </p:cNvCxnSpPr>
          <p:nvPr/>
        </p:nvCxnSpPr>
        <p:spPr>
          <a:xfrm flipV="1">
            <a:off x="1709523" y="5876751"/>
            <a:ext cx="8832788" cy="521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85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705D0D-0401-4168-ABBD-72CA0F6F9C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solidFill>
                <a:latin typeface="Segoe UI Semibold"/>
                <a:cs typeface="Segoe UI Semibold"/>
              </a:rPr>
              <a:t>Documentation</a:t>
            </a:r>
            <a:endParaRPr lang="en-US">
              <a:solidFill>
                <a:schemeClr val="accent1"/>
              </a:solidFill>
              <a:latin typeface="Segoe UI Semibold" panose="020B0702040204020203" pitchFamily="34" charset="0"/>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Architecture Center</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285670"/>
            <a:ext cx="5872190" cy="313932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a:solidFill>
                <a:srgbClr val="171717"/>
              </a:solidFill>
              <a:latin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indent="0">
              <a:buNone/>
            </a:pPr>
            <a:endParaRPr lang="en-US" sz="1200">
              <a:solidFill>
                <a:srgbClr val="171717"/>
              </a:solidFill>
              <a:latin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indent="0">
              <a:buNone/>
            </a:pPr>
            <a:r>
              <a:rPr lang="en-US">
                <a:hlinkClick r:id="rId5"/>
              </a:rPr>
              <a:t>https://aka</a:t>
            </a:r>
            <a:r>
              <a:rPr lang="en-US" b="0" i="0">
                <a:effectLst/>
                <a:hlinkClick r:id="rId5"/>
              </a:rPr>
              <a:t>.ms/</a:t>
            </a:r>
            <a:r>
              <a:rPr lang="en-US">
                <a:hlinkClick r:id="rId5"/>
              </a:rPr>
              <a:t>architecture</a:t>
            </a:r>
            <a:endParaRPr lang="en-US">
              <a:cs typeface="Calibri"/>
            </a:endParaRPr>
          </a:p>
          <a:p>
            <a:pPr marL="0" indent="0">
              <a:buNone/>
            </a:pPr>
            <a:endParaRPr lang="en-US" b="0" i="0">
              <a:effectLst/>
              <a:cs typeface="Calibri"/>
            </a:endParaRPr>
          </a:p>
          <a:p>
            <a:pPr marL="0" indent="0">
              <a:buNone/>
            </a:pPr>
            <a:endParaRPr lang="en-US">
              <a:cs typeface="Calibri"/>
            </a:endParaRPr>
          </a:p>
          <a:p>
            <a:pPr marL="0" indent="0">
              <a:buNone/>
            </a:pPr>
            <a:endParaRPr lang="en-US">
              <a:cs typeface="Calibri"/>
            </a:endParaRPr>
          </a:p>
        </p:txBody>
      </p:sp>
      <p:grpSp>
        <p:nvGrpSpPr>
          <p:cNvPr id="4" name="Group 3" descr="Web interfase image, showing Azure Architecture Center">
            <a:extLst>
              <a:ext uri="{FF2B5EF4-FFF2-40B4-BE49-F238E27FC236}">
                <a16:creationId xmlns:a16="http://schemas.microsoft.com/office/drawing/2014/main" id="{684DBE91-F2CA-493E-92B0-2B7AE14348C1}"/>
              </a:ext>
            </a:extLst>
          </p:cNvPr>
          <p:cNvGrpSpPr/>
          <p:nvPr/>
        </p:nvGrpSpPr>
        <p:grpSpPr>
          <a:xfrm>
            <a:off x="6762750" y="1171575"/>
            <a:ext cx="5429250" cy="4514850"/>
            <a:chOff x="6762750" y="1171575"/>
            <a:chExt cx="5429250" cy="4514850"/>
          </a:xfrm>
        </p:grpSpPr>
        <p:pic>
          <p:nvPicPr>
            <p:cNvPr id="2" name="Picture 1" descr="Web interfase image, showing Azure Architecture Center">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descr="Web interfase image, showing Azure Archi">
              <a:extLst>
                <a:ext uri="{FF2B5EF4-FFF2-40B4-BE49-F238E27FC236}">
                  <a16:creationId xmlns:a16="http://schemas.microsoft.com/office/drawing/2014/main" id="{F864C206-EB4F-4E74-90AA-6354EE26FEA8}"/>
                </a:ext>
              </a:extLst>
            </p:cNvPr>
            <p:cNvPicPr>
              <a:picLocks noChangeAspect="1"/>
            </p:cNvPicPr>
            <p:nvPr/>
          </p:nvPicPr>
          <p:blipFill rotWithShape="1">
            <a:blip r:embed="rId7"/>
            <a:srcRect r="33218" b="21306"/>
            <a:stretch/>
          </p:blipFill>
          <p:spPr>
            <a:xfrm>
              <a:off x="7593771" y="1349775"/>
              <a:ext cx="4598229" cy="3448071"/>
            </a:xfrm>
            <a:prstGeom prst="rect">
              <a:avLst/>
            </a:prstGeom>
          </p:spPr>
        </p:pic>
      </p:grpSp>
    </p:spTree>
    <p:extLst>
      <p:ext uri="{BB962C8B-B14F-4D97-AF65-F5344CB8AC3E}">
        <p14:creationId xmlns:p14="http://schemas.microsoft.com/office/powerpoint/2010/main" val="13743727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4B92899-BA79-4AF5-81FA-1297FF6E69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solidFill>
                <a:latin typeface="Segoe UI Semibold"/>
                <a:cs typeface="Segoe UI Semibold"/>
              </a:rPr>
              <a:t>Documentation</a:t>
            </a:r>
            <a:endParaRPr lang="en-US">
              <a:solidFill>
                <a:schemeClr val="accent1"/>
              </a:solidFill>
              <a:latin typeface="Segoe UI Semibold" panose="020B0702040204020203" pitchFamily="34" charset="0"/>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Well-Architected Framework</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718193"/>
            <a:ext cx="5041169" cy="27067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a:solidFill>
                <a:srgbClr val="171717"/>
              </a:solidFill>
              <a:latin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indent="0">
              <a:buNone/>
            </a:pPr>
            <a:endParaRPr lang="en-US" sz="1200">
              <a:solidFill>
                <a:srgbClr val="171717"/>
              </a:solidFill>
              <a:latin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indent="0">
              <a:buNone/>
            </a:pPr>
            <a:r>
              <a:rPr lang="en-US">
                <a:hlinkClick r:id="rId5"/>
              </a:rPr>
              <a:t>https://aka</a:t>
            </a:r>
            <a:r>
              <a:rPr lang="en-US" b="0" i="0">
                <a:effectLst/>
                <a:hlinkClick r:id="rId5"/>
              </a:rPr>
              <a:t>.ms/wellarchitected/f</a:t>
            </a:r>
            <a:r>
              <a:rPr lang="en-US">
                <a:hlinkClick r:id="rId5"/>
              </a:rPr>
              <a:t>ramework</a:t>
            </a:r>
            <a:endParaRPr lang="en-US" b="0" i="0">
              <a:effectLst/>
              <a:cs typeface="Calibri"/>
            </a:endParaRPr>
          </a:p>
          <a:p>
            <a:pPr marL="0" indent="0">
              <a:buNone/>
            </a:pPr>
            <a:endParaRPr lang="en-US">
              <a:cs typeface="Calibri"/>
            </a:endParaRPr>
          </a:p>
          <a:p>
            <a:pPr marL="0" indent="0">
              <a:buNone/>
            </a:pPr>
            <a:endParaRPr lang="en-US">
              <a:cs typeface="Calibri"/>
            </a:endParaRPr>
          </a:p>
        </p:txBody>
      </p:sp>
      <p:grpSp>
        <p:nvGrpSpPr>
          <p:cNvPr id="3" name="Group 2" descr="Web interfase image, showing Well-Architected Framework in Azure Docs">
            <a:extLst>
              <a:ext uri="{FF2B5EF4-FFF2-40B4-BE49-F238E27FC236}">
                <a16:creationId xmlns:a16="http://schemas.microsoft.com/office/drawing/2014/main" id="{953FEB3F-66D8-4382-AAED-48D4976089DB}"/>
              </a:ext>
            </a:extLst>
          </p:cNvPr>
          <p:cNvGrpSpPr/>
          <p:nvPr/>
        </p:nvGrpSpPr>
        <p:grpSpPr>
          <a:xfrm>
            <a:off x="6762750" y="1171575"/>
            <a:ext cx="5429250" cy="4514850"/>
            <a:chOff x="6762750" y="1171575"/>
            <a:chExt cx="5429250" cy="451485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a:extLst>
                <a:ext uri="{FF2B5EF4-FFF2-40B4-BE49-F238E27FC236}">
                  <a16:creationId xmlns:a16="http://schemas.microsoft.com/office/drawing/2014/main" id="{41D4EF64-1EA1-4521-BAE5-DCB2135E91BB}"/>
                </a:ext>
              </a:extLst>
            </p:cNvPr>
            <p:cNvPicPr>
              <a:picLocks noChangeAspect="1"/>
            </p:cNvPicPr>
            <p:nvPr/>
          </p:nvPicPr>
          <p:blipFill>
            <a:blip r:embed="rId7"/>
            <a:stretch>
              <a:fillRect/>
            </a:stretch>
          </p:blipFill>
          <p:spPr>
            <a:xfrm>
              <a:off x="7624899" y="1349775"/>
              <a:ext cx="4542096" cy="3457634"/>
            </a:xfrm>
            <a:prstGeom prst="rect">
              <a:avLst/>
            </a:prstGeom>
          </p:spPr>
        </p:pic>
      </p:grpSp>
    </p:spTree>
    <p:extLst>
      <p:ext uri="{BB962C8B-B14F-4D97-AF65-F5344CB8AC3E}">
        <p14:creationId xmlns:p14="http://schemas.microsoft.com/office/powerpoint/2010/main" val="19437769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983D953C-5332-4032-8420-2FD6D46C27A1}"/>
              </a:ext>
            </a:extLst>
          </p:cNvPr>
          <p:cNvSpPr txBox="1">
            <a:spLocks noGrp="1"/>
          </p:cNvSpPr>
          <p:nvPr>
            <p:ph type="title" idx="4294967295"/>
          </p:nvPr>
        </p:nvSpPr>
        <p:spPr>
          <a:xfrm>
            <a:off x="625757" y="347148"/>
            <a:ext cx="9351446"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Semibold"/>
                <a:ea typeface="+mn-ea"/>
                <a:cs typeface="Segoe UI Semibold"/>
              </a:rPr>
              <a:t>Well-architected solutions </a:t>
            </a:r>
            <a:r>
              <a:rPr kumimoji="0" lang="en-US" sz="3600" b="1" i="0" u="none" strike="noStrike" kern="1200" cap="none" spc="0" normalizeH="0" baseline="0" noProof="0">
                <a:ln>
                  <a:noFill/>
                </a:ln>
                <a:solidFill>
                  <a:srgbClr val="4BE8FF"/>
                </a:solidFill>
                <a:effectLst/>
                <a:uLnTx/>
                <a:uFillTx/>
                <a:latin typeface="Segoe UI Semibold"/>
                <a:ea typeface="+mn-ea"/>
                <a:cs typeface="Segoe UI Semibold"/>
              </a:rPr>
              <a:t>enable—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4BE8FF"/>
                </a:solidFill>
                <a:effectLst/>
                <a:uLnTx/>
                <a:uFillTx/>
                <a:latin typeface="Segoe UI Semibold"/>
                <a:ea typeface="+mn-ea"/>
                <a:cs typeface="Segoe UI Semibold"/>
              </a:rPr>
              <a:t>cost optimization</a:t>
            </a:r>
          </a:p>
        </p:txBody>
      </p:sp>
      <p:sp>
        <p:nvSpPr>
          <p:cNvPr id="5" name="TextBox 4">
            <a:extLst>
              <a:ext uri="{FF2B5EF4-FFF2-40B4-BE49-F238E27FC236}">
                <a16:creationId xmlns:a16="http://schemas.microsoft.com/office/drawing/2014/main" id="{B562D6DF-19D6-413B-8C3D-B7C6EE23D988}"/>
              </a:ext>
            </a:extLst>
          </p:cNvPr>
          <p:cNvSpPr txBox="1"/>
          <p:nvPr/>
        </p:nvSpPr>
        <p:spPr>
          <a:xfrm>
            <a:off x="622316" y="2063814"/>
            <a:ext cx="5779259" cy="615553"/>
          </a:xfrm>
          <a:prstGeom prst="rect">
            <a:avLst/>
          </a:prstGeom>
          <a:noFill/>
        </p:spPr>
        <p:txBody>
          <a:bodyPr wrap="square" lIns="0" tIns="0" rIns="0" bIns="0" rtlCol="0">
            <a:spAutoFit/>
          </a:bodyPr>
          <a:lstStyle/>
          <a:p>
            <a:r>
              <a:rPr lang="en-US" sz="2000">
                <a:latin typeface="+mj-lt"/>
              </a:rPr>
              <a:t>It’s more </a:t>
            </a:r>
            <a:r>
              <a:rPr lang="en-US" sz="2000" b="1">
                <a:latin typeface="Segoe UI Semibold"/>
                <a:cs typeface="Segoe UI Semibold"/>
              </a:rPr>
              <a:t>critical</a:t>
            </a:r>
            <a:r>
              <a:rPr lang="en-US" sz="2000">
                <a:latin typeface="+mj-lt"/>
              </a:rPr>
              <a:t> than ever for customers to </a:t>
            </a:r>
            <a:r>
              <a:rPr lang="en-US" sz="2000" b="1">
                <a:latin typeface="Segoe UI Semibold"/>
                <a:cs typeface="Segoe UI Semibold"/>
              </a:rPr>
              <a:t>get a handle on forecasting and cost optimization</a:t>
            </a:r>
            <a:r>
              <a:rPr lang="en-US" b="1" baseline="30000">
                <a:latin typeface="Segoe UI Semibold"/>
                <a:cs typeface="Segoe UI Semibold"/>
              </a:rPr>
              <a:t>1</a:t>
            </a:r>
            <a:r>
              <a:rPr lang="en-US" sz="2000" b="1">
                <a:latin typeface="Segoe UI Semibold"/>
                <a:cs typeface="Segoe UI Semibold"/>
              </a:rPr>
              <a:t> </a:t>
            </a:r>
          </a:p>
        </p:txBody>
      </p:sp>
      <p:sp>
        <p:nvSpPr>
          <p:cNvPr id="7" name="TextBox 6">
            <a:extLst>
              <a:ext uri="{FF2B5EF4-FFF2-40B4-BE49-F238E27FC236}">
                <a16:creationId xmlns:a16="http://schemas.microsoft.com/office/drawing/2014/main" id="{6BA24F87-FA03-414B-A9A8-B744E37CFD49}"/>
              </a:ext>
            </a:extLst>
          </p:cNvPr>
          <p:cNvSpPr txBox="1"/>
          <p:nvPr/>
        </p:nvSpPr>
        <p:spPr>
          <a:xfrm>
            <a:off x="1107290" y="3070638"/>
            <a:ext cx="3994483" cy="193899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US">
                <a:cs typeface="Segoe UI Semibold"/>
              </a:rPr>
              <a:t>Customers</a:t>
            </a:r>
            <a:r>
              <a:rPr lang="en-US"/>
              <a:t> </a:t>
            </a:r>
            <a:r>
              <a:rPr lang="en-US">
                <a:cs typeface="Segoe UI Semibold"/>
              </a:rPr>
              <a:t>reported their public cloud spend was </a:t>
            </a:r>
            <a:r>
              <a:rPr lang="en-US">
                <a:solidFill>
                  <a:srgbClr val="4BE8FF"/>
                </a:solidFill>
                <a:cs typeface="Segoe UI Semibold"/>
              </a:rPr>
              <a:t>over budget </a:t>
            </a:r>
            <a:r>
              <a:rPr lang="en-US">
                <a:cs typeface="Segoe UI Semibold"/>
              </a:rPr>
              <a:t>by an average of </a:t>
            </a:r>
            <a:r>
              <a:rPr lang="en-US">
                <a:solidFill>
                  <a:srgbClr val="4BE8FF"/>
                </a:solidFill>
                <a:cs typeface="Segoe UI Semibold"/>
              </a:rPr>
              <a:t>23 percent</a:t>
            </a:r>
            <a:r>
              <a:rPr lang="en-US" baseline="30000">
                <a:solidFill>
                  <a:srgbClr val="4BE8FF"/>
                </a:solidFill>
                <a:cs typeface="Segoe UI Semibold"/>
              </a:rPr>
              <a:t>1</a:t>
            </a:r>
            <a:r>
              <a:rPr lang="en-US">
                <a:solidFill>
                  <a:srgbClr val="4BE8FF"/>
                </a:solidFill>
                <a:cs typeface="Segoe UI Semibold"/>
              </a:rPr>
              <a:t>  </a:t>
            </a:r>
          </a:p>
          <a:p>
            <a:endParaRPr lang="en-US">
              <a:solidFill>
                <a:srgbClr val="4BE8FF"/>
              </a:solidFill>
              <a:cs typeface="Segoe UI Semibold"/>
            </a:endParaRPr>
          </a:p>
          <a:p>
            <a:pPr marL="285750" indent="-285750">
              <a:buFont typeface="Wingdings" panose="05000000000000000000" pitchFamily="2" charset="2"/>
              <a:buChar char="§"/>
            </a:pPr>
            <a:r>
              <a:rPr lang="en-US">
                <a:cs typeface="Segoe UI Semibold"/>
              </a:rPr>
              <a:t>Respondents expect their </a:t>
            </a:r>
            <a:r>
              <a:rPr lang="en-US">
                <a:solidFill>
                  <a:srgbClr val="4BE8FF"/>
                </a:solidFill>
                <a:cs typeface="Segoe UI Semibold"/>
              </a:rPr>
              <a:t>cloud spend </a:t>
            </a:r>
            <a:r>
              <a:rPr lang="en-US">
                <a:cs typeface="Segoe UI Semibold"/>
              </a:rPr>
              <a:t>to further </a:t>
            </a:r>
            <a:r>
              <a:rPr lang="en-US">
                <a:solidFill>
                  <a:srgbClr val="4BE8FF"/>
                </a:solidFill>
                <a:cs typeface="Segoe UI Semibold"/>
              </a:rPr>
              <a:t>increase by 47 percent </a:t>
            </a:r>
            <a:r>
              <a:rPr lang="en-US">
                <a:cs typeface="Segoe UI Semibold"/>
              </a:rPr>
              <a:t>in the next 12 months. </a:t>
            </a:r>
          </a:p>
        </p:txBody>
      </p:sp>
      <p:grpSp>
        <p:nvGrpSpPr>
          <p:cNvPr id="35" name="Group 34" descr="Chart showing organizational spend on public cloud: In the next 12 months, 47% of respondents expect to grow their public cloud spend. Public cloud spend is over budget in 23%, in average. Sample size 750 respondents. ">
            <a:extLst>
              <a:ext uri="{FF2B5EF4-FFF2-40B4-BE49-F238E27FC236}">
                <a16:creationId xmlns:a16="http://schemas.microsoft.com/office/drawing/2014/main" id="{1B96CCFC-C901-4BF1-88F4-487A192CE3C3}"/>
              </a:ext>
            </a:extLst>
          </p:cNvPr>
          <p:cNvGrpSpPr/>
          <p:nvPr/>
        </p:nvGrpSpPr>
        <p:grpSpPr>
          <a:xfrm>
            <a:off x="5994510" y="2839165"/>
            <a:ext cx="5530788" cy="3144384"/>
            <a:chOff x="5994510" y="2839165"/>
            <a:chExt cx="5530788" cy="3144384"/>
          </a:xfrm>
        </p:grpSpPr>
        <p:sp>
          <p:nvSpPr>
            <p:cNvPr id="2" name="Rectangle 1">
              <a:extLst>
                <a:ext uri="{FF2B5EF4-FFF2-40B4-BE49-F238E27FC236}">
                  <a16:creationId xmlns:a16="http://schemas.microsoft.com/office/drawing/2014/main" id="{CCB49BEB-1EB1-4EF4-B802-C4BF73D3493F}"/>
                </a:ext>
              </a:extLst>
            </p:cNvPr>
            <p:cNvSpPr/>
            <p:nvPr/>
          </p:nvSpPr>
          <p:spPr bwMode="auto">
            <a:xfrm>
              <a:off x="5994510" y="2839165"/>
              <a:ext cx="5530788" cy="314438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a:solidFill>
                    <a:schemeClr val="tx1"/>
                  </a:solidFill>
                </a:ln>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C2A6B381-23E9-418B-9432-31C3D95F25D6}"/>
                </a:ext>
              </a:extLst>
            </p:cNvPr>
            <p:cNvSpPr txBox="1"/>
            <p:nvPr/>
          </p:nvSpPr>
          <p:spPr>
            <a:xfrm>
              <a:off x="5994510" y="2938096"/>
              <a:ext cx="5530788" cy="492443"/>
            </a:xfrm>
            <a:prstGeom prst="rect">
              <a:avLst/>
            </a:prstGeom>
            <a:noFill/>
          </p:spPr>
          <p:txBody>
            <a:bodyPr wrap="square" lIns="0" tIns="0" rIns="0" bIns="0" rtlCol="0">
              <a:spAutoFit/>
            </a:bodyPr>
            <a:lstStyle/>
            <a:p>
              <a:pPr algn="ctr"/>
              <a:r>
                <a:rPr lang="en-US">
                  <a:latin typeface="+mj-lt"/>
                </a:rPr>
                <a:t>Organizational spend on public cloud</a:t>
              </a:r>
            </a:p>
            <a:p>
              <a:pPr algn="ctr"/>
              <a:r>
                <a:rPr lang="en-US" sz="1400">
                  <a:gradFill>
                    <a:gsLst>
                      <a:gs pos="2917">
                        <a:schemeClr val="tx1"/>
                      </a:gs>
                      <a:gs pos="30000">
                        <a:schemeClr val="tx1"/>
                      </a:gs>
                    </a:gsLst>
                    <a:lin ang="5400000" scaled="0"/>
                  </a:gradFill>
                </a:rPr>
                <a:t>Average % across all respondents</a:t>
              </a:r>
            </a:p>
          </p:txBody>
        </p:sp>
        <p:sp>
          <p:nvSpPr>
            <p:cNvPr id="10" name="TextBox 9">
              <a:extLst>
                <a:ext uri="{FF2B5EF4-FFF2-40B4-BE49-F238E27FC236}">
                  <a16:creationId xmlns:a16="http://schemas.microsoft.com/office/drawing/2014/main" id="{7BBC690E-6DBB-4422-8DD7-5A934A71AF0F}"/>
                </a:ext>
              </a:extLst>
            </p:cNvPr>
            <p:cNvSpPr txBox="1"/>
            <p:nvPr/>
          </p:nvSpPr>
          <p:spPr>
            <a:xfrm>
              <a:off x="6121225" y="4070271"/>
              <a:ext cx="2267576" cy="307777"/>
            </a:xfrm>
            <a:prstGeom prst="rect">
              <a:avLst/>
            </a:prstGeom>
            <a:noFill/>
          </p:spPr>
          <p:txBody>
            <a:bodyPr wrap="square">
              <a:spAutoFit/>
            </a:bodyPr>
            <a:lstStyle/>
            <a:p>
              <a:r>
                <a:rPr lang="en-US" sz="1400" b="1">
                  <a:gradFill>
                    <a:gsLst>
                      <a:gs pos="2917">
                        <a:schemeClr val="tx1"/>
                      </a:gs>
                      <a:gs pos="30000">
                        <a:schemeClr val="tx1"/>
                      </a:gs>
                    </a:gsLst>
                    <a:lin ang="5400000" scaled="0"/>
                  </a:gradFill>
                </a:rPr>
                <a:t>Next 12 months</a:t>
              </a:r>
              <a:endParaRPr lang="en-US" sz="1400" b="1"/>
            </a:p>
          </p:txBody>
        </p:sp>
        <p:sp>
          <p:nvSpPr>
            <p:cNvPr id="9" name="TextBox 8">
              <a:extLst>
                <a:ext uri="{FF2B5EF4-FFF2-40B4-BE49-F238E27FC236}">
                  <a16:creationId xmlns:a16="http://schemas.microsoft.com/office/drawing/2014/main" id="{BD8C9684-D8CA-45D5-8328-A6A5C02413AF}"/>
                </a:ext>
              </a:extLst>
            </p:cNvPr>
            <p:cNvSpPr txBox="1"/>
            <p:nvPr/>
          </p:nvSpPr>
          <p:spPr>
            <a:xfrm>
              <a:off x="5998346" y="5060259"/>
              <a:ext cx="1725227" cy="523220"/>
            </a:xfrm>
            <a:prstGeom prst="rect">
              <a:avLst/>
            </a:prstGeom>
            <a:noFill/>
          </p:spPr>
          <p:txBody>
            <a:bodyPr wrap="square">
              <a:spAutoFit/>
            </a:bodyPr>
            <a:lstStyle/>
            <a:p>
              <a:pPr algn="ctr"/>
              <a:r>
                <a:rPr lang="en-US" sz="1400" b="1">
                  <a:gradFill>
                    <a:gsLst>
                      <a:gs pos="2917">
                        <a:schemeClr val="tx1"/>
                      </a:gs>
                      <a:gs pos="30000">
                        <a:schemeClr val="tx1"/>
                      </a:gs>
                    </a:gsLst>
                    <a:lin ang="5400000" scaled="0"/>
                  </a:gradFill>
                </a:rPr>
                <a:t>Current cloud spend</a:t>
              </a:r>
              <a:endParaRPr lang="en-US" sz="1400" b="1"/>
            </a:p>
          </p:txBody>
        </p:sp>
        <p:sp>
          <p:nvSpPr>
            <p:cNvPr id="12" name="Rectangle 11">
              <a:extLst>
                <a:ext uri="{FF2B5EF4-FFF2-40B4-BE49-F238E27FC236}">
                  <a16:creationId xmlns:a16="http://schemas.microsoft.com/office/drawing/2014/main" id="{FD96285D-DF15-4EAB-A967-6C9D2EA659DB}"/>
                </a:ext>
              </a:extLst>
            </p:cNvPr>
            <p:cNvSpPr/>
            <p:nvPr/>
          </p:nvSpPr>
          <p:spPr bwMode="auto">
            <a:xfrm>
              <a:off x="7723574" y="4012830"/>
              <a:ext cx="3534790" cy="39683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7CC306B-B589-4A72-9688-089151D6380B}"/>
                </a:ext>
              </a:extLst>
            </p:cNvPr>
            <p:cNvSpPr/>
            <p:nvPr/>
          </p:nvSpPr>
          <p:spPr bwMode="auto">
            <a:xfrm>
              <a:off x="7719803" y="5078384"/>
              <a:ext cx="2267576" cy="39683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D3DD7F6-8BD2-477E-B12B-0DF60C118347}"/>
                </a:ext>
              </a:extLst>
            </p:cNvPr>
            <p:cNvSpPr/>
            <p:nvPr/>
          </p:nvSpPr>
          <p:spPr bwMode="auto">
            <a:xfrm>
              <a:off x="10214568" y="4012830"/>
              <a:ext cx="1043795" cy="396839"/>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47%</a:t>
              </a:r>
            </a:p>
          </p:txBody>
        </p:sp>
        <p:sp>
          <p:nvSpPr>
            <p:cNvPr id="20" name="TextBox 19">
              <a:extLst>
                <a:ext uri="{FF2B5EF4-FFF2-40B4-BE49-F238E27FC236}">
                  <a16:creationId xmlns:a16="http://schemas.microsoft.com/office/drawing/2014/main" id="{3E383B46-DA64-46C1-A966-8B3F73088A34}"/>
                </a:ext>
              </a:extLst>
            </p:cNvPr>
            <p:cNvSpPr txBox="1"/>
            <p:nvPr/>
          </p:nvSpPr>
          <p:spPr>
            <a:xfrm>
              <a:off x="7719803" y="3675493"/>
              <a:ext cx="2494765" cy="276999"/>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Current Spend</a:t>
              </a:r>
              <a:endParaRPr lang="en-US" sz="1200" b="1"/>
            </a:p>
          </p:txBody>
        </p:sp>
        <p:sp>
          <p:nvSpPr>
            <p:cNvPr id="19" name="TextBox 18">
              <a:extLst>
                <a:ext uri="{FF2B5EF4-FFF2-40B4-BE49-F238E27FC236}">
                  <a16:creationId xmlns:a16="http://schemas.microsoft.com/office/drawing/2014/main" id="{418F3E63-894C-4431-80B2-C16E0D346121}"/>
                </a:ext>
              </a:extLst>
            </p:cNvPr>
            <p:cNvSpPr txBox="1"/>
            <p:nvPr/>
          </p:nvSpPr>
          <p:spPr>
            <a:xfrm>
              <a:off x="7775439" y="4723752"/>
              <a:ext cx="2100670" cy="276999"/>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Original Budget</a:t>
              </a:r>
              <a:endParaRPr lang="en-US" sz="1200" b="1"/>
            </a:p>
          </p:txBody>
        </p:sp>
        <p:sp>
          <p:nvSpPr>
            <p:cNvPr id="22" name="Rectangle 21">
              <a:extLst>
                <a:ext uri="{FF2B5EF4-FFF2-40B4-BE49-F238E27FC236}">
                  <a16:creationId xmlns:a16="http://schemas.microsoft.com/office/drawing/2014/main" id="{09365A85-4E90-4781-AFA6-7DEA1654F4D3}"/>
                </a:ext>
              </a:extLst>
            </p:cNvPr>
            <p:cNvSpPr/>
            <p:nvPr/>
          </p:nvSpPr>
          <p:spPr bwMode="auto">
            <a:xfrm>
              <a:off x="9876108" y="5078384"/>
              <a:ext cx="480871" cy="39683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00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01D74E25-B56A-4ABD-B3F4-69B242120CAC}"/>
                </a:ext>
              </a:extLst>
            </p:cNvPr>
            <p:cNvSpPr txBox="1"/>
            <p:nvPr/>
          </p:nvSpPr>
          <p:spPr>
            <a:xfrm>
              <a:off x="9849474" y="5123647"/>
              <a:ext cx="555155" cy="307777"/>
            </a:xfrm>
            <a:prstGeom prst="rect">
              <a:avLst/>
            </a:prstGeom>
            <a:noFill/>
          </p:spPr>
          <p:txBody>
            <a:bodyPr wrap="square">
              <a:sp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23%</a:t>
              </a:r>
            </a:p>
          </p:txBody>
        </p:sp>
        <p:sp>
          <p:nvSpPr>
            <p:cNvPr id="27" name="TextBox 26">
              <a:extLst>
                <a:ext uri="{FF2B5EF4-FFF2-40B4-BE49-F238E27FC236}">
                  <a16:creationId xmlns:a16="http://schemas.microsoft.com/office/drawing/2014/main" id="{A58A1E2B-4623-48FA-9160-20053899B396}"/>
                </a:ext>
              </a:extLst>
            </p:cNvPr>
            <p:cNvSpPr txBox="1"/>
            <p:nvPr/>
          </p:nvSpPr>
          <p:spPr>
            <a:xfrm>
              <a:off x="9633103" y="4616719"/>
              <a:ext cx="1078153" cy="461665"/>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Amount over budget</a:t>
              </a:r>
              <a:endParaRPr lang="en-US" sz="1200" b="1"/>
            </a:p>
          </p:txBody>
        </p:sp>
        <p:sp>
          <p:nvSpPr>
            <p:cNvPr id="30" name="TextBox 29">
              <a:extLst>
                <a:ext uri="{FF2B5EF4-FFF2-40B4-BE49-F238E27FC236}">
                  <a16:creationId xmlns:a16="http://schemas.microsoft.com/office/drawing/2014/main" id="{C0901D41-B106-4891-B432-8CCB432F6D28}"/>
                </a:ext>
              </a:extLst>
            </p:cNvPr>
            <p:cNvSpPr txBox="1"/>
            <p:nvPr/>
          </p:nvSpPr>
          <p:spPr>
            <a:xfrm>
              <a:off x="9989202" y="3540122"/>
              <a:ext cx="1336485" cy="461665"/>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Growth in next 12 months</a:t>
              </a:r>
              <a:endParaRPr lang="en-US" sz="1200" b="1"/>
            </a:p>
          </p:txBody>
        </p:sp>
        <p:sp>
          <p:nvSpPr>
            <p:cNvPr id="34" name="TextBox 33">
              <a:extLst>
                <a:ext uri="{FF2B5EF4-FFF2-40B4-BE49-F238E27FC236}">
                  <a16:creationId xmlns:a16="http://schemas.microsoft.com/office/drawing/2014/main" id="{F27C2C51-F34B-4E11-8CCA-1F5001F0C542}"/>
                </a:ext>
              </a:extLst>
            </p:cNvPr>
            <p:cNvSpPr txBox="1"/>
            <p:nvPr/>
          </p:nvSpPr>
          <p:spPr>
            <a:xfrm>
              <a:off x="6011260" y="5721939"/>
              <a:ext cx="691858" cy="261610"/>
            </a:xfrm>
            <a:prstGeom prst="rect">
              <a:avLst/>
            </a:prstGeom>
            <a:noFill/>
          </p:spPr>
          <p:txBody>
            <a:bodyPr wrap="square">
              <a:spAutoFit/>
            </a:bodyPr>
            <a:lstStyle/>
            <a:p>
              <a:r>
                <a:rPr lang="en-US" sz="1100" i="1">
                  <a:gradFill>
                    <a:gsLst>
                      <a:gs pos="2917">
                        <a:schemeClr val="tx1"/>
                      </a:gs>
                      <a:gs pos="30000">
                        <a:schemeClr val="tx1"/>
                      </a:gs>
                    </a:gsLst>
                    <a:lin ang="5400000" scaled="0"/>
                  </a:gradFill>
                </a:rPr>
                <a:t>N=750</a:t>
              </a:r>
              <a:endParaRPr lang="en-US" sz="1100" i="1"/>
            </a:p>
          </p:txBody>
        </p:sp>
      </p:grpSp>
      <p:sp>
        <p:nvSpPr>
          <p:cNvPr id="6" name="TextBox 5">
            <a:extLst>
              <a:ext uri="{FF2B5EF4-FFF2-40B4-BE49-F238E27FC236}">
                <a16:creationId xmlns:a16="http://schemas.microsoft.com/office/drawing/2014/main" id="{950AA27A-E016-4190-91EA-11B35E3A1539}"/>
              </a:ext>
            </a:extLst>
          </p:cNvPr>
          <p:cNvSpPr txBox="1"/>
          <p:nvPr/>
        </p:nvSpPr>
        <p:spPr>
          <a:xfrm rot="10800000" flipV="1">
            <a:off x="622316" y="6493556"/>
            <a:ext cx="3456389" cy="184666"/>
          </a:xfrm>
          <a:prstGeom prst="rect">
            <a:avLst/>
          </a:prstGeom>
          <a:noFill/>
        </p:spPr>
        <p:txBody>
          <a:bodyPr wrap="square" lIns="0" tIns="0" rIns="0" bIns="0" rtlCol="0">
            <a:spAutoFit/>
          </a:bodyPr>
          <a:lstStyle/>
          <a:p>
            <a:r>
              <a:rPr lang="en-US" sz="1200" baseline="30000"/>
              <a:t>1 </a:t>
            </a:r>
            <a:r>
              <a:rPr lang="en-US" sz="1200" i="1"/>
              <a:t>Flexera </a:t>
            </a:r>
            <a:r>
              <a:rPr lang="en-US" sz="1200" i="1">
                <a:hlinkClick r:id="rId3">
                  <a:extLst>
                    <a:ext uri="{A12FA001-AC4F-418D-AE19-62706E023703}">
                      <ahyp:hlinkClr xmlns:ahyp="http://schemas.microsoft.com/office/drawing/2018/hyperlinkcolor" val="tx"/>
                    </a:ext>
                  </a:extLst>
                </a:hlinkClick>
              </a:rPr>
              <a:t>2020 State of the Cloud Report</a:t>
            </a:r>
            <a:endParaRPr lang="en-US" sz="1200" i="1"/>
          </a:p>
        </p:txBody>
      </p:sp>
    </p:spTree>
    <p:extLst>
      <p:ext uri="{BB962C8B-B14F-4D97-AF65-F5344CB8AC3E}">
        <p14:creationId xmlns:p14="http://schemas.microsoft.com/office/powerpoint/2010/main" val="2156756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AD99-AAA5-4C42-9B6F-19D4D9AB7ECB}"/>
              </a:ext>
            </a:extLst>
          </p:cNvPr>
          <p:cNvSpPr>
            <a:spLocks noGrp="1"/>
          </p:cNvSpPr>
          <p:nvPr>
            <p:ph type="title"/>
          </p:nvPr>
        </p:nvSpPr>
        <p:spPr>
          <a:xfrm>
            <a:off x="403436" y="351937"/>
            <a:ext cx="8052667" cy="1107996"/>
          </a:xfrm>
        </p:spPr>
        <p:txBody>
          <a:bodyPr/>
          <a:lstStyle/>
          <a:p>
            <a:pPr>
              <a:defRPr/>
            </a:pPr>
            <a:r>
              <a:rPr lang="en-US" sz="3500" b="1">
                <a:solidFill>
                  <a:srgbClr val="FFFFFF"/>
                </a:solidFill>
                <a:cs typeface="Segoe UI Semibold"/>
              </a:rPr>
              <a:t>Well-architected solutions </a:t>
            </a:r>
            <a:r>
              <a:rPr lang="en-US" sz="3500" b="1">
                <a:solidFill>
                  <a:srgbClr val="4BE8FF"/>
                </a:solidFill>
                <a:cs typeface="Segoe UI Semibold"/>
              </a:rPr>
              <a:t>enable—</a:t>
            </a:r>
            <a:br>
              <a:rPr lang="en-US" sz="3500" b="1">
                <a:solidFill>
                  <a:srgbClr val="4BE8FF"/>
                </a:solidFill>
                <a:cs typeface="Segoe UI Semibold"/>
              </a:rPr>
            </a:br>
            <a:r>
              <a:rPr lang="en-US" sz="3500" b="1">
                <a:solidFill>
                  <a:srgbClr val="4BE8FF"/>
                </a:solidFill>
                <a:cs typeface="Segoe UI Semibold"/>
              </a:rPr>
              <a:t>cost savings in security spend</a:t>
            </a:r>
          </a:p>
        </p:txBody>
      </p:sp>
      <p:sp>
        <p:nvSpPr>
          <p:cNvPr id="9" name="TextBox 8">
            <a:extLst>
              <a:ext uri="{FF2B5EF4-FFF2-40B4-BE49-F238E27FC236}">
                <a16:creationId xmlns:a16="http://schemas.microsoft.com/office/drawing/2014/main" id="{D991971D-60CE-4C9D-9900-A093A9206E71}"/>
              </a:ext>
            </a:extLst>
          </p:cNvPr>
          <p:cNvSpPr txBox="1"/>
          <p:nvPr/>
        </p:nvSpPr>
        <p:spPr>
          <a:xfrm>
            <a:off x="697050" y="2098630"/>
            <a:ext cx="6349702" cy="2339102"/>
          </a:xfrm>
          <a:prstGeom prst="rect">
            <a:avLst/>
          </a:prstGeom>
          <a:noFill/>
        </p:spPr>
        <p:txBody>
          <a:bodyPr wrap="square" lIns="0" tIns="0" rIns="0" bIns="0" rtlCol="0">
            <a:spAutoFit/>
          </a:bodyPr>
          <a:lstStyle/>
          <a:p>
            <a:r>
              <a:rPr lang="en-US" sz="2000" spc="-50">
                <a:ln w="3175">
                  <a:noFill/>
                </a:ln>
                <a:solidFill>
                  <a:srgbClr val="FFFFFF"/>
                </a:solidFill>
                <a:effectLst>
                  <a:outerShdw blurRad="190500" dist="50800" dir="5400000" algn="ctr" rotWithShape="0">
                    <a:srgbClr val="000000">
                      <a:alpha val="50000"/>
                    </a:srgbClr>
                  </a:outerShdw>
                </a:effectLst>
                <a:cs typeface="Segoe UI Semibold"/>
              </a:rPr>
              <a:t>In 2019, encryption, business continuity management, </a:t>
            </a:r>
            <a:r>
              <a:rPr lang="en-US" sz="2000" spc="-50" err="1">
                <a:ln w="3175">
                  <a:noFill/>
                </a:ln>
                <a:solidFill>
                  <a:srgbClr val="FFFFFF"/>
                </a:solidFill>
                <a:effectLst>
                  <a:outerShdw blurRad="190500" dist="50800" dir="5400000" algn="ctr" rotWithShape="0">
                    <a:srgbClr val="000000">
                      <a:alpha val="50000"/>
                    </a:srgbClr>
                  </a:outerShdw>
                </a:effectLst>
                <a:cs typeface="Segoe UI Semibold"/>
              </a:rPr>
              <a:t>DevSecOps</a:t>
            </a:r>
            <a:r>
              <a:rPr lang="en-US" sz="2000" spc="-50">
                <a:ln w="3175">
                  <a:noFill/>
                </a:ln>
                <a:solidFill>
                  <a:srgbClr val="FFFFFF"/>
                </a:solidFill>
                <a:effectLst>
                  <a:outerShdw blurRad="190500" dist="50800" dir="5400000" algn="ctr" rotWithShape="0">
                    <a:srgbClr val="000000">
                      <a:alpha val="50000"/>
                    </a:srgbClr>
                  </a:outerShdw>
                </a:effectLst>
                <a:cs typeface="Segoe UI Semibold"/>
              </a:rPr>
              <a:t>, and threat intelligence sharing </a:t>
            </a:r>
            <a:r>
              <a:rPr lang="en-US" sz="2000" b="1" spc="-5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mitigated cost</a:t>
            </a:r>
            <a:r>
              <a:rPr lang="en-US" sz="2000" b="1" spc="-50" baseline="3000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1</a:t>
            </a:r>
            <a:endParaRPr lang="en-US" sz="2000" b="1" spc="-50">
              <a:ln w="3175">
                <a:noFill/>
              </a:ln>
              <a:solidFill>
                <a:srgbClr val="4BE8FF"/>
              </a:solidFill>
              <a:effectLst>
                <a:outerShdw blurRad="190500" dist="50800" dir="5400000" algn="ctr" rotWithShape="0">
                  <a:srgbClr val="000000">
                    <a:alpha val="50000"/>
                  </a:srgbClr>
                </a:outerShdw>
              </a:effectLst>
              <a:latin typeface="Segoe UI Semibold"/>
              <a:cs typeface="Segoe UI Semibold"/>
            </a:endParaRPr>
          </a:p>
          <a:p>
            <a:pPr marL="342900" indent="-342900">
              <a:buFont typeface="Wingdings" panose="05000000000000000000" pitchFamily="2" charset="2"/>
              <a:buChar char="§"/>
            </a:pPr>
            <a:endParaRPr lang="en-US" sz="2200"/>
          </a:p>
          <a:p>
            <a:pPr marL="800100" lvl="1" indent="-342900">
              <a:buFont typeface="Wingdings" panose="05000000000000000000" pitchFamily="2" charset="2"/>
              <a:buChar char="§"/>
            </a:pPr>
            <a:r>
              <a:rPr lang="en-US"/>
              <a:t>Encryption </a:t>
            </a:r>
            <a:r>
              <a:rPr lang="en-US" spc="-50">
                <a:ln w="3175">
                  <a:noFill/>
                </a:ln>
                <a:solidFill>
                  <a:srgbClr val="4BE8FF"/>
                </a:solidFill>
                <a:effectLst>
                  <a:outerShdw blurRad="190500" dist="50800" dir="5400000" algn="ctr" rotWithShape="0">
                    <a:srgbClr val="000000">
                      <a:alpha val="50000"/>
                    </a:srgbClr>
                  </a:outerShdw>
                </a:effectLst>
                <a:cs typeface="Segoe UI Semibold"/>
              </a:rPr>
              <a:t>reduced breach costs by an average of $360,000.</a:t>
            </a:r>
          </a:p>
          <a:p>
            <a:endParaRPr lang="en-US" spc="-50">
              <a:ln w="3175">
                <a:noFill/>
              </a:ln>
              <a:solidFill>
                <a:srgbClr val="4BE8FF"/>
              </a:solidFill>
              <a:effectLst>
                <a:outerShdw blurRad="190500" dist="50800" dir="5400000" algn="ctr" rotWithShape="0">
                  <a:srgbClr val="000000">
                    <a:alpha val="50000"/>
                  </a:srgbClr>
                </a:outerShdw>
              </a:effectLst>
              <a:cs typeface="Segoe UI Semibold"/>
            </a:endParaRPr>
          </a:p>
          <a:p>
            <a:pPr marL="800100" lvl="1" indent="-342900">
              <a:buFont typeface="Wingdings" panose="05000000000000000000" pitchFamily="2" charset="2"/>
              <a:buChar char="§"/>
            </a:pPr>
            <a:r>
              <a:rPr lang="en-US"/>
              <a:t>Business continuity management </a:t>
            </a:r>
            <a:r>
              <a:rPr lang="en-US" spc="-50">
                <a:ln w="3175">
                  <a:noFill/>
                </a:ln>
                <a:solidFill>
                  <a:srgbClr val="4BE8FF"/>
                </a:solidFill>
                <a:effectLst>
                  <a:outerShdw blurRad="190500" dist="50800" dir="5400000" algn="ctr" rotWithShape="0">
                    <a:srgbClr val="000000">
                      <a:alpha val="50000"/>
                    </a:srgbClr>
                  </a:outerShdw>
                </a:effectLst>
                <a:cs typeface="Segoe UI Semibold"/>
              </a:rPr>
              <a:t>reduced the total cost of a data breach by an average of $280,000.</a:t>
            </a:r>
          </a:p>
        </p:txBody>
      </p:sp>
      <p:sp>
        <p:nvSpPr>
          <p:cNvPr id="12" name="TextBox 11">
            <a:extLst>
              <a:ext uri="{FF2B5EF4-FFF2-40B4-BE49-F238E27FC236}">
                <a16:creationId xmlns:a16="http://schemas.microsoft.com/office/drawing/2014/main" id="{14EF4091-E302-4445-9DAC-40104EECF04F}"/>
              </a:ext>
            </a:extLst>
          </p:cNvPr>
          <p:cNvSpPr txBox="1"/>
          <p:nvPr/>
        </p:nvSpPr>
        <p:spPr>
          <a:xfrm>
            <a:off x="697050" y="6072558"/>
            <a:ext cx="10274969" cy="246221"/>
          </a:xfrm>
          <a:prstGeom prst="rect">
            <a:avLst/>
          </a:prstGeom>
          <a:noFill/>
        </p:spPr>
        <p:txBody>
          <a:bodyPr wrap="square" lIns="0" tIns="0" rIns="0" bIns="0" rtlCol="0">
            <a:spAutoFit/>
          </a:bodyPr>
          <a:lstStyle/>
          <a:p>
            <a:r>
              <a:rPr lang="en-US" sz="1400" baseline="30000">
                <a:gradFill>
                  <a:gsLst>
                    <a:gs pos="2917">
                      <a:schemeClr val="tx1"/>
                    </a:gs>
                    <a:gs pos="30000">
                      <a:schemeClr val="tx1"/>
                    </a:gs>
                  </a:gsLst>
                  <a:lin ang="5400000" scaled="0"/>
                </a:gradFill>
              </a:rPr>
              <a:t>1</a:t>
            </a:r>
            <a:r>
              <a:rPr lang="en-US" sz="1600">
                <a:gradFill>
                  <a:gsLst>
                    <a:gs pos="2917">
                      <a:schemeClr val="tx1"/>
                    </a:gs>
                    <a:gs pos="30000">
                      <a:schemeClr val="tx1"/>
                    </a:gs>
                  </a:gsLst>
                  <a:lin ang="5400000" scaled="0"/>
                </a:gradFill>
              </a:rPr>
              <a:t> </a:t>
            </a:r>
            <a:r>
              <a:rPr lang="en-US" sz="1600" baseline="30000">
                <a:solidFill>
                  <a:srgbClr val="50E6FF"/>
                </a:solidFill>
                <a:hlinkClick r:id="rId3">
                  <a:extLst>
                    <a:ext uri="{A12FA001-AC4F-418D-AE19-62706E023703}">
                      <ahyp:hlinkClr xmlns:ahyp="http://schemas.microsoft.com/office/drawing/2018/hyperlinkcolor" val="tx"/>
                    </a:ext>
                  </a:extLst>
                </a:hlinkClick>
              </a:rPr>
              <a:t>The Cost of a Data Breach Report, IBM Security, 2019. </a:t>
            </a:r>
            <a:r>
              <a:rPr lang="en-US" sz="1600" baseline="30000">
                <a:hlinkClick r:id="rId3">
                  <a:extLst>
                    <a:ext uri="{A12FA001-AC4F-418D-AE19-62706E023703}">
                      <ahyp:hlinkClr xmlns:ahyp="http://schemas.microsoft.com/office/drawing/2018/hyperlinkcolor" val="tx"/>
                    </a:ext>
                  </a:extLst>
                </a:hlinkClick>
              </a:rPr>
              <a:t>Conducted by </a:t>
            </a:r>
            <a:r>
              <a:rPr lang="en-US" sz="1600" baseline="30000" err="1">
                <a:hlinkClick r:id="rId3">
                  <a:extLst>
                    <a:ext uri="{A12FA001-AC4F-418D-AE19-62706E023703}">
                      <ahyp:hlinkClr xmlns:ahyp="http://schemas.microsoft.com/office/drawing/2018/hyperlinkcolor" val="tx"/>
                    </a:ext>
                  </a:extLst>
                </a:hlinkClick>
              </a:rPr>
              <a:t>Ponemon</a:t>
            </a:r>
            <a:r>
              <a:rPr lang="en-US" sz="1600" baseline="30000">
                <a:hlinkClick r:id="rId3">
                  <a:extLst>
                    <a:ext uri="{A12FA001-AC4F-418D-AE19-62706E023703}">
                      <ahyp:hlinkClr xmlns:ahyp="http://schemas.microsoft.com/office/drawing/2018/hyperlinkcolor" val="tx"/>
                    </a:ext>
                  </a:extLst>
                </a:hlinkClick>
              </a:rPr>
              <a:t> Institute LLC</a:t>
            </a:r>
            <a:endParaRPr lang="en-US" sz="1600"/>
          </a:p>
        </p:txBody>
      </p:sp>
      <p:pic>
        <p:nvPicPr>
          <p:cNvPr id="1026" name="Picture 2" descr="CLO19_Ubisoft_Azure_013">
            <a:extLst>
              <a:ext uri="{FF2B5EF4-FFF2-40B4-BE49-F238E27FC236}">
                <a16:creationId xmlns:a16="http://schemas.microsoft.com/office/drawing/2014/main" id="{C5EDB4AE-FFA2-4964-A341-FD90ABE3F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093" y="0"/>
            <a:ext cx="464190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12344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FCB21D-EC28-421D-9FF8-706CB8CEA8F2}"/>
              </a:ext>
            </a:extLst>
          </p:cNvPr>
          <p:cNvSpPr>
            <a:spLocks noGrp="1"/>
          </p:cNvSpPr>
          <p:nvPr>
            <p:ph type="title"/>
          </p:nvPr>
        </p:nvSpPr>
        <p:spPr>
          <a:xfrm>
            <a:off x="423553" y="434099"/>
            <a:ext cx="11251212" cy="1461939"/>
          </a:xfrm>
        </p:spPr>
        <p:txBody>
          <a:bodyPr/>
          <a:lstStyle/>
          <a:p>
            <a:pPr>
              <a:defRPr/>
            </a:pPr>
            <a:r>
              <a:rPr lang="en-US" sz="3500" b="1">
                <a:solidFill>
                  <a:srgbClr val="FFFFFF"/>
                </a:solidFill>
                <a:effectLst>
                  <a:outerShdw blurRad="190500" dist="50800" dir="5400000" algn="ctr" rotWithShape="0">
                    <a:srgbClr val="000000">
                      <a:alpha val="50000"/>
                    </a:srgbClr>
                  </a:outerShdw>
                </a:effectLst>
                <a:cs typeface="Segoe UI Semibold"/>
              </a:rPr>
              <a:t>Well-architected solutions</a:t>
            </a:r>
            <a:r>
              <a:rPr lang="en-US" sz="3500" b="1">
                <a:solidFill>
                  <a:srgbClr val="4BE8FF"/>
                </a:solidFill>
                <a:effectLst>
                  <a:outerShdw blurRad="190500" dist="50800" dir="5400000" algn="ctr" rotWithShape="0">
                    <a:srgbClr val="000000">
                      <a:alpha val="50000"/>
                    </a:srgbClr>
                  </a:outerShdw>
                </a:effectLst>
                <a:cs typeface="Segoe UI Semibold"/>
              </a:rPr>
              <a:t> enable—</a:t>
            </a:r>
            <a:br>
              <a:rPr lang="en-US" sz="3500" b="1">
                <a:solidFill>
                  <a:srgbClr val="4BE8FF"/>
                </a:solidFill>
                <a:effectLst>
                  <a:outerShdw blurRad="190500" dist="50800" dir="5400000" algn="ctr" rotWithShape="0">
                    <a:srgbClr val="000000">
                      <a:alpha val="50000"/>
                    </a:srgbClr>
                  </a:outerShdw>
                </a:effectLst>
                <a:cs typeface="Segoe UI Semibold"/>
              </a:rPr>
            </a:br>
            <a:r>
              <a:rPr lang="en-US" sz="3000" b="1">
                <a:solidFill>
                  <a:srgbClr val="4BE8FF"/>
                </a:solidFill>
                <a:effectLst>
                  <a:outerShdw blurRad="190500" dist="50800" dir="5400000" algn="ctr" rotWithShape="0">
                    <a:srgbClr val="000000">
                      <a:alpha val="50000"/>
                    </a:srgbClr>
                  </a:outerShdw>
                </a:effectLst>
                <a:cs typeface="Segoe UI Semibold"/>
              </a:rPr>
              <a:t>cost savings with resiliency, high-availability, and security automation strategies</a:t>
            </a:r>
          </a:p>
        </p:txBody>
      </p:sp>
      <p:sp>
        <p:nvSpPr>
          <p:cNvPr id="10" name="TextBox 9">
            <a:extLst>
              <a:ext uri="{FF2B5EF4-FFF2-40B4-BE49-F238E27FC236}">
                <a16:creationId xmlns:a16="http://schemas.microsoft.com/office/drawing/2014/main" id="{C9052BA2-D7AA-403C-B63C-7E12504D9163}"/>
              </a:ext>
            </a:extLst>
          </p:cNvPr>
          <p:cNvSpPr txBox="1"/>
          <p:nvPr/>
        </p:nvSpPr>
        <p:spPr>
          <a:xfrm>
            <a:off x="647731" y="2178912"/>
            <a:ext cx="8320027" cy="615553"/>
          </a:xfrm>
          <a:prstGeom prst="rect">
            <a:avLst/>
          </a:prstGeom>
          <a:noFill/>
        </p:spPr>
        <p:txBody>
          <a:bodyPr wrap="square" lIns="0" tIns="0" rIns="0" bIns="0" rtlCol="0">
            <a:spAutoFit/>
          </a:bodyPr>
          <a:lstStyle/>
          <a:p>
            <a:r>
              <a:rPr lang="en-US" sz="2000">
                <a:gradFill>
                  <a:gsLst>
                    <a:gs pos="2917">
                      <a:schemeClr val="tx1"/>
                    </a:gs>
                    <a:gs pos="30000">
                      <a:schemeClr val="tx1"/>
                    </a:gs>
                  </a:gsLst>
                  <a:lin ang="5400000" scaled="0"/>
                </a:gradFill>
              </a:rPr>
              <a:t>Companies with incident response teams with testing of IR plans</a:t>
            </a:r>
            <a:r>
              <a:rPr lang="en-US" sz="2000" b="1" spc="-5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 —</a:t>
            </a:r>
            <a:r>
              <a:rPr lang="en-US" sz="2000" b="1" spc="-50">
                <a:ln w="3175">
                  <a:noFill/>
                </a:ln>
                <a:solidFill>
                  <a:srgbClr val="4BE8FF"/>
                </a:solidFill>
                <a:effectLst>
                  <a:outerShdw blurRad="190500" dist="50800" dir="5400000" algn="ctr" rotWithShape="0">
                    <a:srgbClr val="000000">
                      <a:alpha val="50000"/>
                    </a:srgbClr>
                  </a:outerShdw>
                </a:effectLst>
                <a:cs typeface="Segoe UI Semibold"/>
              </a:rPr>
              <a:t>saved over $1.2 million</a:t>
            </a:r>
            <a:r>
              <a:rPr lang="en-US" sz="2000" b="1" spc="-50" baseline="30000">
                <a:ln w="3175">
                  <a:noFill/>
                </a:ln>
                <a:solidFill>
                  <a:srgbClr val="4BE8FF"/>
                </a:solidFill>
                <a:effectLst>
                  <a:outerShdw blurRad="190500" dist="50800" dir="5400000" algn="ctr" rotWithShape="0">
                    <a:srgbClr val="000000">
                      <a:alpha val="50000"/>
                    </a:srgbClr>
                  </a:outerShdw>
                </a:effectLst>
                <a:cs typeface="Segoe UI Semibold"/>
              </a:rPr>
              <a:t>1</a:t>
            </a:r>
            <a:r>
              <a:rPr lang="en-US" sz="2000" b="1" spc="-50">
                <a:ln w="3175">
                  <a:noFill/>
                </a:ln>
                <a:solidFill>
                  <a:srgbClr val="4BE8FF"/>
                </a:solidFill>
                <a:effectLst>
                  <a:outerShdw blurRad="190500" dist="50800" dir="5400000" algn="ctr" rotWithShape="0">
                    <a:srgbClr val="000000">
                      <a:alpha val="50000"/>
                    </a:srgbClr>
                  </a:outerShdw>
                </a:effectLst>
                <a:cs typeface="Segoe UI Semibold"/>
              </a:rPr>
              <a:t>.</a:t>
            </a:r>
          </a:p>
        </p:txBody>
      </p:sp>
      <p:sp>
        <p:nvSpPr>
          <p:cNvPr id="11" name="TextBox 10">
            <a:extLst>
              <a:ext uri="{FF2B5EF4-FFF2-40B4-BE49-F238E27FC236}">
                <a16:creationId xmlns:a16="http://schemas.microsoft.com/office/drawing/2014/main" id="{CE753326-371E-443D-8C8A-3B906372EE12}"/>
              </a:ext>
            </a:extLst>
          </p:cNvPr>
          <p:cNvSpPr txBox="1"/>
          <p:nvPr/>
        </p:nvSpPr>
        <p:spPr>
          <a:xfrm>
            <a:off x="647731" y="3429000"/>
            <a:ext cx="9823974" cy="1969770"/>
          </a:xfrm>
          <a:prstGeom prst="rect">
            <a:avLst/>
          </a:prstGeom>
          <a:noFill/>
        </p:spPr>
        <p:txBody>
          <a:bodyPr wrap="square" lIns="0" tIns="0" rIns="0" bIns="0" rtlCol="0">
            <a:spAutoFit/>
          </a:bodyPr>
          <a:lstStyle/>
          <a:p>
            <a:r>
              <a:rPr lang="en-US" sz="2000" b="1" spc="-5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Organizations without security automation experienced breach costs 95 percent higher </a:t>
            </a:r>
          </a:p>
          <a:p>
            <a:endParaRPr lang="en-US" spc="-50">
              <a:ln w="3175">
                <a:noFill/>
              </a:ln>
              <a:solidFill>
                <a:srgbClr val="4BE8FF"/>
              </a:solidFill>
              <a:effectLst>
                <a:outerShdw blurRad="190500" dist="50800" dir="5400000" algn="ctr" rotWithShape="0">
                  <a:srgbClr val="000000">
                    <a:alpha val="50000"/>
                  </a:srgbClr>
                </a:outerShdw>
              </a:effectLst>
              <a:cs typeface="Segoe UI Semibold"/>
            </a:endParaRPr>
          </a:p>
          <a:p>
            <a:pPr marL="800100" lvl="1" indent="-342900">
              <a:buFont typeface="Wingdings" panose="05000000000000000000" pitchFamily="2" charset="2"/>
              <a:buChar char="§"/>
            </a:pPr>
            <a:r>
              <a:rPr lang="en-US" spc="-50">
                <a:ln w="3175">
                  <a:noFill/>
                </a:ln>
                <a:solidFill>
                  <a:srgbClr val="4BE8FF"/>
                </a:solidFill>
                <a:effectLst>
                  <a:outerShdw blurRad="190500" dist="50800" dir="5400000" algn="ctr" rotWithShape="0">
                    <a:srgbClr val="000000">
                      <a:alpha val="50000"/>
                    </a:srgbClr>
                  </a:outerShdw>
                </a:effectLst>
                <a:cs typeface="Segoe UI Semibold"/>
              </a:rPr>
              <a:t>Breach costs rose above 16 percent at organizations without automation deployed,</a:t>
            </a:r>
            <a:r>
              <a:rPr lang="en-US" spc="-50">
                <a:ln w="3175">
                  <a:noFill/>
                </a:ln>
                <a:solidFill>
                  <a:srgbClr val="FFFFFF"/>
                </a:solidFill>
                <a:cs typeface="Segoe UI Semibold"/>
              </a:rPr>
              <a:t> going up from an average of $4.43 million in 2018 to $5.16 million in 2019.</a:t>
            </a:r>
          </a:p>
          <a:p>
            <a:pPr lvl="1"/>
            <a:endParaRPr lang="en-US" spc="-50">
              <a:ln w="3175">
                <a:noFill/>
              </a:ln>
              <a:solidFill>
                <a:srgbClr val="FFFFFF"/>
              </a:solidFill>
              <a:cs typeface="Segoe UI Semibold"/>
            </a:endParaRPr>
          </a:p>
          <a:p>
            <a:pPr marL="800100" lvl="1" indent="-342900">
              <a:buFont typeface="Wingdings" panose="05000000000000000000" pitchFamily="2" charset="2"/>
              <a:buChar char="§"/>
            </a:pPr>
            <a:r>
              <a:rPr lang="en-US" spc="-50">
                <a:ln w="3175">
                  <a:noFill/>
                </a:ln>
                <a:solidFill>
                  <a:srgbClr val="4BE8FF"/>
                </a:solidFill>
                <a:effectLst>
                  <a:outerShdw blurRad="190500" dist="50800" dir="5400000" algn="ctr" rotWithShape="0">
                    <a:srgbClr val="000000">
                      <a:alpha val="50000"/>
                    </a:srgbClr>
                  </a:outerShdw>
                </a:effectLst>
                <a:cs typeface="Segoe UI Semibold"/>
              </a:rPr>
              <a:t>Breach costs decreased by 8 percent at organizations with fully deployed automation</a:t>
            </a:r>
            <a:r>
              <a:rPr lang="en-US" spc="-50">
                <a:ln w="3175">
                  <a:noFill/>
                </a:ln>
                <a:solidFill>
                  <a:srgbClr val="FFFFFF"/>
                </a:solidFill>
                <a:cs typeface="Segoe UI Semibold"/>
              </a:rPr>
              <a:t>, from 2018 to 2019, from an average of $2.88 million in 2018 to $2.65 million in 2019.</a:t>
            </a:r>
          </a:p>
        </p:txBody>
      </p:sp>
      <p:sp>
        <p:nvSpPr>
          <p:cNvPr id="7" name="TextBox 6">
            <a:extLst>
              <a:ext uri="{FF2B5EF4-FFF2-40B4-BE49-F238E27FC236}">
                <a16:creationId xmlns:a16="http://schemas.microsoft.com/office/drawing/2014/main" id="{FEB2B7FF-87E8-4DE8-9A80-FD515D58ACC7}"/>
              </a:ext>
            </a:extLst>
          </p:cNvPr>
          <p:cNvSpPr txBox="1"/>
          <p:nvPr/>
        </p:nvSpPr>
        <p:spPr>
          <a:xfrm>
            <a:off x="790228" y="6253778"/>
            <a:ext cx="10274969" cy="246221"/>
          </a:xfrm>
          <a:prstGeom prst="rect">
            <a:avLst/>
          </a:prstGeom>
          <a:noFill/>
        </p:spPr>
        <p:txBody>
          <a:bodyPr wrap="square" lIns="0" tIns="0" rIns="0" bIns="0" rtlCol="0">
            <a:spAutoFit/>
          </a:bodyPr>
          <a:lstStyle/>
          <a:p>
            <a:r>
              <a:rPr lang="en-US" sz="1600" baseline="30000">
                <a:gradFill>
                  <a:gsLst>
                    <a:gs pos="2917">
                      <a:schemeClr val="tx1"/>
                    </a:gs>
                    <a:gs pos="30000">
                      <a:schemeClr val="tx1"/>
                    </a:gs>
                  </a:gsLst>
                  <a:lin ang="5400000" scaled="0"/>
                </a:gradFill>
              </a:rPr>
              <a:t>1</a:t>
            </a:r>
            <a:r>
              <a:rPr lang="en-US" sz="1600">
                <a:gradFill>
                  <a:gsLst>
                    <a:gs pos="2917">
                      <a:schemeClr val="tx1"/>
                    </a:gs>
                    <a:gs pos="30000">
                      <a:schemeClr val="tx1"/>
                    </a:gs>
                  </a:gsLst>
                  <a:lin ang="5400000" scaled="0"/>
                </a:gradFill>
              </a:rPr>
              <a:t> </a:t>
            </a:r>
            <a:r>
              <a:rPr lang="en-US" sz="1600" baseline="30000">
                <a:solidFill>
                  <a:srgbClr val="50E6FF"/>
                </a:solidFill>
                <a:hlinkClick r:id="rId3">
                  <a:extLst>
                    <a:ext uri="{A12FA001-AC4F-418D-AE19-62706E023703}">
                      <ahyp:hlinkClr xmlns:ahyp="http://schemas.microsoft.com/office/drawing/2018/hyperlinkcolor" val="tx"/>
                    </a:ext>
                  </a:extLst>
                </a:hlinkClick>
              </a:rPr>
              <a:t>The Cost of a Data Breach Report, IBM Security, 2019. </a:t>
            </a:r>
            <a:r>
              <a:rPr lang="en-US" sz="1600" baseline="30000">
                <a:hlinkClick r:id="rId3">
                  <a:extLst>
                    <a:ext uri="{A12FA001-AC4F-418D-AE19-62706E023703}">
                      <ahyp:hlinkClr xmlns:ahyp="http://schemas.microsoft.com/office/drawing/2018/hyperlinkcolor" val="tx"/>
                    </a:ext>
                  </a:extLst>
                </a:hlinkClick>
              </a:rPr>
              <a:t>Conducted by </a:t>
            </a:r>
            <a:r>
              <a:rPr lang="en-US" sz="1600" baseline="30000" err="1">
                <a:hlinkClick r:id="rId3">
                  <a:extLst>
                    <a:ext uri="{A12FA001-AC4F-418D-AE19-62706E023703}">
                      <ahyp:hlinkClr xmlns:ahyp="http://schemas.microsoft.com/office/drawing/2018/hyperlinkcolor" val="tx"/>
                    </a:ext>
                  </a:extLst>
                </a:hlinkClick>
              </a:rPr>
              <a:t>Ponemon</a:t>
            </a:r>
            <a:r>
              <a:rPr lang="en-US" sz="1600" baseline="30000">
                <a:hlinkClick r:id="rId3">
                  <a:extLst>
                    <a:ext uri="{A12FA001-AC4F-418D-AE19-62706E023703}">
                      <ahyp:hlinkClr xmlns:ahyp="http://schemas.microsoft.com/office/drawing/2018/hyperlinkcolor" val="tx"/>
                    </a:ext>
                  </a:extLst>
                </a:hlinkClick>
              </a:rPr>
              <a:t> Institute LLC</a:t>
            </a:r>
            <a:endParaRPr lang="en-US" sz="1600"/>
          </a:p>
        </p:txBody>
      </p:sp>
    </p:spTree>
    <p:extLst>
      <p:ext uri="{BB962C8B-B14F-4D97-AF65-F5344CB8AC3E}">
        <p14:creationId xmlns:p14="http://schemas.microsoft.com/office/powerpoint/2010/main" val="41856963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pSp>
        <p:nvGrpSpPr>
          <p:cNvPr id="62" name="Group 61" descr="Cost optimization pillar diagram: dollar sign in a circle">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descr="Operational excellence pillar diagram: gauge">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24" name="Group 23" descr="Performance excellence pillar diagram: three gears">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descr="Reliability pillar diagram: check mark in decorative circle">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23" name="Group 22" descr="Security pillar diagram: lock">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86969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sz="3600">
                <a:latin typeface="Segoe UI Semibold" panose="020B0702040204020203" pitchFamily="34" charset="0"/>
                <a:cs typeface="Segoe UI Semibold" panose="020B0702040204020203" pitchFamily="34" charset="0"/>
              </a:rPr>
              <a:t>It’s all about the trade-offs</a:t>
            </a:r>
            <a:br>
              <a:rPr lang="en-US" sz="3600">
                <a:latin typeface="Segoe UI Semibold" panose="020B0702040204020203" pitchFamily="34" charset="0"/>
                <a:cs typeface="Segoe UI Semibold" panose="020B0702040204020203" pitchFamily="34" charset="0"/>
              </a:rPr>
            </a:br>
            <a:br>
              <a:rPr lang="en-US" sz="3600">
                <a:latin typeface="Segoe UI Semibold" panose="020B0702040204020203" pitchFamily="34" charset="0"/>
                <a:cs typeface="Segoe UI Semibold" panose="020B0702040204020203" pitchFamily="34" charset="0"/>
              </a:rPr>
            </a:br>
            <a:r>
              <a:rPr lang="en-US" sz="2400">
                <a:latin typeface="Segoe UI Semibold" panose="020B0702040204020203" pitchFamily="34" charset="0"/>
                <a:cs typeface="Segoe UI Semibold" panose="020B0702040204020203" pitchFamily="34" charset="0"/>
              </a:rPr>
              <a:t>Business requirements influence workload architecture decisions </a:t>
            </a:r>
            <a:endParaRPr lang="en-US" sz="3600">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72211803-2C90-4CEB-998C-1D68912817B0}"/>
              </a:ext>
            </a:extLst>
          </p:cNvPr>
          <p:cNvSpPr txBox="1"/>
          <p:nvPr/>
        </p:nvSpPr>
        <p:spPr>
          <a:xfrm>
            <a:off x="333961" y="6073223"/>
            <a:ext cx="4576899"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https://aka.ms/well</a:t>
            </a:r>
            <a:r>
              <a:rPr kumimoji="0" lang="en-US" sz="1765"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architected/framework</a:t>
            </a:r>
            <a:r>
              <a:rPr kumimoji="0" lang="en-US" sz="1765" b="0" i="0" u="none" strike="noStrike" kern="1200" cap="none" spc="0" normalizeH="0" baseline="0" noProof="0">
                <a:ln>
                  <a:noFill/>
                </a:ln>
                <a:solidFill>
                  <a:srgbClr val="0078D4"/>
                </a:solidFill>
                <a:effectLst/>
                <a:uLnTx/>
                <a:uFillTx/>
                <a:latin typeface="Segoe UI"/>
                <a:ea typeface="+mn-ea"/>
                <a:cs typeface="+mn-cs"/>
              </a:rPr>
              <a:t> </a:t>
            </a:r>
          </a:p>
        </p:txBody>
      </p:sp>
      <p:grpSp>
        <p:nvGrpSpPr>
          <p:cNvPr id="21" name="Group 20" descr="Diagram showing that for dev/test workloads, cost could be reduced given the low reliability requirements these workloads have">
            <a:extLst>
              <a:ext uri="{FF2B5EF4-FFF2-40B4-BE49-F238E27FC236}">
                <a16:creationId xmlns:a16="http://schemas.microsoft.com/office/drawing/2014/main" id="{7C7F403C-ABE3-45EE-BFEE-7E7B320FAD2F}"/>
              </a:ext>
            </a:extLst>
          </p:cNvPr>
          <p:cNvGrpSpPr/>
          <p:nvPr/>
        </p:nvGrpSpPr>
        <p:grpSpPr>
          <a:xfrm>
            <a:off x="5950907" y="429987"/>
            <a:ext cx="5212080" cy="1828800"/>
            <a:chOff x="5950907" y="429987"/>
            <a:chExt cx="5212080" cy="1828800"/>
          </a:xfrm>
        </p:grpSpPr>
        <p:grpSp>
          <p:nvGrpSpPr>
            <p:cNvPr id="20" name="Group 19">
              <a:extLst>
                <a:ext uri="{FF2B5EF4-FFF2-40B4-BE49-F238E27FC236}">
                  <a16:creationId xmlns:a16="http://schemas.microsoft.com/office/drawing/2014/main" id="{CCB411E1-346C-4EF3-B075-5ACE545BB010}"/>
                </a:ext>
              </a:extLst>
            </p:cNvPr>
            <p:cNvGrpSpPr/>
            <p:nvPr/>
          </p:nvGrpSpPr>
          <p:grpSpPr>
            <a:xfrm>
              <a:off x="5950907" y="429987"/>
              <a:ext cx="5212080" cy="1828800"/>
              <a:chOff x="5950907" y="429987"/>
              <a:chExt cx="5212080" cy="1828800"/>
            </a:xfrm>
          </p:grpSpPr>
          <p:grpSp>
            <p:nvGrpSpPr>
              <p:cNvPr id="24" name="Group 23" descr="Diagram showing that for dev/test workloads the cost could be reduced, as a consequence of the typical low reliability requirements">
                <a:extLst>
                  <a:ext uri="{FF2B5EF4-FFF2-40B4-BE49-F238E27FC236}">
                    <a16:creationId xmlns:a16="http://schemas.microsoft.com/office/drawing/2014/main" id="{364C4588-A4BB-479E-A3DC-A43E87A442AA}"/>
                  </a:ext>
                </a:extLst>
              </p:cNvPr>
              <p:cNvGrpSpPr/>
              <p:nvPr/>
            </p:nvGrpSpPr>
            <p:grpSpPr>
              <a:xfrm>
                <a:off x="5950907" y="429987"/>
                <a:ext cx="5212080" cy="1828800"/>
                <a:chOff x="5950907" y="429987"/>
                <a:chExt cx="5212080" cy="1828800"/>
              </a:xfrm>
            </p:grpSpPr>
            <p:sp>
              <p:nvSpPr>
                <p:cNvPr id="4" name="TextBox 3">
                  <a:extLst>
                    <a:ext uri="{FF2B5EF4-FFF2-40B4-BE49-F238E27FC236}">
                      <a16:creationId xmlns:a16="http://schemas.microsoft.com/office/drawing/2014/main" id="{91260D03-428D-4EE1-9E72-E928BEEA67A1}"/>
                    </a:ext>
                  </a:extLst>
                </p:cNvPr>
                <p:cNvSpPr txBox="1"/>
                <p:nvPr/>
              </p:nvSpPr>
              <p:spPr>
                <a:xfrm>
                  <a:off x="5980385" y="566960"/>
                  <a:ext cx="2470956"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Dev/Test Workloads</a:t>
                  </a:r>
                </a:p>
              </p:txBody>
            </p:sp>
            <p:pic>
              <p:nvPicPr>
                <p:cNvPr id="30" name="Graphic 29" descr="Arrow: Counter-clockwise curve">
                  <a:extLst>
                    <a:ext uri="{FF2B5EF4-FFF2-40B4-BE49-F238E27FC236}">
                      <a16:creationId xmlns:a16="http://schemas.microsoft.com/office/drawing/2014/main" id="{626AE0A1-B667-4CFC-8589-74130AAD00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6216488" y="1252203"/>
                  <a:ext cx="914400" cy="914400"/>
                </a:xfrm>
                <a:prstGeom prst="rect">
                  <a:avLst/>
                </a:prstGeom>
              </p:spPr>
            </p:pic>
            <p:pic>
              <p:nvPicPr>
                <p:cNvPr id="41" name="Graphic 40" descr="Arrow: Counter-clockwise curve">
                  <a:extLst>
                    <a:ext uri="{FF2B5EF4-FFF2-40B4-BE49-F238E27FC236}">
                      <a16:creationId xmlns:a16="http://schemas.microsoft.com/office/drawing/2014/main" id="{33F77270-EB5E-4544-8893-ACE17829E3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9046417" y="1224517"/>
                  <a:ext cx="914400" cy="914400"/>
                </a:xfrm>
                <a:prstGeom prst="rect">
                  <a:avLst/>
                </a:prstGeom>
              </p:spPr>
            </p:pic>
            <p:pic>
              <p:nvPicPr>
                <p:cNvPr id="3" name="Graphic 2" descr="Miscellaneous">
                  <a:extLst>
                    <a:ext uri="{FF2B5EF4-FFF2-40B4-BE49-F238E27FC236}">
                      <a16:creationId xmlns:a16="http://schemas.microsoft.com/office/drawing/2014/main" id="{7880D782-A809-4F4E-A802-B09B0BC8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2017" y="891708"/>
                  <a:ext cx="914400" cy="914400"/>
                </a:xfrm>
                <a:prstGeom prst="rect">
                  <a:avLst/>
                </a:prstGeom>
              </p:spPr>
            </p:pic>
            <p:sp>
              <p:nvSpPr>
                <p:cNvPr id="5" name="Rectangle: Rounded Corners 4">
                  <a:extLst>
                    <a:ext uri="{FF2B5EF4-FFF2-40B4-BE49-F238E27FC236}">
                      <a16:creationId xmlns:a16="http://schemas.microsoft.com/office/drawing/2014/main" id="{5B3B4035-8B75-468D-86E0-69FAD58ED7C6}"/>
                    </a:ext>
                  </a:extLst>
                </p:cNvPr>
                <p:cNvSpPr/>
                <p:nvPr/>
              </p:nvSpPr>
              <p:spPr>
                <a:xfrm>
                  <a:off x="5950907" y="429987"/>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28C07A4-880D-4F2A-A644-45F355144B04}"/>
                  </a:ext>
                </a:extLst>
              </p:cNvPr>
              <p:cNvGrpSpPr/>
              <p:nvPr/>
            </p:nvGrpSpPr>
            <p:grpSpPr>
              <a:xfrm>
                <a:off x="9620786" y="826020"/>
                <a:ext cx="872835" cy="914400"/>
                <a:chOff x="7848417" y="4163787"/>
                <a:chExt cx="872835" cy="914400"/>
              </a:xfrm>
            </p:grpSpPr>
            <p:sp>
              <p:nvSpPr>
                <p:cNvPr id="65" name="Graphic 4" descr="Badge Tick with solid fill">
                  <a:extLst>
                    <a:ext uri="{FF2B5EF4-FFF2-40B4-BE49-F238E27FC236}">
                      <a16:creationId xmlns:a16="http://schemas.microsoft.com/office/drawing/2014/main" id="{8881BCA1-6E10-4A8A-8580-ABD2EC651EA4}"/>
                    </a:ext>
                  </a:extLst>
                </p:cNvPr>
                <p:cNvSpPr/>
                <p:nvPr/>
              </p:nvSpPr>
              <p:spPr>
                <a:xfrm>
                  <a:off x="8003536" y="4337055"/>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Graphic 4" descr="Badge Tick with solid fill">
                  <a:extLst>
                    <a:ext uri="{FF2B5EF4-FFF2-40B4-BE49-F238E27FC236}">
                      <a16:creationId xmlns:a16="http://schemas.microsoft.com/office/drawing/2014/main" id="{2671B2FA-709F-48C4-823A-90F8347F0DEC}"/>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ysClr val="window" lastClr="FFFFFF"/>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pic>
          <p:nvPicPr>
            <p:cNvPr id="2" name="Picture 1">
              <a:extLst>
                <a:ext uri="{FF2B5EF4-FFF2-40B4-BE49-F238E27FC236}">
                  <a16:creationId xmlns:a16="http://schemas.microsoft.com/office/drawing/2014/main" id="{4A7EE919-DB81-4A9F-B5E7-2F036021EF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0857" y="928671"/>
              <a:ext cx="822960" cy="8229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descr="Diagram showing that for mission-critical workloads, cost could be increased given the high performance requirements these workloads have">
            <a:extLst>
              <a:ext uri="{FF2B5EF4-FFF2-40B4-BE49-F238E27FC236}">
                <a16:creationId xmlns:a16="http://schemas.microsoft.com/office/drawing/2014/main" id="{DF12B459-DF48-4435-80F0-0AC236F52111}"/>
              </a:ext>
            </a:extLst>
          </p:cNvPr>
          <p:cNvGrpSpPr/>
          <p:nvPr/>
        </p:nvGrpSpPr>
        <p:grpSpPr>
          <a:xfrm>
            <a:off x="5950907" y="2522125"/>
            <a:ext cx="5212080" cy="1828800"/>
            <a:chOff x="5950907" y="2522125"/>
            <a:chExt cx="5212080" cy="1828800"/>
          </a:xfrm>
        </p:grpSpPr>
        <p:pic>
          <p:nvPicPr>
            <p:cNvPr id="6" name="Picture 5">
              <a:extLst>
                <a:ext uri="{FF2B5EF4-FFF2-40B4-BE49-F238E27FC236}">
                  <a16:creationId xmlns:a16="http://schemas.microsoft.com/office/drawing/2014/main" id="{817B5873-5E53-4293-AB9A-8AA9C5D9C9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5232" y="3023474"/>
              <a:ext cx="822960" cy="82296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descr="Diagram showing that for mission critical workloads, where high-performance is required, the cost could be impacted (i.e. increased) to deliver on such performance requirements">
              <a:extLst>
                <a:ext uri="{FF2B5EF4-FFF2-40B4-BE49-F238E27FC236}">
                  <a16:creationId xmlns:a16="http://schemas.microsoft.com/office/drawing/2014/main" id="{CC3FB603-1036-4D15-BEA4-291E414F96AE}"/>
                </a:ext>
              </a:extLst>
            </p:cNvPr>
            <p:cNvGrpSpPr/>
            <p:nvPr/>
          </p:nvGrpSpPr>
          <p:grpSpPr>
            <a:xfrm>
              <a:off x="5950907" y="2522125"/>
              <a:ext cx="5212080" cy="1828800"/>
              <a:chOff x="5950907" y="2522125"/>
              <a:chExt cx="5212080" cy="1828800"/>
            </a:xfrm>
          </p:grpSpPr>
          <p:grpSp>
            <p:nvGrpSpPr>
              <p:cNvPr id="13" name="Group 12">
                <a:extLst>
                  <a:ext uri="{FF2B5EF4-FFF2-40B4-BE49-F238E27FC236}">
                    <a16:creationId xmlns:a16="http://schemas.microsoft.com/office/drawing/2014/main" id="{41B393BD-2285-4CCB-A935-E581F49A33F1}"/>
                  </a:ext>
                </a:extLst>
              </p:cNvPr>
              <p:cNvGrpSpPr/>
              <p:nvPr/>
            </p:nvGrpSpPr>
            <p:grpSpPr>
              <a:xfrm>
                <a:off x="5950907" y="2522125"/>
                <a:ext cx="5212080" cy="1828800"/>
                <a:chOff x="5950907" y="2522125"/>
                <a:chExt cx="5212080" cy="1828800"/>
              </a:xfrm>
            </p:grpSpPr>
            <p:sp>
              <p:nvSpPr>
                <p:cNvPr id="76" name="TextBox 75">
                  <a:extLst>
                    <a:ext uri="{FF2B5EF4-FFF2-40B4-BE49-F238E27FC236}">
                      <a16:creationId xmlns:a16="http://schemas.microsoft.com/office/drawing/2014/main" id="{B45CACAB-E87B-4B94-8A53-EBEBFFE4E294}"/>
                    </a:ext>
                  </a:extLst>
                </p:cNvPr>
                <p:cNvSpPr txBox="1"/>
                <p:nvPr/>
              </p:nvSpPr>
              <p:spPr>
                <a:xfrm>
                  <a:off x="5980384" y="2644395"/>
                  <a:ext cx="3644639"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Mission-Critical Workloads</a:t>
                  </a:r>
                </a:p>
              </p:txBody>
            </p:sp>
            <p:pic>
              <p:nvPicPr>
                <p:cNvPr id="80" name="Graphic 79" descr="Arrow: Counter-clockwise curve">
                  <a:extLst>
                    <a:ext uri="{FF2B5EF4-FFF2-40B4-BE49-F238E27FC236}">
                      <a16:creationId xmlns:a16="http://schemas.microsoft.com/office/drawing/2014/main" id="{B6080A8F-908B-4FF8-93FA-CE2CFF59A3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flipV="1">
                  <a:off x="9850803" y="3415522"/>
                  <a:ext cx="914400" cy="914400"/>
                </a:xfrm>
                <a:prstGeom prst="rect">
                  <a:avLst/>
                </a:prstGeom>
              </p:spPr>
            </p:pic>
            <p:pic>
              <p:nvPicPr>
                <p:cNvPr id="81" name="Graphic 80" descr="Miscellaneous">
                  <a:extLst>
                    <a:ext uri="{FF2B5EF4-FFF2-40B4-BE49-F238E27FC236}">
                      <a16:creationId xmlns:a16="http://schemas.microsoft.com/office/drawing/2014/main" id="{8E63B5A2-C011-4F5B-853A-3D337722D5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54633" y="3031589"/>
                  <a:ext cx="914400" cy="914400"/>
                </a:xfrm>
                <a:prstGeom prst="rect">
                  <a:avLst/>
                </a:prstGeom>
              </p:spPr>
            </p:pic>
            <p:sp>
              <p:nvSpPr>
                <p:cNvPr id="82" name="Rectangle: Rounded Corners 81">
                  <a:extLst>
                    <a:ext uri="{FF2B5EF4-FFF2-40B4-BE49-F238E27FC236}">
                      <a16:creationId xmlns:a16="http://schemas.microsoft.com/office/drawing/2014/main" id="{96DADA29-FD62-443C-8578-E542D88D5CF0}"/>
                    </a:ext>
                  </a:extLst>
                </p:cNvPr>
                <p:cNvSpPr/>
                <p:nvPr/>
              </p:nvSpPr>
              <p:spPr>
                <a:xfrm>
                  <a:off x="5950907" y="2522125"/>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B8E47A23-050D-4E1A-92A2-3203DE1E0519}"/>
                    </a:ext>
                  </a:extLst>
                </p:cNvPr>
                <p:cNvGrpSpPr/>
                <p:nvPr/>
              </p:nvGrpSpPr>
              <p:grpSpPr>
                <a:xfrm>
                  <a:off x="6401522" y="3123029"/>
                  <a:ext cx="880088" cy="731520"/>
                  <a:chOff x="6421028" y="3138761"/>
                  <a:chExt cx="880088" cy="731520"/>
                </a:xfrm>
              </p:grpSpPr>
              <p:sp>
                <p:nvSpPr>
                  <p:cNvPr id="96" name="AutoShape 33">
                    <a:extLst>
                      <a:ext uri="{FF2B5EF4-FFF2-40B4-BE49-F238E27FC236}">
                        <a16:creationId xmlns:a16="http://schemas.microsoft.com/office/drawing/2014/main" id="{9AE8F1D1-4C96-4A9E-B019-7DA128AE2697}"/>
                      </a:ext>
                    </a:extLst>
                  </p:cNvPr>
                  <p:cNvSpPr>
                    <a:spLocks noChangeAspect="1" noChangeArrowheads="1" noTextEdit="1"/>
                  </p:cNvSpPr>
                  <p:nvPr/>
                </p:nvSpPr>
                <p:spPr bwMode="auto">
                  <a:xfrm>
                    <a:off x="6421028" y="3138761"/>
                    <a:ext cx="880088"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35">
                    <a:extLst>
                      <a:ext uri="{FF2B5EF4-FFF2-40B4-BE49-F238E27FC236}">
                        <a16:creationId xmlns:a16="http://schemas.microsoft.com/office/drawing/2014/main" id="{9E2ABD2D-5D77-4FBA-8B94-9EF32240D5EE}"/>
                      </a:ext>
                    </a:extLst>
                  </p:cNvPr>
                  <p:cNvSpPr>
                    <a:spLocks/>
                  </p:cNvSpPr>
                  <p:nvPr/>
                </p:nvSpPr>
                <p:spPr bwMode="auto">
                  <a:xfrm>
                    <a:off x="7301116" y="35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6" name="Graphic 15" descr="Arrow: Counter-clockwise curve">
                  <a:extLst>
                    <a:ext uri="{FF2B5EF4-FFF2-40B4-BE49-F238E27FC236}">
                      <a16:creationId xmlns:a16="http://schemas.microsoft.com/office/drawing/2014/main" id="{F66AA597-4A9E-48E0-A1E1-6458103CC9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flipV="1">
                  <a:off x="7060856" y="3389010"/>
                  <a:ext cx="914400" cy="914400"/>
                </a:xfrm>
                <a:prstGeom prst="rect">
                  <a:avLst/>
                </a:prstGeom>
              </p:spPr>
            </p:pic>
          </p:grpSp>
          <p:grpSp>
            <p:nvGrpSpPr>
              <p:cNvPr id="8" name="Group 7">
                <a:extLst>
                  <a:ext uri="{FF2B5EF4-FFF2-40B4-BE49-F238E27FC236}">
                    <a16:creationId xmlns:a16="http://schemas.microsoft.com/office/drawing/2014/main" id="{E5979CF5-AC2A-4493-8658-856BCD70E6F7}"/>
                  </a:ext>
                </a:extLst>
              </p:cNvPr>
              <p:cNvGrpSpPr/>
              <p:nvPr/>
            </p:nvGrpSpPr>
            <p:grpSpPr>
              <a:xfrm>
                <a:off x="6466431" y="3092828"/>
                <a:ext cx="926625" cy="914400"/>
                <a:chOff x="6466431" y="3092828"/>
                <a:chExt cx="926625" cy="914400"/>
              </a:xfrm>
            </p:grpSpPr>
            <p:sp>
              <p:nvSpPr>
                <p:cNvPr id="43" name="AutoShape 3">
                  <a:extLst>
                    <a:ext uri="{FF2B5EF4-FFF2-40B4-BE49-F238E27FC236}">
                      <a16:creationId xmlns:a16="http://schemas.microsoft.com/office/drawing/2014/main" id="{5CDF322E-8C0F-43E7-BDD0-FB2D8063A1F2}"/>
                    </a:ext>
                  </a:extLst>
                </p:cNvPr>
                <p:cNvSpPr>
                  <a:spLocks noChangeAspect="1" noChangeArrowheads="1" noTextEdit="1"/>
                </p:cNvSpPr>
                <p:nvPr/>
              </p:nvSpPr>
              <p:spPr bwMode="auto">
                <a:xfrm>
                  <a:off x="6466431" y="30928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ED990D26-419C-43D5-9706-9955806B79E1}"/>
                    </a:ext>
                  </a:extLst>
                </p:cNvPr>
                <p:cNvSpPr>
                  <a:spLocks noEditPoints="1"/>
                </p:cNvSpPr>
                <p:nvPr/>
              </p:nvSpPr>
              <p:spPr bwMode="auto">
                <a:xfrm>
                  <a:off x="6713368" y="3122167"/>
                  <a:ext cx="679688" cy="5990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0F7EB8CC-2F1F-4D1F-9944-68F07D1FAA0B}"/>
                    </a:ext>
                  </a:extLst>
                </p:cNvPr>
                <p:cNvSpPr>
                  <a:spLocks/>
                </p:cNvSpPr>
                <p:nvPr/>
              </p:nvSpPr>
              <p:spPr bwMode="auto">
                <a:xfrm>
                  <a:off x="7121670" y="3092828"/>
                  <a:ext cx="90462" cy="80682"/>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EECCBC54-F9A6-4FA6-8935-5E361787D322}"/>
                    </a:ext>
                  </a:extLst>
                </p:cNvPr>
                <p:cNvSpPr>
                  <a:spLocks/>
                </p:cNvSpPr>
                <p:nvPr/>
              </p:nvSpPr>
              <p:spPr bwMode="auto">
                <a:xfrm>
                  <a:off x="6891847" y="3669829"/>
                  <a:ext cx="90462" cy="80682"/>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6F1C7006-2028-46D0-80C6-25050E626393}"/>
                    </a:ext>
                  </a:extLst>
                </p:cNvPr>
                <p:cNvSpPr>
                  <a:spLocks/>
                </p:cNvSpPr>
                <p:nvPr/>
              </p:nvSpPr>
              <p:spPr bwMode="auto">
                <a:xfrm>
                  <a:off x="7300149" y="3491350"/>
                  <a:ext cx="80682" cy="90462"/>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a:extLst>
                    <a:ext uri="{FF2B5EF4-FFF2-40B4-BE49-F238E27FC236}">
                      <a16:creationId xmlns:a16="http://schemas.microsoft.com/office/drawing/2014/main" id="{643F7210-A75B-4320-BFA3-668C9FAB67CC}"/>
                    </a:ext>
                  </a:extLst>
                </p:cNvPr>
                <p:cNvSpPr>
                  <a:spLocks/>
                </p:cNvSpPr>
                <p:nvPr/>
              </p:nvSpPr>
              <p:spPr bwMode="auto">
                <a:xfrm>
                  <a:off x="6723148" y="3261527"/>
                  <a:ext cx="80682" cy="90462"/>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a16="http://schemas.microsoft.com/office/drawing/2014/main" id="{8E11AD2D-0198-47F7-B090-98088948CD0E}"/>
                    </a:ext>
                  </a:extLst>
                </p:cNvPr>
                <p:cNvSpPr>
                  <a:spLocks/>
                </p:cNvSpPr>
                <p:nvPr/>
              </p:nvSpPr>
              <p:spPr bwMode="auto">
                <a:xfrm>
                  <a:off x="6725592" y="3498685"/>
                  <a:ext cx="83127" cy="90462"/>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005AACDE-B06B-429E-B4F4-7380F7A7DB26}"/>
                    </a:ext>
                  </a:extLst>
                </p:cNvPr>
                <p:cNvSpPr>
                  <a:spLocks/>
                </p:cNvSpPr>
                <p:nvPr/>
              </p:nvSpPr>
              <p:spPr bwMode="auto">
                <a:xfrm>
                  <a:off x="7297704" y="3254193"/>
                  <a:ext cx="80682" cy="90462"/>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0447D98B-DA84-41E6-AB44-1F222C4C1EF2}"/>
                    </a:ext>
                  </a:extLst>
                </p:cNvPr>
                <p:cNvSpPr>
                  <a:spLocks/>
                </p:cNvSpPr>
                <p:nvPr/>
              </p:nvSpPr>
              <p:spPr bwMode="auto">
                <a:xfrm>
                  <a:off x="7129004" y="3667384"/>
                  <a:ext cx="92907" cy="80682"/>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a:extLst>
                    <a:ext uri="{FF2B5EF4-FFF2-40B4-BE49-F238E27FC236}">
                      <a16:creationId xmlns:a16="http://schemas.microsoft.com/office/drawing/2014/main" id="{4BC15C3B-7919-41B2-9AC6-6B53D3ECB301}"/>
                    </a:ext>
                  </a:extLst>
                </p:cNvPr>
                <p:cNvSpPr>
                  <a:spLocks/>
                </p:cNvSpPr>
                <p:nvPr/>
              </p:nvSpPr>
              <p:spPr bwMode="auto">
                <a:xfrm>
                  <a:off x="6884512" y="3095273"/>
                  <a:ext cx="90462" cy="83127"/>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a:extLst>
                    <a:ext uri="{FF2B5EF4-FFF2-40B4-BE49-F238E27FC236}">
                      <a16:creationId xmlns:a16="http://schemas.microsoft.com/office/drawing/2014/main" id="{582BFA6B-27D0-4A47-B082-36BF171EC8E7}"/>
                    </a:ext>
                  </a:extLst>
                </p:cNvPr>
                <p:cNvSpPr>
                  <a:spLocks noEditPoints="1"/>
                </p:cNvSpPr>
                <p:nvPr/>
              </p:nvSpPr>
              <p:spPr bwMode="auto">
                <a:xfrm>
                  <a:off x="6493325" y="3638045"/>
                  <a:ext cx="344734" cy="342289"/>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a:extLst>
                    <a:ext uri="{FF2B5EF4-FFF2-40B4-BE49-F238E27FC236}">
                      <a16:creationId xmlns:a16="http://schemas.microsoft.com/office/drawing/2014/main" id="{A03EBA68-7EB4-44E7-9FFD-151040DEEEF6}"/>
                    </a:ext>
                  </a:extLst>
                </p:cNvPr>
                <p:cNvSpPr>
                  <a:spLocks/>
                </p:cNvSpPr>
                <p:nvPr/>
              </p:nvSpPr>
              <p:spPr bwMode="auto">
                <a:xfrm>
                  <a:off x="6642465" y="3606261"/>
                  <a:ext cx="41564" cy="36674"/>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
                  <a:extLst>
                    <a:ext uri="{FF2B5EF4-FFF2-40B4-BE49-F238E27FC236}">
                      <a16:creationId xmlns:a16="http://schemas.microsoft.com/office/drawing/2014/main" id="{7206EE61-D797-4028-816F-4B4EB5AF4525}"/>
                    </a:ext>
                  </a:extLst>
                </p:cNvPr>
                <p:cNvSpPr>
                  <a:spLocks noChangeArrowheads="1"/>
                </p:cNvSpPr>
                <p:nvPr/>
              </p:nvSpPr>
              <p:spPr bwMode="auto">
                <a:xfrm>
                  <a:off x="6649800" y="3972999"/>
                  <a:ext cx="41564" cy="342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a:extLst>
                    <a:ext uri="{FF2B5EF4-FFF2-40B4-BE49-F238E27FC236}">
                      <a16:creationId xmlns:a16="http://schemas.microsoft.com/office/drawing/2014/main" id="{501C358B-E6B3-4401-BD4F-5B58B447ACF8}"/>
                    </a:ext>
                  </a:extLst>
                </p:cNvPr>
                <p:cNvSpPr>
                  <a:spLocks/>
                </p:cNvSpPr>
                <p:nvPr/>
              </p:nvSpPr>
              <p:spPr bwMode="auto">
                <a:xfrm>
                  <a:off x="6830724" y="3787185"/>
                  <a:ext cx="36674" cy="41564"/>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8">
                  <a:extLst>
                    <a:ext uri="{FF2B5EF4-FFF2-40B4-BE49-F238E27FC236}">
                      <a16:creationId xmlns:a16="http://schemas.microsoft.com/office/drawing/2014/main" id="{9FDF09A8-D353-42B4-8CA8-754F5A22BCD7}"/>
                    </a:ext>
                  </a:extLst>
                </p:cNvPr>
                <p:cNvSpPr>
                  <a:spLocks noChangeArrowheads="1"/>
                </p:cNvSpPr>
                <p:nvPr/>
              </p:nvSpPr>
              <p:spPr bwMode="auto">
                <a:xfrm>
                  <a:off x="6466431" y="3787185"/>
                  <a:ext cx="36674" cy="415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B9AF6E70-1016-4FAD-B459-941C0A93FED4}"/>
                    </a:ext>
                  </a:extLst>
                </p:cNvPr>
                <p:cNvSpPr>
                  <a:spLocks/>
                </p:cNvSpPr>
                <p:nvPr/>
              </p:nvSpPr>
              <p:spPr bwMode="auto">
                <a:xfrm>
                  <a:off x="6510440" y="3909431"/>
                  <a:ext cx="56233" cy="5623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a:extLst>
                    <a:ext uri="{FF2B5EF4-FFF2-40B4-BE49-F238E27FC236}">
                      <a16:creationId xmlns:a16="http://schemas.microsoft.com/office/drawing/2014/main" id="{CAF318D3-D73B-4102-9BCB-FDBCE4C66225}"/>
                    </a:ext>
                  </a:extLst>
                </p:cNvPr>
                <p:cNvSpPr>
                  <a:spLocks/>
                </p:cNvSpPr>
                <p:nvPr/>
              </p:nvSpPr>
              <p:spPr bwMode="auto">
                <a:xfrm>
                  <a:off x="6767156" y="3652715"/>
                  <a:ext cx="56233" cy="53788"/>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a:extLst>
                    <a:ext uri="{FF2B5EF4-FFF2-40B4-BE49-F238E27FC236}">
                      <a16:creationId xmlns:a16="http://schemas.microsoft.com/office/drawing/2014/main" id="{60CDE3BC-602E-4394-A9FF-661EDD89509D}"/>
                    </a:ext>
                  </a:extLst>
                </p:cNvPr>
                <p:cNvSpPr>
                  <a:spLocks/>
                </p:cNvSpPr>
                <p:nvPr/>
              </p:nvSpPr>
              <p:spPr bwMode="auto">
                <a:xfrm>
                  <a:off x="6769601" y="3906986"/>
                  <a:ext cx="56233" cy="53788"/>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DB9DDA01-9ECA-4765-AB47-BFFE3FD822CC}"/>
                    </a:ext>
                  </a:extLst>
                </p:cNvPr>
                <p:cNvSpPr>
                  <a:spLocks/>
                </p:cNvSpPr>
                <p:nvPr/>
              </p:nvSpPr>
              <p:spPr bwMode="auto">
                <a:xfrm>
                  <a:off x="6507995" y="3655160"/>
                  <a:ext cx="53788" cy="53788"/>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C34C56F9-8317-4DCD-9E79-B0E834CEB9CF}"/>
                    </a:ext>
                  </a:extLst>
                </p:cNvPr>
                <p:cNvSpPr>
                  <a:spLocks noEditPoints="1"/>
                </p:cNvSpPr>
                <p:nvPr/>
              </p:nvSpPr>
              <p:spPr bwMode="auto">
                <a:xfrm>
                  <a:off x="6481101" y="3366659"/>
                  <a:ext cx="198039" cy="1955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03A8827C-4072-4F49-B91F-1C5B9DC0DBEC}"/>
                    </a:ext>
                  </a:extLst>
                </p:cNvPr>
                <p:cNvSpPr>
                  <a:spLocks/>
                </p:cNvSpPr>
                <p:nvPr/>
              </p:nvSpPr>
              <p:spPr bwMode="auto">
                <a:xfrm>
                  <a:off x="6566673" y="3349545"/>
                  <a:ext cx="24449" cy="22004"/>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
                  <a:extLst>
                    <a:ext uri="{FF2B5EF4-FFF2-40B4-BE49-F238E27FC236}">
                      <a16:creationId xmlns:a16="http://schemas.microsoft.com/office/drawing/2014/main" id="{3E4CB46A-0A28-479C-8C9D-129E778F28D1}"/>
                    </a:ext>
                  </a:extLst>
                </p:cNvPr>
                <p:cNvSpPr>
                  <a:spLocks/>
                </p:cNvSpPr>
                <p:nvPr/>
              </p:nvSpPr>
              <p:spPr bwMode="auto">
                <a:xfrm>
                  <a:off x="6571563" y="3557363"/>
                  <a:ext cx="24449" cy="22004"/>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6">
                  <a:extLst>
                    <a:ext uri="{FF2B5EF4-FFF2-40B4-BE49-F238E27FC236}">
                      <a16:creationId xmlns:a16="http://schemas.microsoft.com/office/drawing/2014/main" id="{D9D7245A-5832-4268-BED2-CE30DF48D54B}"/>
                    </a:ext>
                  </a:extLst>
                </p:cNvPr>
                <p:cNvSpPr>
                  <a:spLocks noChangeArrowheads="1"/>
                </p:cNvSpPr>
                <p:nvPr/>
              </p:nvSpPr>
              <p:spPr bwMode="auto">
                <a:xfrm>
                  <a:off x="6674249" y="3452231"/>
                  <a:ext cx="19559" cy="244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7">
                  <a:extLst>
                    <a:ext uri="{FF2B5EF4-FFF2-40B4-BE49-F238E27FC236}">
                      <a16:creationId xmlns:a16="http://schemas.microsoft.com/office/drawing/2014/main" id="{D2DD24AC-7029-4A73-826E-0FC6024FB916}"/>
                    </a:ext>
                  </a:extLst>
                </p:cNvPr>
                <p:cNvSpPr>
                  <a:spLocks/>
                </p:cNvSpPr>
                <p:nvPr/>
              </p:nvSpPr>
              <p:spPr bwMode="auto">
                <a:xfrm>
                  <a:off x="6466431" y="3452231"/>
                  <a:ext cx="22004" cy="24449"/>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8">
                  <a:extLst>
                    <a:ext uri="{FF2B5EF4-FFF2-40B4-BE49-F238E27FC236}">
                      <a16:creationId xmlns:a16="http://schemas.microsoft.com/office/drawing/2014/main" id="{E9D4F851-E745-4B00-962E-E30A1BDF922E}"/>
                    </a:ext>
                  </a:extLst>
                </p:cNvPr>
                <p:cNvSpPr>
                  <a:spLocks/>
                </p:cNvSpPr>
                <p:nvPr/>
              </p:nvSpPr>
              <p:spPr bwMode="auto">
                <a:xfrm>
                  <a:off x="6493325" y="3523134"/>
                  <a:ext cx="29339" cy="31784"/>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9">
                  <a:extLst>
                    <a:ext uri="{FF2B5EF4-FFF2-40B4-BE49-F238E27FC236}">
                      <a16:creationId xmlns:a16="http://schemas.microsoft.com/office/drawing/2014/main" id="{BD3B0A47-9336-46C6-BFB0-B3CC76647203}"/>
                    </a:ext>
                  </a:extLst>
                </p:cNvPr>
                <p:cNvSpPr>
                  <a:spLocks/>
                </p:cNvSpPr>
                <p:nvPr/>
              </p:nvSpPr>
              <p:spPr bwMode="auto">
                <a:xfrm>
                  <a:off x="6637575" y="3376439"/>
                  <a:ext cx="31784" cy="29339"/>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0">
                  <a:extLst>
                    <a:ext uri="{FF2B5EF4-FFF2-40B4-BE49-F238E27FC236}">
                      <a16:creationId xmlns:a16="http://schemas.microsoft.com/office/drawing/2014/main" id="{AD552159-72EB-49B2-975B-E2433DB11A1B}"/>
                    </a:ext>
                  </a:extLst>
                </p:cNvPr>
                <p:cNvSpPr>
                  <a:spLocks/>
                </p:cNvSpPr>
                <p:nvPr/>
              </p:nvSpPr>
              <p:spPr bwMode="auto">
                <a:xfrm>
                  <a:off x="6640020" y="3520689"/>
                  <a:ext cx="31784" cy="31784"/>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1">
                  <a:extLst>
                    <a:ext uri="{FF2B5EF4-FFF2-40B4-BE49-F238E27FC236}">
                      <a16:creationId xmlns:a16="http://schemas.microsoft.com/office/drawing/2014/main" id="{102D6775-7FDE-4E05-81EF-C2FC1D22C13A}"/>
                    </a:ext>
                  </a:extLst>
                </p:cNvPr>
                <p:cNvSpPr>
                  <a:spLocks/>
                </p:cNvSpPr>
                <p:nvPr/>
              </p:nvSpPr>
              <p:spPr bwMode="auto">
                <a:xfrm>
                  <a:off x="6490880" y="3378884"/>
                  <a:ext cx="31784" cy="29339"/>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5" name="Group 14" descr="Diagram showing that to ensure proper security for all workloads, cost could be increased to deliver on the security requirements">
            <a:extLst>
              <a:ext uri="{FF2B5EF4-FFF2-40B4-BE49-F238E27FC236}">
                <a16:creationId xmlns:a16="http://schemas.microsoft.com/office/drawing/2014/main" id="{7FD3B54B-94B8-41D0-991E-AC87C68C2D45}"/>
              </a:ext>
            </a:extLst>
          </p:cNvPr>
          <p:cNvGrpSpPr/>
          <p:nvPr/>
        </p:nvGrpSpPr>
        <p:grpSpPr>
          <a:xfrm>
            <a:off x="5950907" y="4635923"/>
            <a:ext cx="5212080" cy="1838670"/>
            <a:chOff x="5950907" y="4635923"/>
            <a:chExt cx="5212080" cy="1838670"/>
          </a:xfrm>
        </p:grpSpPr>
        <p:grpSp>
          <p:nvGrpSpPr>
            <p:cNvPr id="12" name="Group 11" descr="For mission-critical workloads, where ">
              <a:extLst>
                <a:ext uri="{FF2B5EF4-FFF2-40B4-BE49-F238E27FC236}">
                  <a16:creationId xmlns:a16="http://schemas.microsoft.com/office/drawing/2014/main" id="{305A8B2D-5E3F-44B2-B5CD-71736A64FE75}"/>
                </a:ext>
              </a:extLst>
            </p:cNvPr>
            <p:cNvGrpSpPr/>
            <p:nvPr/>
          </p:nvGrpSpPr>
          <p:grpSpPr>
            <a:xfrm>
              <a:off x="5950907" y="4635923"/>
              <a:ext cx="5212080" cy="1838670"/>
              <a:chOff x="7425236" y="1845875"/>
              <a:chExt cx="5212080" cy="1838670"/>
            </a:xfrm>
          </p:grpSpPr>
          <p:sp>
            <p:nvSpPr>
              <p:cNvPr id="116" name="TextBox 115">
                <a:extLst>
                  <a:ext uri="{FF2B5EF4-FFF2-40B4-BE49-F238E27FC236}">
                    <a16:creationId xmlns:a16="http://schemas.microsoft.com/office/drawing/2014/main" id="{08773870-F601-465C-BD84-963D5F1625AD}"/>
                  </a:ext>
                </a:extLst>
              </p:cNvPr>
              <p:cNvSpPr txBox="1"/>
              <p:nvPr/>
            </p:nvSpPr>
            <p:spPr>
              <a:xfrm>
                <a:off x="7450476" y="1916119"/>
                <a:ext cx="3644639"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small"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Securing all Workloads</a:t>
                </a:r>
              </a:p>
            </p:txBody>
          </p:sp>
          <p:pic>
            <p:nvPicPr>
              <p:cNvPr id="118" name="Graphic 117" descr="Arrow: Counter-clockwise curve">
                <a:extLst>
                  <a:ext uri="{FF2B5EF4-FFF2-40B4-BE49-F238E27FC236}">
                    <a16:creationId xmlns:a16="http://schemas.microsoft.com/office/drawing/2014/main" id="{35B6C859-997B-41A8-B1A6-07FE00453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flipV="1">
                <a:off x="11325132" y="2742381"/>
                <a:ext cx="914400" cy="914400"/>
              </a:xfrm>
              <a:prstGeom prst="rect">
                <a:avLst/>
              </a:prstGeom>
            </p:spPr>
          </p:pic>
          <p:pic>
            <p:nvPicPr>
              <p:cNvPr id="119" name="Graphic 118" descr="Miscellaneous">
                <a:extLst>
                  <a:ext uri="{FF2B5EF4-FFF2-40B4-BE49-F238E27FC236}">
                    <a16:creationId xmlns:a16="http://schemas.microsoft.com/office/drawing/2014/main" id="{0FE48677-1A79-4C52-8BAA-D6DD4988FC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4989" y="2279499"/>
                <a:ext cx="914400" cy="914400"/>
              </a:xfrm>
              <a:prstGeom prst="rect">
                <a:avLst/>
              </a:prstGeom>
            </p:spPr>
          </p:pic>
          <p:sp>
            <p:nvSpPr>
              <p:cNvPr id="120" name="Rectangle: Rounded Corners 119">
                <a:extLst>
                  <a:ext uri="{FF2B5EF4-FFF2-40B4-BE49-F238E27FC236}">
                    <a16:creationId xmlns:a16="http://schemas.microsoft.com/office/drawing/2014/main" id="{A73F8B02-58A9-4534-AA31-9F56012C5D6C}"/>
                  </a:ext>
                </a:extLst>
              </p:cNvPr>
              <p:cNvSpPr/>
              <p:nvPr/>
            </p:nvSpPr>
            <p:spPr>
              <a:xfrm>
                <a:off x="7425236" y="1845875"/>
                <a:ext cx="5212080" cy="1828800"/>
              </a:xfrm>
              <a:prstGeom prst="roundRect">
                <a:avLst/>
              </a:prstGeom>
              <a:noFill/>
              <a:ln>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AutoShape 33">
                <a:extLst>
                  <a:ext uri="{FF2B5EF4-FFF2-40B4-BE49-F238E27FC236}">
                    <a16:creationId xmlns:a16="http://schemas.microsoft.com/office/drawing/2014/main" id="{6B29E316-C660-41ED-9C6B-CA54E827A1BF}"/>
                  </a:ext>
                </a:extLst>
              </p:cNvPr>
              <p:cNvSpPr>
                <a:spLocks noChangeAspect="1" noChangeArrowheads="1" noTextEdit="1"/>
              </p:cNvSpPr>
              <p:nvPr/>
            </p:nvSpPr>
            <p:spPr bwMode="auto">
              <a:xfrm>
                <a:off x="7891120" y="2424798"/>
                <a:ext cx="880088"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35">
                <a:extLst>
                  <a:ext uri="{FF2B5EF4-FFF2-40B4-BE49-F238E27FC236}">
                    <a16:creationId xmlns:a16="http://schemas.microsoft.com/office/drawing/2014/main" id="{EC4F6FB6-7A8C-46F8-B119-0EB51D688335}"/>
                  </a:ext>
                </a:extLst>
              </p:cNvPr>
              <p:cNvSpPr>
                <a:spLocks/>
              </p:cNvSpPr>
              <p:nvPr/>
            </p:nvSpPr>
            <p:spPr bwMode="auto">
              <a:xfrm>
                <a:off x="8771208" y="2864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Graphic 9" descr="Lock">
                <a:extLst>
                  <a:ext uri="{FF2B5EF4-FFF2-40B4-BE49-F238E27FC236}">
                    <a16:creationId xmlns:a16="http://schemas.microsoft.com/office/drawing/2014/main" id="{A42C746E-FB9E-43EF-8990-569366F316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8244" y="2277748"/>
                <a:ext cx="1005840" cy="1005840"/>
              </a:xfrm>
              <a:prstGeom prst="rect">
                <a:avLst/>
              </a:prstGeom>
            </p:spPr>
          </p:pic>
          <p:pic>
            <p:nvPicPr>
              <p:cNvPr id="11" name="Graphic 10" descr="Arrow: Counter-clockwise curve">
                <a:extLst>
                  <a:ext uri="{FF2B5EF4-FFF2-40B4-BE49-F238E27FC236}">
                    <a16:creationId xmlns:a16="http://schemas.microsoft.com/office/drawing/2014/main" id="{08084966-7E71-42CF-9C3B-BA20091E36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flipH="1" flipV="1">
                <a:off x="8397961" y="2770145"/>
                <a:ext cx="914400" cy="914400"/>
              </a:xfrm>
              <a:prstGeom prst="rect">
                <a:avLst/>
              </a:prstGeom>
            </p:spPr>
          </p:pic>
        </p:grpSp>
        <p:pic>
          <p:nvPicPr>
            <p:cNvPr id="9" name="Picture 8">
              <a:extLst>
                <a:ext uri="{FF2B5EF4-FFF2-40B4-BE49-F238E27FC236}">
                  <a16:creationId xmlns:a16="http://schemas.microsoft.com/office/drawing/2014/main" id="{DD275422-B1E0-4B2A-8BBB-440CFC8ED7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5898" y="5138843"/>
              <a:ext cx="822960" cy="82296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7139658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2" name="Picture 1" descr="Cost optimization pillar diagram: dollar sign in a circle">
            <a:extLst>
              <a:ext uri="{FF2B5EF4-FFF2-40B4-BE49-F238E27FC236}">
                <a16:creationId xmlns:a16="http://schemas.microsoft.com/office/drawing/2014/main" id="{B252FDC6-59B2-4C97-9EB4-5AEF18C18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714" y="2525680"/>
            <a:ext cx="948409" cy="948409"/>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indent="-171450" algn="l">
              <a:buClr>
                <a:schemeClr val="bg1"/>
              </a:buClr>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cost and usage monitoring </a:t>
            </a:r>
          </a:p>
          <a:p>
            <a:pPr marL="171450" indent="-171450" algn="l">
              <a:buClr>
                <a:schemeClr val="bg1"/>
              </a:buClr>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Unclear on underused or orphaned resources</a:t>
            </a:r>
          </a:p>
          <a:p>
            <a:pPr marL="171450" indent="-171450" algn="l">
              <a:buClr>
                <a:schemeClr val="bg1"/>
              </a:buClr>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structure billing management</a:t>
            </a:r>
          </a:p>
          <a:p>
            <a:pPr marL="171450" indent="-171450" algn="l">
              <a:buClr>
                <a:schemeClr val="bg1"/>
              </a:buClr>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Budget reductions due to lack of support for cloud adoption by LT/board</a:t>
            </a:r>
          </a:p>
        </p:txBody>
      </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nvGrpSpPr>
          <p:cNvPr id="78" name="Group 34" descr="Operation excellence pillar diagram: gauge">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525680"/>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rapid issue identification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deployment automation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Absence of communication mechanisms and dashboards</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Unclear expectations and business outcomes</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visibility on root cause for events</a:t>
            </a:r>
          </a:p>
        </p:txBody>
      </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46" name="Group 4" descr="Performance efficiency pillar diagram: three gears">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525680"/>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monitoring new services</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design for scaling</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19" name="Group 18" descr="Reliability pillar diagram: check mark in decorative circle">
            <a:extLst>
              <a:ext uri="{FF2B5EF4-FFF2-40B4-BE49-F238E27FC236}">
                <a16:creationId xmlns:a16="http://schemas.microsoft.com/office/drawing/2014/main" id="{1870CABC-F3AF-4ED2-804E-35F826E41CF2}"/>
              </a:ext>
            </a:extLst>
          </p:cNvPr>
          <p:cNvGrpSpPr/>
          <p:nvPr/>
        </p:nvGrpSpPr>
        <p:grpSpPr>
          <a:xfrm>
            <a:off x="8038192" y="2525680"/>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Unclear on resiliency features/capabilities for better architecture design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data back up practices</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resiliency testing</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20" name="Group 19" descr="Security pillar diagram: lock">
            <a:extLst>
              <a:ext uri="{FF2B5EF4-FFF2-40B4-BE49-F238E27FC236}">
                <a16:creationId xmlns:a16="http://schemas.microsoft.com/office/drawing/2014/main" id="{A680BDDB-C86F-4B75-BFD0-D394440FFFF8}"/>
              </a:ext>
            </a:extLst>
          </p:cNvPr>
          <p:cNvGrpSpPr/>
          <p:nvPr/>
        </p:nvGrpSpPr>
        <p:grpSpPr>
          <a:xfrm>
            <a:off x="10359192" y="2525680"/>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access control mechanism (authentication)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security threat detection mechanism</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Lack of security thread response plan</a:t>
            </a:r>
          </a:p>
          <a:p>
            <a:pPr marL="171450" indent="-171450" algn="l">
              <a:buFont typeface="Wingdings" panose="05000000000000000000" pitchFamily="2" charset="2"/>
              <a:buChar char="§"/>
            </a:pPr>
            <a:r>
              <a:rPr lang="en-US" sz="1200">
                <a:solidFill>
                  <a:schemeClr val="bg1"/>
                </a:solidFill>
                <a:latin typeface="Segoe UI" panose="020B0502040204020203" pitchFamily="34" charset="0"/>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0350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15.3|22.1|35.1"/>
</p:tagLst>
</file>

<file path=ppt/tags/tag4.xml><?xml version="1.0" encoding="utf-8"?>
<p:tagLst xmlns:a="http://schemas.openxmlformats.org/drawingml/2006/main" xmlns:r="http://schemas.openxmlformats.org/officeDocument/2006/relationships" xmlns:p="http://schemas.openxmlformats.org/presentationml/2006/main">
  <p:tag name="TIMING" val="|4.8|21.4|2.3|0.5|0.5|0.4"/>
</p:tagLst>
</file>

<file path=ppt/tags/tag5.xml><?xml version="1.0" encoding="utf-8"?>
<p:tagLst xmlns:a="http://schemas.openxmlformats.org/drawingml/2006/main" xmlns:r="http://schemas.openxmlformats.org/officeDocument/2006/relationships" xmlns:p="http://schemas.openxmlformats.org/presentationml/2006/main">
  <p:tag name="TIMING" val="|2.5"/>
</p:tagLst>
</file>

<file path=ppt/tags/tag6.xml><?xml version="1.0" encoding="utf-8"?>
<p:tagLst xmlns:a="http://schemas.openxmlformats.org/drawingml/2006/main" xmlns:r="http://schemas.openxmlformats.org/officeDocument/2006/relationships" xmlns:p="http://schemas.openxmlformats.org/presentationml/2006/main">
  <p:tag name="TIMING" val="|1.6|45|74.7"/>
</p:tagLst>
</file>

<file path=ppt/tags/tag7.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13.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14.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5.xml><?xml version="1.0" encoding="utf-8"?>
<a:theme xmlns:a="http://schemas.openxmlformats.org/drawingml/2006/main" name="azure them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theme" id="{6AD24329-5BB2-4C07-A546-22480479A68A}" vid="{D5E38772-3FF4-4FF4-B2E0-F9E9CCF42A78}"/>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8.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Kunal Babre</DisplayName>
        <AccountId>2344</AccountId>
        <AccountType/>
      </UserInfo>
    </SharedWithUsers>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FCCEF7-47A2-433A-900A-B64F72555140}"/>
</file>

<file path=customXml/itemProps2.xml><?xml version="1.0" encoding="utf-8"?>
<ds:datastoreItem xmlns:ds="http://schemas.openxmlformats.org/officeDocument/2006/customXml" ds:itemID="{51183D41-29E5-4A1D-A6FF-9AF3DE4E7119}">
  <ds:schemaRefs>
    <ds:schemaRef ds:uri="http://www.w3.org/XML/1998/namespace"/>
    <ds:schemaRef ds:uri="http://schemas.microsoft.com/office/2006/metadata/properties"/>
    <ds:schemaRef ds:uri="012c6a72-1f1f-48df-bc7c-b0b4dc9b629e"/>
    <ds:schemaRef ds:uri="http://purl.org/dc/terms/"/>
    <ds:schemaRef ds:uri="http://purl.org/dc/dcmityp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3bada437-31df-4ba2-92ad-dacf49b58384"/>
    <ds:schemaRef ds:uri="http://schemas.microsoft.com/sharepoint/v3"/>
  </ds:schemaRefs>
</ds:datastoreItem>
</file>

<file path=customXml/itemProps3.xml><?xml version="1.0" encoding="utf-8"?>
<ds:datastoreItem xmlns:ds="http://schemas.openxmlformats.org/officeDocument/2006/customXml" ds:itemID="{7474B42C-1D0A-4D71-94CE-18EB7D413E33}">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309</TotalTime>
  <Words>13531</Words>
  <Application>Microsoft Office PowerPoint</Application>
  <PresentationFormat>Widescreen</PresentationFormat>
  <Paragraphs>1257</Paragraphs>
  <Slides>64</Slides>
  <Notes>62</Notes>
  <HiddenSlides>1</HiddenSlides>
  <MMClips>0</MMClips>
  <ScaleCrop>false</ScaleCrop>
  <HeadingPairs>
    <vt:vector size="6" baseType="variant">
      <vt:variant>
        <vt:lpstr>Fonts Used</vt:lpstr>
      </vt:variant>
      <vt:variant>
        <vt:i4>18</vt:i4>
      </vt:variant>
      <vt:variant>
        <vt:lpstr>Theme</vt:lpstr>
      </vt:variant>
      <vt:variant>
        <vt:i4>15</vt:i4>
      </vt:variant>
      <vt:variant>
        <vt:lpstr>Slide Titles</vt:lpstr>
      </vt:variant>
      <vt:variant>
        <vt:i4>64</vt:i4>
      </vt:variant>
    </vt:vector>
  </HeadingPairs>
  <TitlesOfParts>
    <vt:vector size="97" baseType="lpstr">
      <vt:lpstr>-apple-system</vt:lpstr>
      <vt:lpstr>Arial</vt:lpstr>
      <vt:lpstr>Arial,Sans-Serif</vt:lpstr>
      <vt:lpstr>Calibri</vt:lpstr>
      <vt:lpstr>Calibri Light</vt:lpstr>
      <vt:lpstr>Consolas</vt:lpstr>
      <vt:lpstr>Segoe</vt:lpstr>
      <vt:lpstr>Segoe </vt:lpstr>
      <vt:lpstr>Segoe Pro Display SemiLight</vt:lpstr>
      <vt:lpstr>Segoe Semibold</vt:lpstr>
      <vt:lpstr>Segoe UI</vt:lpstr>
      <vt:lpstr>Segoe UI </vt:lpstr>
      <vt:lpstr>Segoe UI Light</vt:lpstr>
      <vt:lpstr>Segoe UI Semibold</vt:lpstr>
      <vt:lpstr>Segoe UI Semilight</vt:lpstr>
      <vt:lpstr>SegoeUI</vt:lpstr>
      <vt:lpstr>Times New Roman</vt:lpstr>
      <vt:lpstr>Wingdings</vt:lpstr>
      <vt:lpstr>1_Office Theme</vt:lpstr>
      <vt:lpstr>6-51096_Microsoft_Inspire_Black_Template</vt:lpstr>
      <vt:lpstr>2_Office Theme</vt:lpstr>
      <vt:lpstr>Black Template</vt:lpstr>
      <vt:lpstr>9-51120_Microsoft_Ready_Template_Light</vt:lpstr>
      <vt:lpstr>Azure 1</vt:lpstr>
      <vt:lpstr>1_Azure 1</vt:lpstr>
      <vt:lpstr>1_Azure Design Template</vt:lpstr>
      <vt:lpstr>2_Azure 1</vt:lpstr>
      <vt:lpstr>Custom Design</vt:lpstr>
      <vt:lpstr>3_Office Theme</vt:lpstr>
      <vt:lpstr>1_6-51096_Microsoft_Inspire_Black_Template</vt:lpstr>
      <vt:lpstr>3_Azure 1</vt:lpstr>
      <vt:lpstr>2_Azure Design Template</vt:lpstr>
      <vt:lpstr>azure theme</vt:lpstr>
      <vt:lpstr>Microsoft Azure Well-Architected Build and manage  high-performing workloads</vt:lpstr>
      <vt:lpstr>Agenda</vt:lpstr>
      <vt:lpstr>Data breaches cost you —and your customers</vt:lpstr>
      <vt:lpstr>Run Well-Architected cloud workloads— to create business value</vt:lpstr>
      <vt:lpstr>Azure Well-Architected Build and manage high-performing workloads</vt:lpstr>
      <vt:lpstr>Building well-architected workloads is a  shared responsibility</vt:lpstr>
      <vt:lpstr>Microsoft Azure Well-Architected Framework</vt:lpstr>
      <vt:lpstr>It’s all about the trade-offs  Business requirements influence workload architecture decisions </vt:lpstr>
      <vt:lpstr>Overcoming workload quality inhibitors</vt:lpstr>
      <vt:lpstr>Best practices to drive workload quality</vt:lpstr>
      <vt:lpstr>Cost Optimization </vt:lpstr>
      <vt:lpstr>Cost optimization = top cloud initiative for the fifth year running</vt:lpstr>
      <vt:lpstr>Customer Story – H&amp;R Block</vt:lpstr>
      <vt:lpstr>Cost optimization categories</vt:lpstr>
      <vt:lpstr>Optimize costs with tools, offers, and guidance</vt:lpstr>
      <vt:lpstr>Understand &amp; forecast your cost  Principle: Monitor &amp; optimize</vt:lpstr>
      <vt:lpstr>Control your cost  Principle: Keep within cost constraints</vt:lpstr>
      <vt:lpstr>* Azure Cost Management + Billing Power BI App + RI Recommendations Dashboard​</vt:lpstr>
      <vt:lpstr>Operational Excellence</vt:lpstr>
      <vt:lpstr>Build, deploy, and manage workloads with trustworthy processes</vt:lpstr>
      <vt:lpstr>Agile and accurate processes Principle: optimize build and release processes</vt:lpstr>
      <vt:lpstr>Focused and assertive application monitoring Principle: Monitor system and understand operational health</vt:lpstr>
      <vt:lpstr>Enable teams to independently test, deploy, and update their systems on demand without depending on other teams for support, services, resources, or approvals.</vt:lpstr>
      <vt:lpstr>Continuous Improvement Principle: rehearse recovery and practice failure</vt:lpstr>
      <vt:lpstr>Continuous Improvement Principle: embrace operational improvements</vt:lpstr>
      <vt:lpstr>Performance Efficiency</vt:lpstr>
      <vt:lpstr>Build and manage scalable and efficient workloads </vt:lpstr>
      <vt:lpstr>Optimal service execution Principle: Performance Testing and Capacity Planning</vt:lpstr>
      <vt:lpstr>Efficient architecture tradeoffs Principle: Distributed Architecture</vt:lpstr>
      <vt:lpstr>Active response to performance issues Principle: Monitoring</vt:lpstr>
      <vt:lpstr>Reliability</vt:lpstr>
      <vt:lpstr>         Building reliable applications in the cloud—  Enable systems to recover from failures and continue to function. In the cloud, we acknowledge up front that failures will happen.  The goal is to minimize the effects of a single failing component, instead of trying to prevent overall failure. </vt:lpstr>
      <vt:lpstr>Customer Story – Push Doctor</vt:lpstr>
      <vt:lpstr>Design for Reliability Principle: Design applications to be resistant to failures</vt:lpstr>
      <vt:lpstr>Test for availability and resiliency Principle: Define, automate, and test operational processes</vt:lpstr>
      <vt:lpstr>Monitoring application health Principle: Define, automate, and test operational processes</vt:lpstr>
      <vt:lpstr>Security</vt:lpstr>
      <vt:lpstr>Build and manage proactively secured workloads </vt:lpstr>
      <vt:lpstr>Built on a secure foundation Principle: Build a comprehensive strategy</vt:lpstr>
      <vt:lpstr>Built on a secure foundation Principle: Assume Zero Trust </vt:lpstr>
      <vt:lpstr>Proactively stay secure with native controls (1 of 2) Principle: Leverage native controls</vt:lpstr>
      <vt:lpstr>Proactively stay secure with native controls (2 of 2) Principle: Leverage native controls</vt:lpstr>
      <vt:lpstr>Detect and respond to threats Principle: Design for Resilience</vt:lpstr>
      <vt:lpstr>How can you get started?</vt:lpstr>
      <vt:lpstr>Sample Engagement Agenda</vt:lpstr>
      <vt:lpstr>Optimize existing workloads –  Engagement Overview Process</vt:lpstr>
      <vt:lpstr>Technical Areas of Expertise Needed for Operational Excellence Workshop</vt:lpstr>
      <vt:lpstr>Technical Areas of Expertise Needed in Performance Efficiency Workshop</vt:lpstr>
      <vt:lpstr>Technical Areas of Expertise Needed for Reliability Workshop</vt:lpstr>
      <vt:lpstr>Technical Areas of Expertise Needed for Security Workshop</vt:lpstr>
      <vt:lpstr>Customer Stakeholders (Example)</vt:lpstr>
      <vt:lpstr>Technical Workshop Approach</vt:lpstr>
      <vt:lpstr>Key Outcomes</vt:lpstr>
      <vt:lpstr>Architect &amp; optimize workloads for success</vt:lpstr>
      <vt:lpstr>Thank you!</vt:lpstr>
      <vt:lpstr>Additional Supporting slides</vt:lpstr>
      <vt:lpstr>Well-Architected Review Online Tool</vt:lpstr>
      <vt:lpstr>Azure Advisor</vt:lpstr>
      <vt:lpstr>Advisor Score A core feature of Azure Advisor that aggregates recommendations into a simple, actionable score. </vt:lpstr>
      <vt:lpstr>Microsoft Azure Architecture Center</vt:lpstr>
      <vt:lpstr>Microsoft Azure      Well-Architected Framework</vt:lpstr>
      <vt:lpstr>Well-architected solutions enable— cost optimization</vt:lpstr>
      <vt:lpstr>Well-architected solutions enable— cost savings in security spend</vt:lpstr>
      <vt:lpstr>Well-architected solutions enable— cost savings with resiliency, high-availability, and security automation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Evelyn Padrino</dc:creator>
  <cp:lastModifiedBy>Ariya Khamvongsa</cp:lastModifiedBy>
  <cp:revision>4</cp:revision>
  <dcterms:created xsi:type="dcterms:W3CDTF">2020-11-14T01:44:53Z</dcterms:created>
  <dcterms:modified xsi:type="dcterms:W3CDTF">2023-04-07T21:39:37Z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